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6740F1E-40E0-40AE-AB40-8AFF20CC4680}" type="datetimeFigureOut">
              <a:rPr lang="en-US" smtClean="0"/>
              <a:t>11/5/2015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E47BD56-AFD9-419E-A986-86C81FFBA23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740F1E-40E0-40AE-AB40-8AFF20CC4680}" type="datetimeFigureOut">
              <a:rPr lang="en-US" smtClean="0"/>
              <a:t>11/5/2015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47BD56-AFD9-419E-A986-86C81FFBA2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740F1E-40E0-40AE-AB40-8AFF20CC4680}" type="datetimeFigureOut">
              <a:rPr lang="en-US" smtClean="0"/>
              <a:t>11/5/2015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47BD56-AFD9-419E-A986-86C81FFBA2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6740F1E-40E0-40AE-AB40-8AFF20CC4680}" type="datetimeFigureOut">
              <a:rPr lang="en-US" smtClean="0"/>
              <a:t>11/5/2015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47BD56-AFD9-419E-A986-86C81FFBA23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6740F1E-40E0-40AE-AB40-8AFF20CC4680}" type="datetimeFigureOut">
              <a:rPr lang="en-US" smtClean="0"/>
              <a:t>11/5/2015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47BD56-AFD9-419E-A986-86C81FFBA23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6740F1E-40E0-40AE-AB40-8AFF20CC4680}" type="datetimeFigureOut">
              <a:rPr lang="en-US" smtClean="0"/>
              <a:t>11/5/2015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47BD56-AFD9-419E-A986-86C81FFBA23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6740F1E-40E0-40AE-AB40-8AFF20CC4680}" type="datetimeFigureOut">
              <a:rPr lang="en-US" smtClean="0"/>
              <a:t>11/5/2015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E47BD56-AFD9-419E-A986-86C81FFBA23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6740F1E-40E0-40AE-AB40-8AFF20CC4680}" type="datetimeFigureOut">
              <a:rPr lang="en-US" smtClean="0"/>
              <a:t>11/5/2015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E47BD56-AFD9-419E-A986-86C81FFBA23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6740F1E-40E0-40AE-AB40-8AFF20CC4680}" type="datetimeFigureOut">
              <a:rPr lang="en-US" smtClean="0"/>
              <a:t>11/5/2015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E47BD56-AFD9-419E-A986-86C81FFBA2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6740F1E-40E0-40AE-AB40-8AFF20CC4680}" type="datetimeFigureOut">
              <a:rPr lang="en-US" smtClean="0"/>
              <a:t>11/5/2015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47BD56-AFD9-419E-A986-86C81FFBA23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6740F1E-40E0-40AE-AB40-8AFF20CC4680}" type="datetimeFigureOut">
              <a:rPr lang="en-US" smtClean="0"/>
              <a:t>11/5/2015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E47BD56-AFD9-419E-A986-86C81FFBA23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6740F1E-40E0-40AE-AB40-8AFF20CC4680}" type="datetimeFigureOut">
              <a:rPr lang="en-US" smtClean="0"/>
              <a:t>11/5/2015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E47BD56-AFD9-419E-A986-86C81FFBA2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59362"/>
          </a:xfrm>
        </p:spPr>
        <p:txBody>
          <a:bodyPr>
            <a:normAutofit/>
          </a:bodyPr>
          <a:lstStyle/>
          <a:p>
            <a:r>
              <a:rPr lang="ar-IQ" sz="8000" b="1" dirty="0">
                <a:solidFill>
                  <a:srgbClr val="FF0000"/>
                </a:solidFill>
              </a:rPr>
              <a:t>تاريخ الفكر الاقتصادي</a:t>
            </a:r>
            <a:r>
              <a:rPr lang="en-US" sz="8000" dirty="0"/>
              <a:t/>
            </a:r>
            <a:br>
              <a:rPr lang="en-US" sz="8000" dirty="0"/>
            </a:br>
            <a:endParaRPr lang="en-US" sz="8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05800" cy="6555641"/>
          </a:xfrm>
          <a:prstGeom prst="rect">
            <a:avLst/>
          </a:prstGeom>
        </p:spPr>
        <p:txBody>
          <a:bodyPr wrap="square">
            <a:spAutoFit/>
          </a:bodyPr>
          <a:lstStyle/>
          <a:p>
            <a:pPr algn="justLow" rtl="1"/>
            <a:r>
              <a:rPr lang="ar-IQ" sz="6000" dirty="0"/>
              <a:t>اما المشكلة التي واجهة (</a:t>
            </a:r>
            <a:r>
              <a:rPr lang="ar-IQ" sz="6000" dirty="0">
                <a:solidFill>
                  <a:srgbClr val="FF0000"/>
                </a:solidFill>
              </a:rPr>
              <a:t>ادم سمث</a:t>
            </a:r>
            <a:r>
              <a:rPr lang="ar-IQ" sz="6000" dirty="0"/>
              <a:t>) الذي هو قبل </a:t>
            </a:r>
            <a:r>
              <a:rPr lang="ar-IQ" sz="6000" dirty="0">
                <a:solidFill>
                  <a:srgbClr val="FF0000"/>
                </a:solidFill>
              </a:rPr>
              <a:t>كنز</a:t>
            </a:r>
            <a:r>
              <a:rPr lang="ar-IQ" sz="6000" dirty="0"/>
              <a:t>  هو وجود عدم تناسب بين الانتاج وبين الحاجات والرغبات ,لذلك حاول التركيز على اساليب زيادة الانتاج والانتاجية والتي ربطها بتقسم العمل.</a:t>
            </a:r>
            <a:endParaRPr lang="en-US" sz="6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81000" y="221043"/>
            <a:ext cx="78486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6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وتظهر اهمية وفوائد دراسة مادة الفكر الاقتصادي بالنقاط الاتية :</a:t>
            </a:r>
            <a:endParaRPr kumimoji="0" lang="ar-IQ" sz="6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95401"/>
            <a:ext cx="8763000" cy="4524315"/>
          </a:xfrm>
          <a:prstGeom prst="rect">
            <a:avLst/>
          </a:prstGeom>
        </p:spPr>
        <p:txBody>
          <a:bodyPr wrap="square">
            <a:spAutoFit/>
          </a:bodyPr>
          <a:lstStyle/>
          <a:p>
            <a:pPr algn="justLow" rtl="1"/>
            <a:r>
              <a:rPr lang="ar-IQ" sz="7200" dirty="0" smtClean="0"/>
              <a:t>1- دراسة </a:t>
            </a:r>
            <a:r>
              <a:rPr lang="ar-IQ" sz="7200" dirty="0"/>
              <a:t>المادة تساعد في المساهمة بتوفير البداية الصحيحة لدراسة النظرية الاقتصادية المعاصرة </a:t>
            </a:r>
            <a:endParaRPr lang="en-US" sz="7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52400" y="53840"/>
            <a:ext cx="86106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IQ" sz="8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دراسة المادة تؤكد الطابع العملي لعلم الاقتصاد ومساهمة التيار الفكري في ايجاد الحلول العملية للمشاكل الاقتصادية</a:t>
            </a:r>
            <a:endParaRPr kumimoji="0" lang="ar-IQ" sz="8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05800" cy="6740307"/>
          </a:xfrm>
          <a:prstGeom prst="rect">
            <a:avLst/>
          </a:prstGeom>
        </p:spPr>
        <p:txBody>
          <a:bodyPr wrap="square">
            <a:spAutoFit/>
          </a:bodyPr>
          <a:lstStyle/>
          <a:p>
            <a:pPr algn="justLow" rtl="1"/>
            <a:r>
              <a:rPr lang="ar-IQ" sz="7200" dirty="0" smtClean="0"/>
              <a:t>3- دراسة </a:t>
            </a:r>
            <a:r>
              <a:rPr lang="ar-IQ" sz="7200" dirty="0"/>
              <a:t>المادة تساعد على تجنب الوقوع بالاخطاء السابقة في السياسات الاقتصادية والاستفادة منها عند وجود اوجه للشبه بين الحاضر والماضي .</a:t>
            </a:r>
            <a:endParaRPr lang="en-US" sz="7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752600"/>
            <a:ext cx="8686799" cy="3785652"/>
          </a:xfrm>
          <a:prstGeom prst="rect">
            <a:avLst/>
          </a:prstGeom>
        </p:spPr>
        <p:txBody>
          <a:bodyPr wrap="square">
            <a:spAutoFit/>
          </a:bodyPr>
          <a:lstStyle/>
          <a:p>
            <a:pPr algn="justLow" rtl="1"/>
            <a:r>
              <a:rPr lang="ar-IQ" sz="8000" b="1" dirty="0">
                <a:solidFill>
                  <a:srgbClr val="FF0000"/>
                </a:solidFill>
              </a:rPr>
              <a:t>العلاقة بين التاريخ الاقتصادي والفكر الاقتصادي </a:t>
            </a:r>
            <a:endParaRPr lang="en-US" sz="8000"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458200" cy="6740307"/>
          </a:xfrm>
          <a:prstGeom prst="rect">
            <a:avLst/>
          </a:prstGeom>
        </p:spPr>
        <p:txBody>
          <a:bodyPr wrap="square">
            <a:spAutoFit/>
          </a:bodyPr>
          <a:lstStyle/>
          <a:p>
            <a:pPr algn="justLow" rtl="1"/>
            <a:r>
              <a:rPr lang="ar-IQ" sz="5400" dirty="0"/>
              <a:t> </a:t>
            </a:r>
            <a:r>
              <a:rPr lang="ar-IQ" sz="5400" dirty="0">
                <a:solidFill>
                  <a:srgbClr val="FF0000"/>
                </a:solidFill>
              </a:rPr>
              <a:t>التاريخ الاقتصادي </a:t>
            </a:r>
            <a:r>
              <a:rPr lang="ar-IQ" sz="5400" dirty="0"/>
              <a:t>علم وصفي يعمل على تسجيل واقع المشاكل الاقتصادية عبر سلسلة من الحقب التاريخية ،اما </a:t>
            </a:r>
            <a:r>
              <a:rPr lang="ar-IQ" sz="5400" dirty="0">
                <a:solidFill>
                  <a:srgbClr val="FF0000"/>
                </a:solidFill>
              </a:rPr>
              <a:t>الفكر الاقتصادي </a:t>
            </a:r>
            <a:r>
              <a:rPr lang="ar-IQ" sz="5400" dirty="0"/>
              <a:t>فهو الاطار النظري الذي يعد الاساس المادي للتاريخ الاقتصادي والذي يفسر اسباب المشكلة ويعرض السياسات الاقتصادية الرامية لمعالجتها </a:t>
            </a:r>
            <a:endParaRPr lang="en-US" sz="5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299884"/>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6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اي ان:</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6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التاريخ الاقتصادي </a:t>
            </a:r>
            <a:r>
              <a:rPr kumimoji="0" lang="ar-IQ" sz="6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يسجل المشكلة الاقتصادية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6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الفكر الاقتصادي </a:t>
            </a:r>
            <a:r>
              <a:rPr kumimoji="0" lang="ar-IQ" sz="6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يفسر اسباب نشأة المشكلة ويعرض السياسة الاقتصادية الرامية الى معالجتها.</a:t>
            </a:r>
            <a:endParaRPr kumimoji="0" lang="ar-IQ" sz="6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001000" cy="3785652"/>
          </a:xfrm>
          <a:prstGeom prst="rect">
            <a:avLst/>
          </a:prstGeom>
        </p:spPr>
        <p:txBody>
          <a:bodyPr wrap="square">
            <a:spAutoFit/>
          </a:bodyPr>
          <a:lstStyle/>
          <a:p>
            <a:pPr algn="justLow" rtl="1"/>
            <a:r>
              <a:rPr lang="ar-IQ" sz="8000" dirty="0">
                <a:solidFill>
                  <a:srgbClr val="FF0000"/>
                </a:solidFill>
              </a:rPr>
              <a:t>اهم الجوانب التي تغطيها دراسة الفكر الاقتصادي</a:t>
            </a:r>
            <a:endParaRPr lang="en-US" sz="8000"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52400" y="146424"/>
            <a:ext cx="8763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IQ" sz="4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النظريات الاقتصادية</a:t>
            </a: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:تستهدف الكشف عن القوانين التي تحكم الظواهر الاقتصادية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السياسات الاقتصادية</a:t>
            </a: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لدراسة افضل السبل التي ان تتبعها السلطات العامة للوصول الى هدف معين مثل معالجة البطالة او ارتفاع مستوى الاسعار</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النظم الاقتصادية </a:t>
            </a: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:اي الموقف المذهبي لكل مدرسة من المدارس الفكرية الاقتصادية المختلفة .</a:t>
            </a:r>
            <a:endParaRPr kumimoji="0" lang="ar-IQ"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696200" cy="5909310"/>
          </a:xfrm>
          <a:prstGeom prst="rect">
            <a:avLst/>
          </a:prstGeom>
        </p:spPr>
        <p:txBody>
          <a:bodyPr wrap="square">
            <a:spAutoFit/>
          </a:bodyPr>
          <a:lstStyle/>
          <a:p>
            <a:pPr algn="justLow" rtl="1"/>
            <a:r>
              <a:rPr lang="ar-IQ" sz="5400" b="1" dirty="0">
                <a:solidFill>
                  <a:srgbClr val="FF0000"/>
                </a:solidFill>
              </a:rPr>
              <a:t>مفهوم الفكر الاقتصادي</a:t>
            </a:r>
            <a:r>
              <a:rPr lang="ar-IQ" sz="5400" dirty="0">
                <a:solidFill>
                  <a:srgbClr val="FF0000"/>
                </a:solidFill>
              </a:rPr>
              <a:t> : </a:t>
            </a:r>
            <a:r>
              <a:rPr lang="ar-IQ" sz="5400" dirty="0">
                <a:solidFill>
                  <a:schemeClr val="accent6">
                    <a:lumMod val="50000"/>
                  </a:schemeClr>
                </a:solidFill>
              </a:rPr>
              <a:t>هو فكر انساني في مجال الحياة الاقتصادية وهو الذي يكتشف القوانين التي تحكم الظواهر الاقتصادية </a:t>
            </a:r>
            <a:r>
              <a:rPr lang="ar-IQ" sz="5400" dirty="0" smtClean="0">
                <a:solidFill>
                  <a:schemeClr val="accent6">
                    <a:lumMod val="50000"/>
                  </a:schemeClr>
                </a:solidFill>
              </a:rPr>
              <a:t>و</a:t>
            </a:r>
            <a:r>
              <a:rPr lang="ar-IQ" sz="5400" dirty="0">
                <a:solidFill>
                  <a:schemeClr val="accent6">
                    <a:lumMod val="50000"/>
                  </a:schemeClr>
                </a:solidFill>
              </a:rPr>
              <a:t>ي</a:t>
            </a:r>
            <a:r>
              <a:rPr lang="ar-IQ" sz="5400" dirty="0" smtClean="0">
                <a:solidFill>
                  <a:schemeClr val="accent6">
                    <a:lumMod val="50000"/>
                  </a:schemeClr>
                </a:solidFill>
              </a:rPr>
              <a:t>ستنبط </a:t>
            </a:r>
            <a:r>
              <a:rPr lang="ar-IQ" sz="5400" dirty="0">
                <a:solidFill>
                  <a:schemeClr val="accent6">
                    <a:lumMod val="50000"/>
                  </a:schemeClr>
                </a:solidFill>
              </a:rPr>
              <a:t>النظريات التي تفسر </a:t>
            </a:r>
            <a:r>
              <a:rPr lang="ar-IQ" sz="5400" dirty="0" smtClean="0">
                <a:solidFill>
                  <a:schemeClr val="accent6">
                    <a:lumMod val="50000"/>
                  </a:schemeClr>
                </a:solidFill>
              </a:rPr>
              <a:t>تلك </a:t>
            </a:r>
            <a:r>
              <a:rPr lang="ar-IQ" sz="5400" dirty="0">
                <a:solidFill>
                  <a:schemeClr val="accent6">
                    <a:lumMod val="50000"/>
                  </a:schemeClr>
                </a:solidFill>
              </a:rPr>
              <a:t>الظواهر ويضع السياسات من اجل تطبيقها وحل المشكلات الاقتصادية .</a:t>
            </a:r>
            <a:endParaRPr lang="en-US" sz="5400" dirty="0">
              <a:solidFill>
                <a:schemeClr val="accent6">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19200"/>
            <a:ext cx="8305800" cy="3046988"/>
          </a:xfrm>
          <a:prstGeom prst="rect">
            <a:avLst/>
          </a:prstGeom>
        </p:spPr>
        <p:txBody>
          <a:bodyPr wrap="square">
            <a:spAutoFit/>
          </a:bodyPr>
          <a:lstStyle/>
          <a:p>
            <a:pPr algn="justLow" rtl="1"/>
            <a:r>
              <a:rPr lang="ar-IQ" sz="9600" b="1" dirty="0">
                <a:solidFill>
                  <a:srgbClr val="FF0000"/>
                </a:solidFill>
              </a:rPr>
              <a:t>الافكار الاقتصادية في العصور القديمة </a:t>
            </a:r>
            <a:endParaRPr lang="en-US" sz="9600"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457200" y="204845"/>
            <a:ext cx="84582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تمتد العصور القديمة (</a:t>
            </a:r>
            <a:r>
              <a:rPr kumimoji="0" lang="en-US"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Old Ages</a:t>
            </a: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من ما قبل الميلاد حتى عام 400 بعد الميلاد (</a:t>
            </a:r>
            <a:r>
              <a:rPr kumimoji="0" lang="ar-IQ" sz="48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عند سقوط الامبراطورية الرومانية </a:t>
            </a: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لم تكن الافكار الاقتصادية خلال تلك الحقبة قد وصلت بعد الى تكوين نظريات متكاملة مما اوجب دراسة الفكر الاقتصادي في العطور القديمة من خلال علوم الدين والفلسفة .</a:t>
            </a:r>
            <a:endParaRPr kumimoji="0" lang="ar-IQ"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rot="10800000" flipV="1">
            <a:off x="0" y="489734"/>
            <a:ext cx="89154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على هذا الاساس سيتم تقسيم الموضوع على قسمين:</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5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الاول</a:t>
            </a: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الافكار الاقتصادية في الحضارات القديمة الاولى (</a:t>
            </a:r>
            <a:r>
              <a:rPr kumimoji="0" lang="ar-IQ" sz="5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بابل ومصر</a:t>
            </a: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5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الثاني</a:t>
            </a: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الافكار الاقتصادية في الحضارة </a:t>
            </a:r>
            <a:r>
              <a:rPr kumimoji="0" lang="ar-IQ" sz="5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اليونانية</a:t>
            </a: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IQ"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686800" cy="5509200"/>
          </a:xfrm>
          <a:prstGeom prst="rect">
            <a:avLst/>
          </a:prstGeom>
        </p:spPr>
        <p:txBody>
          <a:bodyPr wrap="square">
            <a:spAutoFit/>
          </a:bodyPr>
          <a:lstStyle/>
          <a:p>
            <a:pPr algn="justLow" rtl="1"/>
            <a:r>
              <a:rPr lang="ar-IQ" sz="8800" b="1" dirty="0" smtClean="0">
                <a:solidFill>
                  <a:srgbClr val="FF0000"/>
                </a:solidFill>
              </a:rPr>
              <a:t>اولا"</a:t>
            </a:r>
            <a:r>
              <a:rPr lang="ar-IQ" sz="8800" b="1" dirty="0" smtClean="0"/>
              <a:t>: </a:t>
            </a:r>
            <a:r>
              <a:rPr lang="ar-IQ" sz="8800" b="1" dirty="0"/>
              <a:t>الافكار </a:t>
            </a:r>
            <a:r>
              <a:rPr lang="ar-IQ" sz="8800" b="1" dirty="0" smtClean="0"/>
              <a:t>الاقتصادية </a:t>
            </a:r>
            <a:r>
              <a:rPr lang="ar-IQ" sz="8800" b="1" dirty="0"/>
              <a:t>في الحضارات القديمة الاولى (بابل ومصر)</a:t>
            </a:r>
            <a:endParaRPr lang="en-US" sz="8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304800" y="307821"/>
            <a:ext cx="861060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كانت المجتمعات بدائية و</a:t>
            </a:r>
            <a:r>
              <a:rPr kumimoji="0" lang="ar-IQ" sz="4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تتميز</a:t>
            </a: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بما يلي:</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قوة سيطرة الطبيعة</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بساطة النشاطات الاقتصادية واساليب الانتاج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يوجد شكل من اشكال </a:t>
            </a:r>
            <a:r>
              <a:rPr kumimoji="0" lang="ar-IQ" sz="4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تقسيم العمل </a:t>
            </a:r>
            <a:r>
              <a:rPr kumimoji="0" lang="ar-IQ" sz="4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لكنه لا يصل الى درجة تفرض قيام تبادل المنتجات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سيادة مبدأ الاكتفاء الذاتي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ملكية جماعية لادوات الانتاج مثل الات الصيد والارض...الخ</a:t>
            </a:r>
            <a:endParaRPr kumimoji="0" lang="ar-IQ"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304800" y="2738738"/>
            <a:ext cx="84582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IQ" sz="5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الحضارة البابلية (شريعة حمورابي)</a:t>
            </a:r>
            <a:endParaRPr kumimoji="0" lang="ar-IQ" sz="60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28600" y="57739"/>
            <a:ext cx="8763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تعطينا القوانين المدونة في مسلة حمورابي صورة متكاملة عن مستوى التطور الاقتصادي والاجتماعي والاداري للمجتمع البابلي .والتي يعود تاريخها الى عام 1800 قبل الميلاد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عبرت قوانين حمورابي عن النظام الاقتصادي في بابل .هو </a:t>
            </a:r>
            <a:r>
              <a:rPr kumimoji="0" lang="ar-IQ" sz="4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نظام الرق والعبودية </a:t>
            </a: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بالرغم من ان النصوص القانونية التي تشير الى انه نظام اقل تعسفا من نظام الرق الذي كان سائدا في الحضارات القديمة في اوربا </a:t>
            </a:r>
            <a:endParaRPr kumimoji="0" lang="ar-IQ"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362338"/>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4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قسمة قوانين حمورابي المجتمع البابلي الى </a:t>
            </a:r>
            <a:r>
              <a:rPr kumimoji="0" lang="ar-IQ" sz="4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ثلاث طبقات:</a:t>
            </a:r>
            <a:endParaRPr kumimoji="0" lang="en-US" sz="1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4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4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الاولى</a:t>
            </a:r>
            <a:r>
              <a:rPr kumimoji="0" lang="ar-IQ" sz="4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طبقة الاحرار الاثرياء والجنود :. اكدت القوانين على حق الاحرار في امتلاك الاراضي والرقيق والتصرف المطلق بهم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4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الثانية</a:t>
            </a:r>
            <a:r>
              <a:rPr kumimoji="0" lang="ar-IQ" sz="4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طبقة الحرفيين الاحرار والصناع :. يملكون بعض المشاغل البسيطة</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4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الثالثة</a:t>
            </a:r>
            <a:r>
              <a:rPr kumimoji="0" lang="ar-IQ" sz="4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طبقة الرقيق:. كانت تشكل السواد الاعظم في الدولة وهي الطبقة المحرومة من الحقوق الانسانية لكنها تمثل الكبقة العاملة والمنتجة .</a:t>
            </a:r>
            <a:endParaRPr kumimoji="0" lang="ar-IQ"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981200"/>
            <a:ext cx="7229994" cy="1200329"/>
          </a:xfrm>
          <a:prstGeom prst="rect">
            <a:avLst/>
          </a:prstGeom>
        </p:spPr>
        <p:txBody>
          <a:bodyPr wrap="square">
            <a:spAutoFit/>
          </a:bodyPr>
          <a:lstStyle/>
          <a:p>
            <a:r>
              <a:rPr lang="ar-IQ" sz="7200" b="1" dirty="0">
                <a:solidFill>
                  <a:srgbClr val="FF0000"/>
                </a:solidFill>
              </a:rPr>
              <a:t>حضارة مصر الفرعونية </a:t>
            </a:r>
            <a:endParaRPr lang="en-US" sz="7200"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282454"/>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48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الدولة الفرعونية </a:t>
            </a: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تمثل سلطة مركزية قوية في مصر ذات ابعاد اقتصادية وسياسية وفكرية ودينية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الدولة تملك وسائل الانتاج الرئيسية وبخاصة الارض .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تعفى الطبقة الحاكمة والحاشية من الاعمال البدنية وممارسة النشاط الاقتصادي ويقتصر عملها على الاعمال الفكرية فقط.</a:t>
            </a:r>
            <a:endParaRPr kumimoji="0" lang="ar-IQ"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4800" y="69733"/>
            <a:ext cx="86868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ان </a:t>
            </a:r>
            <a:r>
              <a:rPr kumimoji="0" lang="ar-IQ" sz="5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المشكلة</a:t>
            </a: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التي واجهة الانسان منذ ظهورة على سطح الارض هي مهمة الابقاء على الذات ,وذلك من خلال العمل على توفير الاشباع اللازم لحاجاته المختلفة عن طريق استغلال الموارد الطبيعية لاشباع الحاجات وهو ما يتطلب اتباع وسائل وطرق معينة تتمثل بوسائل الانتاج</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14179"/>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6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توجد </a:t>
            </a:r>
            <a:r>
              <a:rPr kumimoji="0" lang="ar-IQ" sz="6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نوعين</a:t>
            </a:r>
            <a:r>
              <a:rPr kumimoji="0" lang="ar-IQ" sz="6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من الملكية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6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الاولى</a:t>
            </a:r>
            <a:r>
              <a:rPr kumimoji="0" lang="ar-IQ" sz="6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الملكية الفردية :. تتوزع بين ملكية صغيرة وملكيات كبيرة وكان حق المالك مطلق.</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6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الثانية</a:t>
            </a:r>
            <a:r>
              <a:rPr kumimoji="0" lang="ar-IQ" sz="6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ملكية الانتفاع:. اذ يمنح بعض الموظفين حق الانتفاع بقطعة الرض .</a:t>
            </a:r>
            <a:endParaRPr kumimoji="0" lang="ar-IQ" sz="6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380290"/>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IQ" sz="6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كانت علاقات الانتاج في المجتمع الفرعوني تمثل العبودية المعممة والدولة تسيطر على املاك البلاد يشكل كامل وان الرعية ملك للدولة ويعد </a:t>
            </a:r>
            <a:r>
              <a:rPr kumimoji="0" lang="ar-IQ" sz="6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الانتاج الزراعي </a:t>
            </a:r>
            <a:r>
              <a:rPr kumimoji="0" lang="ar-IQ" sz="6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هو الاساس في الاقتصاد الفرعوني .</a:t>
            </a:r>
            <a:endParaRPr kumimoji="0" lang="ar-IQ" sz="6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228901"/>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IQ" sz="48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يتميز مستوى القوى المنتجة بما يلي </a:t>
            </a: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ظهور نوع من </a:t>
            </a:r>
            <a:r>
              <a:rPr kumimoji="0" lang="ar-IQ" sz="4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تقسم العمل الاجتماعي </a:t>
            </a: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فيما بين الزراعة وتربية الحيوانات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استقرار الزراعة في حقول ثابتة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تنظيم اعلى للموارد المالية والبشرية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اعتماد الدولة المركزية على جيش من الموظفين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المنتجون هم الفلاحون .</a:t>
            </a:r>
            <a:endParaRPr kumimoji="0" lang="ar-IQ"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268347"/>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النشاط التجاري كان نشاطا" ثانويا وهامشيا اذ يغلب طابع الاقتصاد الطبيعي الذي يعتمد على الاكتفاء الذاتي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تشرف الدولة على نشاط التجارة الخارجية الذي ينحصر في استجلاب البضائع الاجنبية لحاجات الطبقة الحاكمة .</a:t>
            </a:r>
            <a:endParaRPr kumimoji="0" lang="ar-IQ" sz="6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0"/>
            <a:ext cx="8610600" cy="2554545"/>
          </a:xfrm>
          <a:prstGeom prst="rect">
            <a:avLst/>
          </a:prstGeom>
        </p:spPr>
        <p:txBody>
          <a:bodyPr wrap="square">
            <a:spAutoFit/>
          </a:bodyPr>
          <a:lstStyle/>
          <a:p>
            <a:pPr algn="justLow" rtl="1"/>
            <a:r>
              <a:rPr lang="ar-IQ" sz="8000" b="1" dirty="0">
                <a:solidFill>
                  <a:srgbClr val="FF0000"/>
                </a:solidFill>
              </a:rPr>
              <a:t>ثانيا": الافكار الاقتصادية في الحضارة اليونانية </a:t>
            </a:r>
            <a:endParaRPr lang="en-US" sz="8000" dirty="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228600" y="35714"/>
            <a:ext cx="86868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6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تستنبط افكارهم من تلك التي جاءت بها دراسات الفلاسفة اليونانيين مثل </a:t>
            </a:r>
            <a:r>
              <a:rPr kumimoji="0" lang="ar-IQ" sz="60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افلاطون وارسطو </a:t>
            </a:r>
            <a:r>
              <a:rPr kumimoji="0" lang="ar-IQ" sz="6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6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استخدمة اليونانيون لاول مرة مصطلح اقتصاد </a:t>
            </a:r>
            <a:r>
              <a:rPr kumimoji="0" lang="en-US" sz="60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Economics</a:t>
            </a:r>
            <a:r>
              <a:rPr kumimoji="0" lang="en-US" sz="6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6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والذي كان يعني فن ادارة شؤون المنزل .</a:t>
            </a:r>
            <a:endParaRPr kumimoji="0" lang="ar-IQ" sz="6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676400"/>
            <a:ext cx="7010399" cy="4524315"/>
          </a:xfrm>
          <a:prstGeom prst="rect">
            <a:avLst/>
          </a:prstGeom>
        </p:spPr>
        <p:txBody>
          <a:bodyPr wrap="square">
            <a:spAutoFit/>
          </a:bodyPr>
          <a:lstStyle/>
          <a:p>
            <a:pPr algn="justLow" rtl="1"/>
            <a:r>
              <a:rPr lang="ar-IQ" sz="9600" b="1" dirty="0">
                <a:solidFill>
                  <a:srgbClr val="FF0000"/>
                </a:solidFill>
              </a:rPr>
              <a:t>الافكار</a:t>
            </a:r>
            <a:r>
              <a:rPr lang="ar-IQ" sz="9600" b="1" dirty="0"/>
              <a:t> </a:t>
            </a:r>
            <a:r>
              <a:rPr lang="ar-IQ" sz="9600" b="1" dirty="0">
                <a:solidFill>
                  <a:srgbClr val="FF0000"/>
                </a:solidFill>
              </a:rPr>
              <a:t>الاقتصادية</a:t>
            </a:r>
            <a:r>
              <a:rPr lang="ar-IQ" sz="9600" b="1" dirty="0"/>
              <a:t> </a:t>
            </a:r>
            <a:r>
              <a:rPr lang="ar-IQ" sz="9600" b="1" dirty="0">
                <a:solidFill>
                  <a:srgbClr val="FF0000"/>
                </a:solidFill>
              </a:rPr>
              <a:t>لافلاطون</a:t>
            </a:r>
            <a:r>
              <a:rPr lang="ar-IQ" sz="9600" b="1" dirty="0"/>
              <a:t> </a:t>
            </a:r>
            <a:r>
              <a:rPr lang="en-US" sz="9600" b="1" dirty="0">
                <a:solidFill>
                  <a:srgbClr val="FF0000"/>
                </a:solidFill>
              </a:rPr>
              <a:t>Plato</a:t>
            </a:r>
            <a:endParaRPr lang="en-US" sz="9600"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742617"/>
            <a:ext cx="91440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6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6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يمكن معرفة الافكار الاقتصادية لافلاطون من خلال دراسة كتابه الشهير (</a:t>
            </a:r>
            <a:r>
              <a:rPr kumimoji="0" lang="ar-IQ" sz="6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جمهورية افلاطون</a:t>
            </a:r>
            <a:r>
              <a:rPr kumimoji="0" lang="ar-IQ" sz="6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)او ما يعرف </a:t>
            </a:r>
            <a:r>
              <a:rPr kumimoji="0" lang="ar-IQ" sz="6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بالمدينة الفاضلة </a:t>
            </a:r>
            <a:r>
              <a:rPr kumimoji="0" lang="ar-IQ" sz="6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التي يتحقق فيها العدل والحياة الطيبة.</a:t>
            </a:r>
            <a:endParaRPr kumimoji="0" lang="ar-IQ" sz="6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62653"/>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5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اهم الافكار الاقتصادية لافلاطون</a:t>
            </a:r>
            <a:endParaRPr kumimoji="0" lang="en-US" sz="5400" b="0" i="0" u="none" strike="noStrike" cap="none" normalizeH="0" baseline="0" dirty="0" smtClean="0">
              <a:ln>
                <a:noFill/>
              </a:ln>
              <a:solidFill>
                <a:srgbClr val="FF0000"/>
              </a:solidFill>
              <a:effectLst/>
              <a:latin typeface="Calibri" pitchFamily="34" charset="0"/>
              <a:ea typeface="Calibri"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1-اكد على تقسيم العمل والتخصص في العمل ،فكل فرد له مواهبه وكفائته الخاصة به وان تخصص كل شخص في مهنه معينة يؤدي الى زيادة الانتاج كما ونوعا ويزيد من الانتاجية</a:t>
            </a:r>
            <a:r>
              <a:rPr kumimoji="0" lang="en-US"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304800" y="119667"/>
            <a:ext cx="86106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يقسم افلاطون المجتمع الى </a:t>
            </a:r>
            <a:r>
              <a:rPr kumimoji="0" lang="ar-IQ" sz="5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ثلاث طبقات:</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5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الاولى</a:t>
            </a: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طبقة الحكام ومهمتهم الحكم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5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الثانية</a:t>
            </a: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:طبقة الجنود ومهمتهم الدفاع عن المدينة </a:t>
            </a:r>
            <a:endParaRPr kumimoji="0" lang="en-US"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5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الثالثة</a:t>
            </a: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طبقة العمال والصناع</a:t>
            </a:r>
            <a:r>
              <a:rPr kumimoji="0" lang="en-US"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الذين يعملون في النشاط الاقتصادي</a:t>
            </a:r>
            <a:r>
              <a:rPr kumimoji="0" lang="en-US"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6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rot="10800000" flipV="1">
            <a:off x="0" y="685801"/>
            <a:ext cx="8915400" cy="54357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منذ ذلك الحين ادرك الانسان </a:t>
            </a:r>
            <a:r>
              <a:rPr kumimoji="0" lang="ar-IQ" sz="48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حقيقتين</a:t>
            </a:r>
            <a:endParaRPr kumimoji="0" lang="en-US"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ان الحاجات متعددة ومتجددة وغير محدودة</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الموارد الاقتصادية محدودة نسبيا بالمقارنة مع الحاجات</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عند ربط هاتين الحقيقتين يظهر لنا ما يعرف بالمشكلة الاقتصادية (وهي كيفية الموائمة بين الموارد المحدودة والحاجات غير المحدودة )</a:t>
            </a:r>
            <a:endParaRPr kumimoji="0" lang="ar-IQ"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185644"/>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IQ" sz="48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النقود</a:t>
            </a: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عند افلاطون وسيلة للتبادل وليس مخزن للقيمة ،لذلك اقترح استخدام نوع من النقود له قيمة صورية وليس ذاتية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وقف افلاطون ضد </a:t>
            </a:r>
            <a:r>
              <a:rPr kumimoji="0" lang="ar-IQ" sz="48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الربا والفائدة </a:t>
            </a: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لانه لا يريد للنقود غير وظيفة الوساطة في التبادل وليس مخزن للقيمة وتراكم للثروة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4800" b="0" i="0" u="none" strike="noStrike" cap="none" normalizeH="0" baseline="0" dirty="0" smtClean="0">
                <a:ln>
                  <a:noFill/>
                </a:ln>
                <a:solidFill>
                  <a:srgbClr val="C00000"/>
                </a:solidFill>
                <a:effectLst/>
                <a:latin typeface="Calibri" pitchFamily="34" charset="0"/>
                <a:ea typeface="Calibri" pitchFamily="34" charset="0"/>
                <a:cs typeface="Arial" pitchFamily="34" charset="0"/>
              </a:rPr>
              <a:t>ان مبدأ تقسيم العمل عند افلاطون كان الاساس الذي تبناه ادم سمث في القرن الثامن عشر</a:t>
            </a:r>
            <a:r>
              <a:rPr kumimoji="0" lang="ar-IQ" sz="4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IQ"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0" y="969899"/>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4800" b="1" i="0" u="none" strike="noStrike" cap="none" normalizeH="0" baseline="0" dirty="0" smtClean="0">
                <a:ln>
                  <a:noFill/>
                </a:ln>
                <a:solidFill>
                  <a:srgbClr val="C00000"/>
                </a:solidFill>
                <a:effectLst/>
                <a:latin typeface="Calibri" pitchFamily="34" charset="0"/>
                <a:ea typeface="Calibri" pitchFamily="34" charset="0"/>
                <a:cs typeface="Arial" pitchFamily="34" charset="0"/>
              </a:rPr>
              <a:t>الافكار الاقتصادية لارسطو</a:t>
            </a:r>
            <a:r>
              <a:rPr kumimoji="0" lang="ar-IQ" sz="4800" b="0" i="0" u="none" strike="noStrike" cap="none" normalizeH="0" baseline="0" dirty="0" smtClean="0">
                <a:ln>
                  <a:noFill/>
                </a:ln>
                <a:solidFill>
                  <a:srgbClr val="C00000"/>
                </a:solidFill>
                <a:effectLst/>
                <a:latin typeface="Calibri" pitchFamily="34" charset="0"/>
                <a:ea typeface="Calibri" pitchFamily="34" charset="0"/>
                <a:cs typeface="Arial" pitchFamily="34" charset="0"/>
              </a:rPr>
              <a:t> </a:t>
            </a:r>
            <a:r>
              <a:rPr kumimoji="0" lang="ar-IQ" sz="4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322 – 384 ق.م</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6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يعد ارسطو اول المفكرين من القدامى الذين اعطونا بذور نظرية اقتصادية تقوم على تحليل الظواهر والمشكلات الاقتصادية .</a:t>
            </a:r>
            <a:endParaRPr kumimoji="0" lang="ar-IQ" sz="6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404849"/>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احترام </a:t>
            </a:r>
            <a:r>
              <a:rPr kumimoji="0" lang="ar-IQ" sz="4400" b="0" i="0" u="none" strike="noStrike" cap="none" normalizeH="0" baseline="0" dirty="0" smtClean="0">
                <a:ln>
                  <a:noFill/>
                </a:ln>
                <a:solidFill>
                  <a:srgbClr val="C00000"/>
                </a:solidFill>
                <a:effectLst/>
                <a:latin typeface="Calibri" pitchFamily="34" charset="0"/>
                <a:ea typeface="Calibri" pitchFamily="34" charset="0"/>
                <a:cs typeface="Arial" pitchFamily="34" charset="0"/>
              </a:rPr>
              <a:t>الملكية الفردية (الخاصة) </a:t>
            </a: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يرى ان النظام الجماعي يؤدي الى منازعات بين الافراد .وان نظام الملكية الفردية يعتمد على حب كل فرد لذاتة فيسعى كل لتنمية ملكيته فيزداد الانتاج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4400" b="0" i="0" u="none" strike="noStrike" cap="none" normalizeH="0" baseline="0" dirty="0" smtClean="0">
                <a:ln>
                  <a:noFill/>
                </a:ln>
                <a:solidFill>
                  <a:srgbClr val="C00000"/>
                </a:solidFill>
                <a:effectLst/>
                <a:latin typeface="Calibri" pitchFamily="34" charset="0"/>
                <a:ea typeface="Calibri" pitchFamily="34" charset="0"/>
                <a:cs typeface="Arial" pitchFamily="34" charset="0"/>
              </a:rPr>
              <a:t>الدفاع عن نظام الرق </a:t>
            </a: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:يميز بين نوعين من الرق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4400" b="0" i="0" u="none" strike="noStrike" cap="none" normalizeH="0" baseline="0" dirty="0" smtClean="0">
                <a:ln>
                  <a:noFill/>
                </a:ln>
                <a:solidFill>
                  <a:srgbClr val="C00000"/>
                </a:solidFill>
                <a:effectLst/>
                <a:latin typeface="Calibri" pitchFamily="34" charset="0"/>
                <a:ea typeface="Calibri" pitchFamily="34" charset="0"/>
                <a:cs typeface="Arial" pitchFamily="34" charset="0"/>
              </a:rPr>
              <a:t>الرق الطبيعي </a:t>
            </a: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:اذ هناك امم لا يصلح مجموعة من افرادها  الا للخضوع لغيرها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4400" b="0" i="0" u="none" strike="noStrike" cap="none" normalizeH="0" baseline="0" dirty="0" smtClean="0">
                <a:ln>
                  <a:noFill/>
                </a:ln>
                <a:solidFill>
                  <a:srgbClr val="C00000"/>
                </a:solidFill>
                <a:effectLst/>
                <a:latin typeface="Calibri" pitchFamily="34" charset="0"/>
                <a:ea typeface="Calibri" pitchFamily="34" charset="0"/>
                <a:cs typeface="Arial" pitchFamily="34" charset="0"/>
              </a:rPr>
              <a:t>الرق غير الطبيعي</a:t>
            </a: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وهو الاسترقاق بعد الحروب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دافع ارسطو عن الملكية الخاصة وهاجم المشاعية </a:t>
            </a:r>
            <a:endParaRPr kumimoji="0" lang="ar-IQ"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50357"/>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IQ" sz="4400" b="0" i="0" u="none" strike="noStrike" cap="none" normalizeH="0" baseline="0" dirty="0" smtClean="0">
                <a:ln>
                  <a:noFill/>
                </a:ln>
                <a:solidFill>
                  <a:srgbClr val="C00000"/>
                </a:solidFill>
                <a:effectLst/>
                <a:latin typeface="Calibri" pitchFamily="34" charset="0"/>
                <a:ea typeface="Calibri" pitchFamily="34" charset="0"/>
                <a:cs typeface="Arial" pitchFamily="34" charset="0"/>
              </a:rPr>
              <a:t>التحليل الاقتصادي عند ارسطو </a:t>
            </a:r>
            <a:endParaRPr kumimoji="0" lang="en-US" sz="20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استند  في تحليلة على اساس وجود الرغبات الانسانية وكيفية اشباعها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نظرية القيمة </a:t>
            </a: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عند ارسطو : يميز بين نوعين من القيمة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IQ" sz="4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قيمة استعمالية للسلعة </a:t>
            </a: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تمثل عنده الاستعمال المناسب للقيمة</a:t>
            </a:r>
            <a:endParaRPr kumimoji="0" lang="en-US"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4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قيمة استبدالية للسلعة </a:t>
            </a: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تمثل عنده الاستعمال غير المناسب للقيمة</a:t>
            </a:r>
            <a:r>
              <a:rPr kumimoji="0" lang="en-US"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0" y="-32489"/>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IQ" sz="6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مفهوم الاحتكار </a:t>
            </a:r>
            <a:r>
              <a:rPr kumimoji="0" lang="ar-IQ" sz="6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هو انفراد بائع واحد لسلعة معينة في السوق ، ويرى ان المحتكر يستطيع فرض السعر الذي يراه ويحقق ارباحا طائلة . كان ارسطو </a:t>
            </a:r>
            <a:r>
              <a:rPr kumimoji="0" lang="ar-IQ" sz="6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يدين الاحتكار </a:t>
            </a:r>
            <a:r>
              <a:rPr kumimoji="0" lang="ar-IQ" sz="6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والاسعار الاحتكارية واهتم بمسألة العدالة في تحديد الاثمان .</a:t>
            </a:r>
            <a:endParaRPr kumimoji="0" lang="ar-IQ" sz="7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85800"/>
            <a:ext cx="8686800" cy="5078313"/>
          </a:xfrm>
          <a:prstGeom prst="rect">
            <a:avLst/>
          </a:prstGeom>
        </p:spPr>
        <p:txBody>
          <a:bodyPr wrap="square">
            <a:spAutoFit/>
          </a:bodyPr>
          <a:lstStyle/>
          <a:p>
            <a:pPr algn="justLow" rtl="1"/>
            <a:r>
              <a:rPr lang="ar-IQ" sz="5400" dirty="0">
                <a:solidFill>
                  <a:srgbClr val="FF0000"/>
                </a:solidFill>
              </a:rPr>
              <a:t>النقود ووظائفها </a:t>
            </a:r>
            <a:r>
              <a:rPr lang="ar-IQ" sz="5400" dirty="0"/>
              <a:t>: يختلف عن افلاطون الذي ذكر بأن النقود يجب ان تكون مستقلة عن قيمتها الذاتية ،فالنقود عند ارسطو تقبل بسبب القيمة التي تكون المادة التي تصنع منها لكي تؤدي الوظيفة الاولى كوسيط للتبادل </a:t>
            </a:r>
            <a:r>
              <a:rPr lang="ar-IQ" sz="3600" dirty="0"/>
              <a:t>.</a:t>
            </a:r>
            <a:endParaRPr lang="en-US" sz="3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990600" y="731934"/>
            <a:ext cx="77724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66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وظائف النقود عند ارسطو</a:t>
            </a:r>
            <a:endParaRPr kumimoji="0" lang="en-US" sz="36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6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وسيط للمبادلة</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6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اداة لقياس القيمة</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6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حفظ الثروة (مخزن للقيمة)</a:t>
            </a:r>
            <a:endParaRPr kumimoji="0" lang="ar-IQ" sz="8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597962"/>
            <a:ext cx="9144000"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IQ" sz="4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تحريم الفائدة</a:t>
            </a: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يتجاهل ان النقود تعطي منفعة لمن يقترضها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هاجم الفائدة باعتبارها ربا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4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النقود في رأيه انما وجدت لتسهيل عملية المبادلة للسلع لكن عندما تستخدم النقود بواسطة صاحبها ليحصل من ورائها على ثروة فانها تكون خرجت عن طبيعتها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81000" y="253110"/>
            <a:ext cx="8610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6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يسرد لنا تاريخ الفكر الاقتصادي كيفية التباين في الاراء والسياسات التي تبنتها المجتمعات المختلفة في اختيار الاسلوب المناسب لحل المشكلات الاقتصادية  وترتيب اولويات حاجاتها.</a:t>
            </a:r>
            <a:endParaRPr kumimoji="0" lang="ar-IQ" sz="6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04800" y="84899"/>
            <a:ext cx="85344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IQ" sz="54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الظواهر الاقتصادية </a:t>
            </a:r>
            <a:r>
              <a:rPr kumimoji="0" lang="ar-IQ" sz="5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الانتاج والنقود والمبادلات الداخلية والخارجية وتوزيع الناتج القومي بين الذين اسهموا في انتاجة (الارض والعمل ورأس المال والتنظيم) كلها ظواهر اقتصادية التي تختلف الافكار الاقتصادية حول اهمية كل منها ودوره في بناء المجتمع ونموه السريع.</a:t>
            </a:r>
            <a:endParaRPr kumimoji="0" lang="ar-IQ" sz="5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382000" cy="3785652"/>
          </a:xfrm>
          <a:prstGeom prst="rect">
            <a:avLst/>
          </a:prstGeom>
        </p:spPr>
        <p:txBody>
          <a:bodyPr wrap="square">
            <a:spAutoFit/>
          </a:bodyPr>
          <a:lstStyle/>
          <a:p>
            <a:pPr algn="justLow" rtl="1"/>
            <a:r>
              <a:rPr lang="ar-IQ" sz="8000" b="1" dirty="0" smtClean="0">
                <a:solidFill>
                  <a:srgbClr val="FF0000"/>
                </a:solidFill>
              </a:rPr>
              <a:t>اهمية</a:t>
            </a:r>
            <a:r>
              <a:rPr lang="ar-IQ" sz="8000" b="1" dirty="0" smtClean="0"/>
              <a:t> </a:t>
            </a:r>
            <a:r>
              <a:rPr lang="ar-IQ" sz="8000" b="1" dirty="0"/>
              <a:t>دراسة الفكر الاقتصادي،  او لماذا ندرس </a:t>
            </a:r>
            <a:r>
              <a:rPr lang="ar-IQ" sz="8000" b="1" dirty="0" smtClean="0"/>
              <a:t>الفكر الاقتصادي؟</a:t>
            </a:r>
            <a:endParaRPr lang="en-US" sz="8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
            <a:ext cx="8382000" cy="6740307"/>
          </a:xfrm>
          <a:prstGeom prst="rect">
            <a:avLst/>
          </a:prstGeom>
        </p:spPr>
        <p:txBody>
          <a:bodyPr wrap="square">
            <a:spAutoFit/>
          </a:bodyPr>
          <a:lstStyle/>
          <a:p>
            <a:pPr algn="justLow" rtl="1"/>
            <a:r>
              <a:rPr lang="ar-IQ" sz="7200" dirty="0"/>
              <a:t> في اي عصر، الفكر الاقتصادي يتصدى للمشكلات الاقتصادية التي تبرز والتي تختلف في طبيعتها عن مشكلات اي عصر اخر</a:t>
            </a:r>
            <a:endParaRPr lang="en-US" sz="7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229600" cy="6740307"/>
          </a:xfrm>
          <a:prstGeom prst="rect">
            <a:avLst/>
          </a:prstGeom>
        </p:spPr>
        <p:txBody>
          <a:bodyPr wrap="square">
            <a:spAutoFit/>
          </a:bodyPr>
          <a:lstStyle/>
          <a:p>
            <a:pPr algn="justLow" rtl="1"/>
            <a:r>
              <a:rPr lang="ar-IQ" sz="5400" dirty="0"/>
              <a:t>المشكلة الاقتصادية(</a:t>
            </a:r>
            <a:r>
              <a:rPr lang="ar-IQ" sz="5400" dirty="0">
                <a:solidFill>
                  <a:srgbClr val="FF0000"/>
                </a:solidFill>
              </a:rPr>
              <a:t>موارد محدودة وحاجات متعددة</a:t>
            </a:r>
            <a:r>
              <a:rPr lang="ar-IQ" sz="5400" dirty="0"/>
              <a:t>) قد تكون ورائها اسباب مختلفة .. ففي فترة ما بين الحربين العالميتين تولدة مشكلة البطالة المزمنة  التي تعد واحدة من مضاعفات المشكلة الاقتصادية فاستطاع </a:t>
            </a:r>
            <a:r>
              <a:rPr lang="ar-IQ" sz="5400" dirty="0">
                <a:solidFill>
                  <a:srgbClr val="FF0000"/>
                </a:solidFill>
              </a:rPr>
              <a:t>المفكر الكبير كنز </a:t>
            </a:r>
            <a:r>
              <a:rPr lang="ar-IQ" sz="5400" dirty="0"/>
              <a:t>في تلك الفترة من حلها . </a:t>
            </a:r>
            <a:endParaRPr lang="en-US" sz="5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102</TotalTime>
  <Words>1393</Words>
  <Application>Microsoft Office PowerPoint</Application>
  <PresentationFormat>On-screen Show (4:3)</PresentationFormat>
  <Paragraphs>97</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Concourse</vt:lpstr>
      <vt:lpstr>تاريخ الفكر الاقتصادي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الفكر الاقتصادي </dc:title>
  <dc:creator>win7</dc:creator>
  <cp:lastModifiedBy>win7</cp:lastModifiedBy>
  <cp:revision>58</cp:revision>
  <dcterms:created xsi:type="dcterms:W3CDTF">2015-11-05T17:59:27Z</dcterms:created>
  <dcterms:modified xsi:type="dcterms:W3CDTF">2015-11-05T19:41:56Z</dcterms:modified>
</cp:coreProperties>
</file>