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894022D-589A-4668-BCF8-1125E7250198}"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BFCCF10-076F-4B04-9AEC-0C7A5C5DC915}" type="slidenum">
              <a:rPr lang="ar-IQ" smtClean="0"/>
              <a:t>‹#›</a:t>
            </a:fld>
            <a:endParaRPr lang="ar-IQ"/>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894022D-589A-4668-BCF8-1125E7250198}"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BFCCF10-076F-4B04-9AEC-0C7A5C5DC91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894022D-589A-4668-BCF8-1125E7250198}"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BFCCF10-076F-4B04-9AEC-0C7A5C5DC91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894022D-589A-4668-BCF8-1125E7250198}"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BFCCF10-076F-4B04-9AEC-0C7A5C5DC91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4894022D-589A-4668-BCF8-1125E7250198}" type="datetimeFigureOut">
              <a:rPr lang="ar-IQ" smtClean="0"/>
              <a:t>22/05/1439</a:t>
            </a:fld>
            <a:endParaRPr lang="ar-IQ"/>
          </a:p>
        </p:txBody>
      </p:sp>
      <p:sp>
        <p:nvSpPr>
          <p:cNvPr id="91" name="Footer Placeholder 90"/>
          <p:cNvSpPr>
            <a:spLocks noGrp="1"/>
          </p:cNvSpPr>
          <p:nvPr>
            <p:ph type="ftr" sz="quarter" idx="11"/>
          </p:nvPr>
        </p:nvSpPr>
        <p:spPr/>
        <p:txBody>
          <a:bodyPr/>
          <a:lstStyle/>
          <a:p>
            <a:endParaRPr lang="ar-IQ"/>
          </a:p>
        </p:txBody>
      </p:sp>
      <p:sp>
        <p:nvSpPr>
          <p:cNvPr id="92" name="Slide Number Placeholder 91"/>
          <p:cNvSpPr>
            <a:spLocks noGrp="1"/>
          </p:cNvSpPr>
          <p:nvPr>
            <p:ph type="sldNum" sz="quarter" idx="12"/>
          </p:nvPr>
        </p:nvSpPr>
        <p:spPr/>
        <p:txBody>
          <a:bodyPr/>
          <a:lstStyle/>
          <a:p>
            <a:fld id="{CBFCCF10-076F-4B04-9AEC-0C7A5C5DC915}"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4894022D-589A-4668-BCF8-1125E7250198}"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BFCCF10-076F-4B04-9AEC-0C7A5C5DC91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4894022D-589A-4668-BCF8-1125E7250198}"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BFCCF10-076F-4B04-9AEC-0C7A5C5DC91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894022D-589A-4668-BCF8-1125E7250198}"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BFCCF10-076F-4B04-9AEC-0C7A5C5DC91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4022D-589A-4668-BCF8-1125E7250198}"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BFCCF10-076F-4B04-9AEC-0C7A5C5DC91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94022D-589A-4668-BCF8-1125E7250198}"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BFCCF10-076F-4B04-9AEC-0C7A5C5DC915}" type="slidenum">
              <a:rPr lang="ar-IQ" smtClean="0"/>
              <a:t>‹#›</a:t>
            </a:fld>
            <a:endParaRPr lang="ar-IQ"/>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4894022D-589A-4668-BCF8-1125E7250198}"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BFCCF10-076F-4B04-9AEC-0C7A5C5DC915}" type="slidenum">
              <a:rPr lang="ar-IQ" smtClean="0"/>
              <a:t>‹#›</a:t>
            </a:fld>
            <a:endParaRPr lang="ar-IQ"/>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4894022D-589A-4668-BCF8-1125E7250198}" type="datetimeFigureOut">
              <a:rPr lang="ar-IQ" smtClean="0"/>
              <a:t>22/05/1439</a:t>
            </a:fld>
            <a:endParaRPr lang="ar-IQ"/>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BFCCF10-076F-4B04-9AEC-0C7A5C5DC915}"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692696"/>
            <a:ext cx="7772400" cy="1470025"/>
          </a:xfrm>
        </p:spPr>
        <p:txBody>
          <a:bodyPr/>
          <a:lstStyle/>
          <a:p>
            <a:r>
              <a:rPr lang="ar-IQ" dirty="0" smtClean="0"/>
              <a:t>التحول من التدقيق اليدوي للتدقيق الالكتروني </a:t>
            </a:r>
            <a:endParaRPr lang="ar-IQ" dirty="0"/>
          </a:p>
        </p:txBody>
      </p:sp>
      <p:sp>
        <p:nvSpPr>
          <p:cNvPr id="3" name="عنوان فرعي 2"/>
          <p:cNvSpPr>
            <a:spLocks noGrp="1"/>
          </p:cNvSpPr>
          <p:nvPr>
            <p:ph type="subTitle" idx="1"/>
          </p:nvPr>
        </p:nvSpPr>
        <p:spPr>
          <a:xfrm>
            <a:off x="683568" y="2420888"/>
            <a:ext cx="7704856" cy="3217912"/>
          </a:xfrm>
        </p:spPr>
        <p:txBody>
          <a:bodyPr>
            <a:normAutofit fontScale="77500" lnSpcReduction="20000"/>
          </a:bodyPr>
          <a:lstStyle/>
          <a:p>
            <a:r>
              <a:rPr lang="ar-IQ" dirty="0" smtClean="0"/>
              <a:t>ان التحول من النظام اليدوي  الى نظام التدقيق الالكتروني اصبح </a:t>
            </a:r>
            <a:r>
              <a:rPr lang="ar-IQ" dirty="0" err="1" smtClean="0"/>
              <a:t>ضرةرة</a:t>
            </a:r>
            <a:r>
              <a:rPr lang="ar-IQ" dirty="0" smtClean="0"/>
              <a:t> لابد منها للنهوض بعملية التدقيق ودخولها عصر التكنولوجيا ، عليه كان اول استخدام  لنظام المحاسبة الالكتروني في عام 1954 حيث كان في هذا الوقت الاجهزة المستخدمة في العمل المحاسبي اجهزة حاسوبية رئيسة وكان في ذلك الوقت القليل من الناس لديهم المهارة والقدرة في امكانية استخدام الحاسوب وخلال الفترة من 1954 الى 1960 كانت مهنة التدقيق ماتزال تعتمد على اسلوب التدقيق حول الحاسوب ( سنتطرق الى اساليب التدقيق الالكتروني لاحقا) وقد بدا التغيير في اساليب التدقيق في منتصف الستينات من القرن الماضي وذلك تزامنا مع ادخال الات جديدة صغيرة الحجم واقل تكلفة اذ ساعد ذلك سرعة انتشار الحواسيب في الشركات وفي الوقت نفسه زادت حاجة مدققي الحسابات في التعرف الى مفاهيم معالجة البيانات الكترونيا في المجالات التجارية وغيرها بسبب اختلاف طريقة تخزين البيانات واسترجاعها ومعالجتها والرقابة عليها وفي عام 1968 قام المعهد الامريكي للمحاسبين القانونيين بتطوير تدقيق البيانات ومعالجتها الكترونيا ونتيجة لذلك تم تشكيل جمعية خاصة بهذه المهمة اطلقوا عليها جمعية مدققي معالجة البيانات الكترونيا وكان الهدف من هذه الجمعية وضع مبادئ واجراءات ومعايير لتدقيق ومعالجة البيانات الكترونيا وفي عام 1977 صدرت الطبعة الاولى من اهداف رقابة التدقيق على المعلومات والمعروفة الان باسم (</a:t>
            </a:r>
            <a:r>
              <a:rPr lang="en-US" dirty="0" smtClean="0"/>
              <a:t>COBIT) </a:t>
            </a:r>
            <a:r>
              <a:rPr lang="ar-IQ" dirty="0" smtClean="0"/>
              <a:t>اهداف الرقابة على المعلومات </a:t>
            </a:r>
            <a:r>
              <a:rPr lang="ar-IQ" dirty="0" err="1" smtClean="0"/>
              <a:t>والتكنولجيا</a:t>
            </a:r>
            <a:r>
              <a:rPr lang="ar-IQ" dirty="0" smtClean="0"/>
              <a:t> المرتبطة بها وهي مجموعة اهداف خاصة لرقابة تكنولوجيا المعلومات المقبولة قبولا عاما لمدققي تكنولوجيا المعلومات .وفي عام 1994 غيرت الجمعية اسمها وتحولت الى جمعية الرقابة وتدقيق نظم المعلومات . </a:t>
            </a:r>
            <a:endParaRPr lang="ar-IQ" dirty="0"/>
          </a:p>
        </p:txBody>
      </p:sp>
    </p:spTree>
    <p:extLst>
      <p:ext uri="{BB962C8B-B14F-4D97-AF65-F5344CB8AC3E}">
        <p14:creationId xmlns:p14="http://schemas.microsoft.com/office/powerpoint/2010/main" val="225451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مفهوم التدقيق الالكتروني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لقد ادى التطور التكنلوجي الى ادخال تكنلوجيا المعلومات في كافة المجالات حتى اضحى استخدام تكنلوجيا ميزة تنافسية لدى بعض الشركات تتميز بها عن نظيراتها من الشركات كما </a:t>
            </a:r>
            <a:r>
              <a:rPr lang="ar-IQ" dirty="0" err="1" smtClean="0"/>
              <a:t>تاثر</a:t>
            </a:r>
            <a:r>
              <a:rPr lang="ar-IQ" dirty="0" smtClean="0"/>
              <a:t> علم المحاسبة و التدقيق كما في باقي المجالات و لكن لابد من الاخذ بعين الاعتبار ان اهداف الانظمة و اهداف التدقيق هي نفسها لا </a:t>
            </a:r>
            <a:r>
              <a:rPr lang="ar-IQ" dirty="0" err="1" smtClean="0"/>
              <a:t>تتاثر</a:t>
            </a:r>
            <a:r>
              <a:rPr lang="ar-IQ" dirty="0" smtClean="0"/>
              <a:t> بطريقة تشغيل البيانات سواء كانت يدوية </a:t>
            </a:r>
            <a:r>
              <a:rPr lang="ar-IQ" dirty="0" err="1" smtClean="0"/>
              <a:t>اوالكترونية</a:t>
            </a:r>
            <a:r>
              <a:rPr lang="ar-IQ" dirty="0" smtClean="0"/>
              <a:t> و ايضا فان نطاق التدقيق لا يتغير في ظل التشغيل الالكتروني للبيانات و لكن طريقة التدقيق و جمع الادلة قد تختلف كليا و هذ الاختلاف يعود الى اختلاف اجراءات جمع و تبويب و تخزين المعلومات المحاسبية </a:t>
            </a:r>
          </a:p>
          <a:p>
            <a:r>
              <a:rPr lang="ar-IQ" dirty="0" smtClean="0"/>
              <a:t>يقصد بالتدقيق الالكتروني " عملية تطبيق اي نوع من الانظمة باستخدام تكنلوجيا المعلومات لمساعدة المدقق في التخطيط و الرقابة وتوثيق اعمال التدقيق " (السمور ,2014 ,23)</a:t>
            </a:r>
          </a:p>
          <a:p>
            <a:r>
              <a:rPr lang="ar-IQ" dirty="0" smtClean="0"/>
              <a:t>كما عرف على انه عملية جمع و تقييم لتحديد فيما اذا كان استخدام الحاسوب يسهم في حماية الاصول الوحدة الاقتصادية و يؤكد سلامة بياناتها و يحقق اهدافها بفاعلية ويستخدم ومواردها بكفاءة (برزان , 2015, 432)</a:t>
            </a:r>
          </a:p>
          <a:p>
            <a:endParaRPr lang="ar-IQ" dirty="0"/>
          </a:p>
        </p:txBody>
      </p:sp>
    </p:spTree>
    <p:extLst>
      <p:ext uri="{BB962C8B-B14F-4D97-AF65-F5344CB8AC3E}">
        <p14:creationId xmlns:p14="http://schemas.microsoft.com/office/powerpoint/2010/main" val="260871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خطوات التدقيق حول الحاسوب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	تدقيق المستندات الاصلية.</a:t>
            </a:r>
          </a:p>
          <a:p>
            <a:r>
              <a:rPr lang="ar-IQ" dirty="0" smtClean="0"/>
              <a:t>•	التحقق من خطوات إعداد المدخلات في صحة إدخال البيانات بالشكل الملائم.</a:t>
            </a:r>
          </a:p>
          <a:p>
            <a:r>
              <a:rPr lang="ar-IQ" dirty="0" smtClean="0"/>
              <a:t>1.	التحقق من مخرجات الحاسوب حيث يكتفي المدقق بمطابقة مخرجات الحاسوب مع نتائج العمليات الحسابية اليدوية لمدخلات البيانات نفسها كاختبار لصحة معالجة البيانات الكترونياَ, ولعل من أهم مزايا التدقيق حول الحاسوب ما يأتي: </a:t>
            </a:r>
          </a:p>
          <a:p>
            <a:r>
              <a:rPr lang="ar-IQ" dirty="0" smtClean="0"/>
              <a:t>2.	بساطة وسهولة ووضوح خطواته وذلك لأنه يقتصر على تدقيق المدخلات والمخرجات.</a:t>
            </a:r>
          </a:p>
          <a:p>
            <a:r>
              <a:rPr lang="ar-IQ" dirty="0" smtClean="0"/>
              <a:t>3.	انخفاض تكلفة ادائه.</a:t>
            </a:r>
          </a:p>
          <a:p>
            <a:r>
              <a:rPr lang="ar-IQ" dirty="0" smtClean="0"/>
              <a:t>4.	يعتمد على تدقيق البيانات الفعلية واستخدام اجهزة الحاسوب الموجودة بالوحدة محل التدقيق.</a:t>
            </a:r>
          </a:p>
          <a:p>
            <a:r>
              <a:rPr lang="ar-IQ" dirty="0" smtClean="0"/>
              <a:t>5.	يتطلب من المدقق الخارجي قليل من المهارات والتدريب على عمليات الحاسوب, كما انه يتطلب مساعدة قليلة من موظفي الحسابات وادارة تشغيل البيانات داخل الوحدة محل التدقيق.</a:t>
            </a:r>
          </a:p>
          <a:p>
            <a:endParaRPr lang="ar-IQ" dirty="0"/>
          </a:p>
        </p:txBody>
      </p:sp>
    </p:spTree>
    <p:extLst>
      <p:ext uri="{BB962C8B-B14F-4D97-AF65-F5344CB8AC3E}">
        <p14:creationId xmlns:p14="http://schemas.microsoft.com/office/powerpoint/2010/main" val="804037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أما أهم العيوب </a:t>
            </a:r>
            <a:endParaRPr lang="ar-IQ" dirty="0"/>
          </a:p>
        </p:txBody>
      </p:sp>
      <p:sp>
        <p:nvSpPr>
          <p:cNvPr id="3" name="عنصر نائب للمحتوى 2"/>
          <p:cNvSpPr>
            <a:spLocks noGrp="1"/>
          </p:cNvSpPr>
          <p:nvPr>
            <p:ph idx="1"/>
          </p:nvPr>
        </p:nvSpPr>
        <p:spPr/>
        <p:txBody>
          <a:bodyPr/>
          <a:lstStyle/>
          <a:p>
            <a:r>
              <a:rPr lang="ar-IQ" dirty="0" smtClean="0"/>
              <a:t>1.	تتجاهل وسائل الرقابة على معالجة البيانات.</a:t>
            </a:r>
          </a:p>
          <a:p>
            <a:r>
              <a:rPr lang="ar-IQ" dirty="0" smtClean="0"/>
              <a:t>2.	انها لا تستخدم الحاسوب الذي يعد أداةً فعالة في إجراء الاختبارات ومعالجة البيانات.</a:t>
            </a:r>
          </a:p>
          <a:p>
            <a:r>
              <a:rPr lang="ar-IQ" dirty="0" smtClean="0"/>
              <a:t>3.	لا يمكن من خلالها اجراء تدقيق شامل واسع النطاق, حيث يتم الاقتصار على نسبة صغيرة من الكم الكبير من العمليات التي يتم معالجتها إلكترونياَ.	</a:t>
            </a:r>
          </a:p>
          <a:p>
            <a:endParaRPr lang="ar-IQ" dirty="0"/>
          </a:p>
        </p:txBody>
      </p:sp>
    </p:spTree>
    <p:extLst>
      <p:ext uri="{BB962C8B-B14F-4D97-AF65-F5344CB8AC3E}">
        <p14:creationId xmlns:p14="http://schemas.microsoft.com/office/powerpoint/2010/main" val="3039605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695502713"/>
      </p:ext>
    </p:extLst>
  </p:cSld>
  <p:clrMapOvr>
    <a:masterClrMapping/>
  </p:clrMapOvr>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TotalTime>
  <Words>415</Words>
  <Application>Microsoft Office PowerPoint</Application>
  <PresentationFormat>عرض على الشاشة (3:4)‏</PresentationFormat>
  <Paragraphs>18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غماء</vt:lpstr>
      <vt:lpstr>التحول من التدقيق اليدوي للتدقيق الالكتروني </vt:lpstr>
      <vt:lpstr>مفهوم التدقيق الالكتروني </vt:lpstr>
      <vt:lpstr>خطوات التدقيق حول الحاسوب </vt:lpstr>
      <vt:lpstr>أما أهم العيوب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التحول من التدقيق اليدوي للتدقيق الالكتروني </dc:title>
  <dc:creator>q</dc:creator>
  <cp:lastModifiedBy>q</cp:lastModifiedBy>
  <cp:revision>1</cp:revision>
  <dcterms:created xsi:type="dcterms:W3CDTF">2018-02-07T16:27:52Z</dcterms:created>
  <dcterms:modified xsi:type="dcterms:W3CDTF">2018-02-07T16:31:38Z</dcterms:modified>
</cp:coreProperties>
</file>