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919D70B-C87B-4B2F-8AE2-AD538B113FAE}" type="datetimeFigureOut">
              <a:rPr lang="ar-IQ" smtClean="0"/>
              <a:t>22/05/1439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134A0CF-2FE9-435B-928B-5271325C46DC}"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919D70B-C87B-4B2F-8AE2-AD538B113FAE}" type="datetimeFigureOut">
              <a:rPr lang="ar-IQ" smtClean="0"/>
              <a:t>22/05/1439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134A0CF-2FE9-435B-928B-5271325C46D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919D70B-C87B-4B2F-8AE2-AD538B113FAE}" type="datetimeFigureOut">
              <a:rPr lang="ar-IQ" smtClean="0"/>
              <a:t>22/05/1439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134A0CF-2FE9-435B-928B-5271325C46DC}" type="slidenum">
              <a:rPr lang="ar-IQ" smtClean="0"/>
              <a:t>‹#›</a:t>
            </a:fld>
            <a:endParaRPr lang="ar-IQ"/>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919D70B-C87B-4B2F-8AE2-AD538B113FAE}" type="datetimeFigureOut">
              <a:rPr lang="ar-IQ" smtClean="0"/>
              <a:t>22/05/1439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134A0CF-2FE9-435B-928B-5271325C46DC}" type="slidenum">
              <a:rPr lang="ar-IQ" smtClean="0"/>
              <a:t>‹#›</a:t>
            </a:fld>
            <a:endParaRPr lang="ar-IQ"/>
          </a:p>
        </p:txBody>
      </p:sp>
      <p:sp>
        <p:nvSpPr>
          <p:cNvPr id="7" name="Title 6"/>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919D70B-C87B-4B2F-8AE2-AD538B113FAE}" type="datetimeFigureOut">
              <a:rPr lang="ar-IQ" smtClean="0"/>
              <a:t>22/05/1439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134A0CF-2FE9-435B-928B-5271325C46DC}"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B919D70B-C87B-4B2F-8AE2-AD538B113FAE}" type="datetimeFigureOut">
              <a:rPr lang="ar-IQ" smtClean="0"/>
              <a:t>22/05/1439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134A0CF-2FE9-435B-928B-5271325C46DC}" type="slidenum">
              <a:rPr lang="ar-IQ" smtClean="0"/>
              <a:t>‹#›</a:t>
            </a:fld>
            <a:endParaRPr lang="ar-IQ"/>
          </a:p>
        </p:txBody>
      </p:sp>
      <p:sp>
        <p:nvSpPr>
          <p:cNvPr id="9" name="Content Placeholder 8"/>
          <p:cNvSpPr>
            <a:spLocks noGrp="1"/>
          </p:cNvSpPr>
          <p:nvPr>
            <p:ph sz="quarter" idx="13"/>
          </p:nvPr>
        </p:nvSpPr>
        <p:spPr>
          <a:xfrm>
            <a:off x="676655"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919D70B-C87B-4B2F-8AE2-AD538B113FAE}" type="datetimeFigureOut">
              <a:rPr lang="ar-IQ" smtClean="0"/>
              <a:t>22/05/1439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134A0CF-2FE9-435B-928B-5271325C46DC}"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B919D70B-C87B-4B2F-8AE2-AD538B113FAE}" type="datetimeFigureOut">
              <a:rPr lang="ar-IQ" smtClean="0"/>
              <a:t>22/05/1439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134A0CF-2FE9-435B-928B-5271325C46DC}"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919D70B-C87B-4B2F-8AE2-AD538B113FAE}" type="datetimeFigureOut">
              <a:rPr lang="ar-IQ" smtClean="0"/>
              <a:t>22/05/1439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134A0CF-2FE9-435B-928B-5271325C46D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919D70B-C87B-4B2F-8AE2-AD538B113FAE}" type="datetimeFigureOut">
              <a:rPr lang="ar-IQ" smtClean="0"/>
              <a:t>22/05/1439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134A0CF-2FE9-435B-928B-5271325C46DC}" type="slidenum">
              <a:rPr lang="ar-IQ" smtClean="0"/>
              <a:t>‹#›</a:t>
            </a:fld>
            <a:endParaRPr lang="ar-IQ"/>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919D70B-C87B-4B2F-8AE2-AD538B113FAE}" type="datetimeFigureOut">
              <a:rPr lang="ar-IQ" smtClean="0"/>
              <a:t>22/05/1439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134A0CF-2FE9-435B-928B-5271325C46DC}" type="slidenum">
              <a:rPr lang="ar-IQ" smtClean="0"/>
              <a:t>‹#›</a:t>
            </a:fld>
            <a:endParaRPr lang="ar-IQ"/>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919D70B-C87B-4B2F-8AE2-AD538B113FAE}" type="datetimeFigureOut">
              <a:rPr lang="ar-IQ" smtClean="0"/>
              <a:t>22/05/1439</a:t>
            </a:fld>
            <a:endParaRPr lang="ar-IQ"/>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IQ"/>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134A0CF-2FE9-435B-928B-5271325C46DC}" type="slidenum">
              <a:rPr lang="ar-IQ" smtClean="0"/>
              <a:t>‹#›</a:t>
            </a:fld>
            <a:endParaRPr lang="ar-IQ"/>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548681"/>
            <a:ext cx="7772400" cy="1080120"/>
          </a:xfrm>
        </p:spPr>
        <p:txBody>
          <a:bodyPr/>
          <a:lstStyle/>
          <a:p>
            <a:r>
              <a:rPr lang="ar-IQ" dirty="0" smtClean="0"/>
              <a:t>مفهوم التخطيط لعملية التدقيق</a:t>
            </a:r>
            <a:endParaRPr lang="ar-IQ" dirty="0"/>
          </a:p>
        </p:txBody>
      </p:sp>
      <p:sp>
        <p:nvSpPr>
          <p:cNvPr id="3" name="عنوان فرعي 2"/>
          <p:cNvSpPr>
            <a:spLocks noGrp="1"/>
          </p:cNvSpPr>
          <p:nvPr>
            <p:ph type="subTitle" idx="1"/>
          </p:nvPr>
        </p:nvSpPr>
        <p:spPr>
          <a:xfrm>
            <a:off x="755576" y="1844824"/>
            <a:ext cx="7848872" cy="3793976"/>
          </a:xfrm>
        </p:spPr>
        <p:txBody>
          <a:bodyPr>
            <a:normAutofit lnSpcReduction="10000"/>
          </a:bodyPr>
          <a:lstStyle/>
          <a:p>
            <a:r>
              <a:rPr lang="ar-IQ" dirty="0" smtClean="0"/>
              <a:t>حتى يتم </a:t>
            </a:r>
            <a:r>
              <a:rPr lang="ar-IQ" dirty="0" err="1" smtClean="0"/>
              <a:t>انجازمهمة</a:t>
            </a:r>
            <a:r>
              <a:rPr lang="ar-IQ" dirty="0" smtClean="0"/>
              <a:t> التدقيق بطريقة فاعلة يتعين على المدقق الخارجي القيام بالتخطيط الجيد لهذه المهمة , من خلال وضع استراتيجية تدقيق شاملة لنطاق الفحص وتحديثها وترجمتها في شكل برنامج يتضمن خطوات واجراءات العمل لتنفيذ المهمة ,ثم توثيق عملية التدقيق بما يتم تجميعه من الادلة والمستندات اللازمة ,وذلك لضمان تنفيذ المهمة بكفاءة وعناية فائقة .</a:t>
            </a:r>
          </a:p>
          <a:p>
            <a:r>
              <a:rPr lang="ar-IQ" dirty="0" smtClean="0"/>
              <a:t>يعني التخطيط لعملية التدقيق وضع استراتيجية لخطة عمل التدقيق بهدف التقليل من مخاطر هذا العمل الى مستوى منخفض بشكل مقبول ، فعلى سبيل المثال ان حجم المنشأة وتعقيد عملياتها وخبرة المدقق السابقة مع المنشأة تعد من الامور التي لها تأثير عند وضع هذه الاستراتيجية من حيث تحديد عدد المدققين وكفاءتهم (الشحنة،2015: 135).  </a:t>
            </a:r>
          </a:p>
          <a:p>
            <a:r>
              <a:rPr lang="ar-IQ" dirty="0" smtClean="0"/>
              <a:t>ويختلف التخطيط </a:t>
            </a:r>
            <a:r>
              <a:rPr lang="ar-IQ" dirty="0" err="1" smtClean="0"/>
              <a:t>بأختلاف</a:t>
            </a:r>
            <a:r>
              <a:rPr lang="ar-IQ" dirty="0" smtClean="0"/>
              <a:t> درجة التعقيد المطلوب اداؤها فضلاً عن خبرة المدقق ومعرفته بشؤون العميل وظروفه(دحدوح والقاضي،2009: 242) </a:t>
            </a:r>
          </a:p>
          <a:p>
            <a:r>
              <a:rPr lang="ar-IQ" dirty="0" smtClean="0"/>
              <a:t>لذلك يتعين على المدقق وضع استراتيجية عامة لخطة التدقيق وطرق تفصيلية لطبيعة وتوقيت ونطاق هذه الخطة.</a:t>
            </a:r>
          </a:p>
          <a:p>
            <a:endParaRPr lang="ar-IQ" dirty="0"/>
          </a:p>
        </p:txBody>
      </p:sp>
    </p:spTree>
    <p:extLst>
      <p:ext uri="{BB962C8B-B14F-4D97-AF65-F5344CB8AC3E}">
        <p14:creationId xmlns:p14="http://schemas.microsoft.com/office/powerpoint/2010/main" val="2178491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62500" lnSpcReduction="20000"/>
          </a:bodyPr>
          <a:lstStyle/>
          <a:p>
            <a:r>
              <a:rPr lang="ar-IQ" dirty="0" smtClean="0"/>
              <a:t>1ــ تقرير ما اذا كان سيتم قبول التعامل مع عميل جديد او الاستمرار في التعامل مع عميل قديم (ارينز،2005 :288)، حيث يجب الحصول على اذن او تصريح من العميل لفحص اوراق التدقيق للمدقق السابق والاطلاع عليها (توماس،2010 :270)، اما بالنسبة لقبول عميل جديد تقوم معظم مكاتب التدقيق بفحص الوحدات الاقتصادية لتحديد امكانية التعامل معها ويجب في هذا الاطار ان يتم تقييم موقف العميل المتوقع في مجتمع الاعمال ، الاستقرار المالي للعميل ، علاقة العميل بمكتب التدقيق الذي كان يقوم بالتدقيق ، او ان تستمر المنشآت التجارية بتقييم عملائها سنوياً لتحديد ما اذا كانت ستستمر في تقديم خدمة التدقيق (ارينز،2005: 288).</a:t>
            </a:r>
          </a:p>
          <a:p>
            <a:r>
              <a:rPr lang="ar-IQ" dirty="0" smtClean="0"/>
              <a:t>                                           </a:t>
            </a:r>
          </a:p>
          <a:p>
            <a:r>
              <a:rPr lang="ar-IQ" dirty="0" smtClean="0"/>
              <a:t>وتطالب النشرة رقم(7) من معايير التدقيق الدولية "ان يتصل المدقق الجديد للعميل (المدقق اللاحق) مع المدقق وتطالب الذي كان يقوم بالتدقيق (المدقق السابق),لغرض مساعدة المدقق اللاحق على تقييم ما اذا كان سيقبل القيام بعملية التدقيق ام لا" 0</a:t>
            </a:r>
          </a:p>
          <a:p>
            <a:r>
              <a:rPr lang="ar-IQ" dirty="0" smtClean="0"/>
              <a:t>2ــ على المدقق وقبل التعاقد على مهمة التدقيق زيارة الوحدة الاقتصادية للعميل للتعرف على طبيعة نشاطها والظروف المادية للمخزون والمصانع والاثاث ولفت نظره الى اشياء عديدة كالمخزون المتقادم والصيانة والاصلاحات الدورية او الطارئة والاصول المستهلكة بالكامل من خلال الاختبارات الاساسية لهذه الاصول (توماس،2010: 269).</a:t>
            </a:r>
          </a:p>
          <a:p>
            <a:r>
              <a:rPr lang="ar-IQ" dirty="0" smtClean="0"/>
              <a:t>3ـ اختيار المدققين الذين سيشملهم التدقيق : يجب ان يكون الشخص المعين </a:t>
            </a:r>
            <a:r>
              <a:rPr lang="ar-IQ" dirty="0" err="1" smtClean="0"/>
              <a:t>لاتمام</a:t>
            </a:r>
            <a:r>
              <a:rPr lang="ar-IQ" dirty="0" smtClean="0"/>
              <a:t> التدقيق ملماً بالنشاط الذي يعمل فيه العميل ، حيث يوجد في عمليات التدقيق الكبرى واحد او اكثر من الشركاء والمدققين في مستويات مختلفة من الممارسة (</a:t>
            </a:r>
            <a:r>
              <a:rPr lang="ar-IQ" dirty="0" err="1" smtClean="0"/>
              <a:t>ارينز</a:t>
            </a:r>
            <a:r>
              <a:rPr lang="ar-IQ" dirty="0" smtClean="0"/>
              <a:t> 288).</a:t>
            </a:r>
          </a:p>
          <a:p>
            <a:endParaRPr lang="ar-IQ" dirty="0"/>
          </a:p>
        </p:txBody>
      </p:sp>
      <p:sp>
        <p:nvSpPr>
          <p:cNvPr id="2" name="عنوان 1"/>
          <p:cNvSpPr>
            <a:spLocks noGrp="1"/>
          </p:cNvSpPr>
          <p:nvPr>
            <p:ph type="title"/>
          </p:nvPr>
        </p:nvSpPr>
        <p:spPr/>
        <p:txBody>
          <a:bodyPr/>
          <a:lstStyle/>
          <a:p>
            <a:r>
              <a:rPr lang="ar-IQ" dirty="0" smtClean="0"/>
              <a:t>اجراءات تخطيط عملية التدقيق </a:t>
            </a:r>
            <a:endParaRPr lang="ar-IQ" dirty="0"/>
          </a:p>
        </p:txBody>
      </p:sp>
    </p:spTree>
    <p:extLst>
      <p:ext uri="{BB962C8B-B14F-4D97-AF65-F5344CB8AC3E}">
        <p14:creationId xmlns:p14="http://schemas.microsoft.com/office/powerpoint/2010/main" val="431839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77500" lnSpcReduction="20000"/>
          </a:bodyPr>
          <a:lstStyle/>
          <a:p>
            <a:r>
              <a:rPr lang="ar-IQ" dirty="0" smtClean="0"/>
              <a:t>1ــ مساعدة المدقق على تقديم تأكيد مناسب بأن عملية التدقيق قد تم اداؤها وفقاً لمعايير التدقيق المتعارف عليها .</a:t>
            </a:r>
          </a:p>
          <a:p>
            <a:r>
              <a:rPr lang="ar-IQ" dirty="0" smtClean="0"/>
              <a:t>2ــ الاساس لتخطيط التدقيق: حيث تحتوي اوراق العمل على المعلومات الضرورية وقد تكون هذه المعلومات وصفية عن الرقابة الداخلية ، وقت الموازنة ، برنامج التدقيق ، نتائج السنة السابقة.</a:t>
            </a:r>
          </a:p>
          <a:p>
            <a:r>
              <a:rPr lang="ar-IQ" dirty="0" smtClean="0"/>
              <a:t>3ــ سجل </a:t>
            </a:r>
            <a:r>
              <a:rPr lang="ar-IQ" dirty="0" err="1" smtClean="0"/>
              <a:t>للادلة</a:t>
            </a:r>
            <a:r>
              <a:rPr lang="ar-IQ" dirty="0" smtClean="0"/>
              <a:t> التي تم تجميعها ونتائج الاختبارات : حيث تعد اوراق العمل الوسيلة للتوثيق الذي يعبر عن ان المدقق قد نفذ العملية وفقاً لمعايير التدقيق المتعارف عليها .</a:t>
            </a:r>
          </a:p>
          <a:p>
            <a:r>
              <a:rPr lang="ar-IQ" dirty="0" smtClean="0"/>
              <a:t>4ــ بيانات يتم استخدامها لتحديد النوع المناسب من تقرير المدقق : تعد البيانات في اوراق العمل اداة مفيدة في تقييم مدى ملائمة مجال التدقيق ومدى عدالة القوائم المالية بالاضافة الى ذلك تحتوي اوراق العمل على المعلومات الضرورية </a:t>
            </a:r>
            <a:r>
              <a:rPr lang="ar-IQ" dirty="0" err="1" smtClean="0"/>
              <a:t>لاعداد</a:t>
            </a:r>
            <a:r>
              <a:rPr lang="ar-IQ" dirty="0" smtClean="0"/>
              <a:t> القوائم المالية.</a:t>
            </a:r>
          </a:p>
          <a:p>
            <a:r>
              <a:rPr lang="ar-IQ" dirty="0" smtClean="0"/>
              <a:t>5ــ الاساس لفحص المشرفين والشركاء : تعد اوراق العمل اطاراً رئيساً يتم الرجوع اليه بوساطة المشرفين لتقييم ما اذا كان قد تم تجميع الادلة الكافية والصالحة لتبرير تقرير المدقق .</a:t>
            </a:r>
          </a:p>
          <a:p>
            <a:endParaRPr lang="ar-IQ" dirty="0" smtClean="0"/>
          </a:p>
          <a:p>
            <a:endParaRPr lang="ar-IQ" dirty="0"/>
          </a:p>
        </p:txBody>
      </p:sp>
      <p:sp>
        <p:nvSpPr>
          <p:cNvPr id="2" name="عنوان 1"/>
          <p:cNvSpPr>
            <a:spLocks noGrp="1"/>
          </p:cNvSpPr>
          <p:nvPr>
            <p:ph type="title"/>
          </p:nvPr>
        </p:nvSpPr>
        <p:spPr/>
        <p:txBody>
          <a:bodyPr>
            <a:normAutofit fontScale="90000"/>
          </a:bodyPr>
          <a:lstStyle/>
          <a:p>
            <a:r>
              <a:rPr lang="ar-IQ" dirty="0" smtClean="0"/>
              <a:t/>
            </a:r>
            <a:br>
              <a:rPr lang="ar-IQ" dirty="0" smtClean="0"/>
            </a:br>
            <a:r>
              <a:rPr lang="ar-IQ" dirty="0" smtClean="0"/>
              <a:t>اهداف اوراق العمل</a:t>
            </a:r>
            <a:br>
              <a:rPr lang="ar-IQ" dirty="0" smtClean="0"/>
            </a:br>
            <a:endParaRPr lang="ar-IQ" dirty="0"/>
          </a:p>
        </p:txBody>
      </p:sp>
    </p:spTree>
    <p:extLst>
      <p:ext uri="{BB962C8B-B14F-4D97-AF65-F5344CB8AC3E}">
        <p14:creationId xmlns:p14="http://schemas.microsoft.com/office/powerpoint/2010/main" val="1363099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62500" lnSpcReduction="20000"/>
          </a:bodyPr>
          <a:lstStyle/>
          <a:p>
            <a:r>
              <a:rPr lang="ar-IQ" dirty="0" smtClean="0"/>
              <a:t>الملفات الدائمة : يتم في الملفات الدائمة ادراج البيانات </a:t>
            </a:r>
            <a:r>
              <a:rPr lang="ar-IQ" dirty="0" err="1" smtClean="0"/>
              <a:t>التأريخية</a:t>
            </a:r>
            <a:r>
              <a:rPr lang="ar-IQ" dirty="0" smtClean="0"/>
              <a:t> او البيانات ذات الطبيعة المستمرة وثيقة الصلة بعملية التدقيق الحالية ، وتوفر هذه البيانات مصدراً ملائماً للمعلومات عن عملية التدقيق محل الاهتمام والمستمرة من عام </a:t>
            </a:r>
            <a:r>
              <a:rPr lang="ar-IQ" dirty="0" err="1" smtClean="0"/>
              <a:t>لاخر</a:t>
            </a:r>
            <a:r>
              <a:rPr lang="ar-IQ" dirty="0" smtClean="0"/>
              <a:t>، وتحتوي الملفات الرئيسة النموذجية على ما يلي :</a:t>
            </a:r>
          </a:p>
          <a:p>
            <a:r>
              <a:rPr lang="ar-IQ" dirty="0" smtClean="0"/>
              <a:t>• نسخ من مستندات </a:t>
            </a:r>
            <a:r>
              <a:rPr lang="ar-IQ" dirty="0" err="1" smtClean="0"/>
              <a:t>االوحدة</a:t>
            </a:r>
            <a:r>
              <a:rPr lang="ar-IQ" dirty="0" smtClean="0"/>
              <a:t> الاقتصادية التي يستمر التعامل معها كما تتضمن ايضاً عقد التأسيس ، النظام الاساس ، اتفاقات السندات ، العقود.</a:t>
            </a:r>
          </a:p>
          <a:p>
            <a:r>
              <a:rPr lang="ar-IQ" dirty="0" smtClean="0"/>
              <a:t>• تحليل للحسابات ذات الاستمرارية المهمة للمدقق خلال السنوات السابقة .</a:t>
            </a:r>
          </a:p>
          <a:p>
            <a:r>
              <a:rPr lang="ar-IQ" dirty="0" smtClean="0"/>
              <a:t>•المعلومات المتعلقة بدراسة الرقابة الداخلية وتقدير مخاطر الرقابة .</a:t>
            </a:r>
          </a:p>
          <a:p>
            <a:r>
              <a:rPr lang="ar-IQ" dirty="0" smtClean="0"/>
              <a:t>•نتائج الاجراءات التحليلية من عمليات التدقيق بالسنوات السابقة .</a:t>
            </a:r>
          </a:p>
          <a:p>
            <a:r>
              <a:rPr lang="ar-IQ" dirty="0" smtClean="0"/>
              <a:t>•نتائج الاجراءات التحليلية من عمليات التدقيق بالسنوات السابقة .</a:t>
            </a:r>
          </a:p>
          <a:p>
            <a:endParaRPr lang="ar-IQ" dirty="0" smtClean="0"/>
          </a:p>
          <a:p>
            <a:r>
              <a:rPr lang="ar-IQ" dirty="0" smtClean="0"/>
              <a:t>الملفات الجارية : تشمل الملفات الجارية كافة اوراق العمل القابلة للتطبيق في السنة التي يتم فيها اجراء التدقيق وان المعلومات التي يتم ادراجها في الملفات الجارية هي كالاتي:</a:t>
            </a:r>
          </a:p>
          <a:p>
            <a:r>
              <a:rPr lang="ar-IQ" dirty="0" smtClean="0"/>
              <a:t>•برنامج التدقيق :</a:t>
            </a:r>
          </a:p>
          <a:p>
            <a:r>
              <a:rPr lang="ar-IQ" dirty="0" smtClean="0"/>
              <a:t>•المعلومات العامة : </a:t>
            </a:r>
          </a:p>
          <a:p>
            <a:r>
              <a:rPr lang="ar-IQ" dirty="0" smtClean="0"/>
              <a:t>•قيود التسوية واعادة التبويب : • الجداول الداعمة :</a:t>
            </a:r>
            <a:endParaRPr lang="ar-IQ" dirty="0"/>
          </a:p>
        </p:txBody>
      </p:sp>
      <p:sp>
        <p:nvSpPr>
          <p:cNvPr id="2" name="عنوان 1"/>
          <p:cNvSpPr>
            <a:spLocks noGrp="1"/>
          </p:cNvSpPr>
          <p:nvPr>
            <p:ph type="title"/>
          </p:nvPr>
        </p:nvSpPr>
        <p:spPr/>
        <p:txBody>
          <a:bodyPr/>
          <a:lstStyle/>
          <a:p>
            <a:r>
              <a:rPr lang="ar-IQ" dirty="0" smtClean="0"/>
              <a:t>محتويات اوراق العمل </a:t>
            </a:r>
            <a:endParaRPr lang="ar-IQ" dirty="0"/>
          </a:p>
        </p:txBody>
      </p:sp>
    </p:spTree>
    <p:extLst>
      <p:ext uri="{BB962C8B-B14F-4D97-AF65-F5344CB8AC3E}">
        <p14:creationId xmlns:p14="http://schemas.microsoft.com/office/powerpoint/2010/main" val="27814854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شكل موجة">
  <a:themeElements>
    <a:clrScheme name="شكل موجة">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شكل موجة">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كل موجة">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TotalTime>
  <Words>710</Words>
  <Application>Microsoft Office PowerPoint</Application>
  <PresentationFormat>عرض على الشاشة (3:4)‏</PresentationFormat>
  <Paragraphs>29</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شكل موجة</vt:lpstr>
      <vt:lpstr>مفهوم التخطيط لعملية التدقيق</vt:lpstr>
      <vt:lpstr>اجراءات تخطيط عملية التدقيق </vt:lpstr>
      <vt:lpstr> اهداف اوراق العمل </vt:lpstr>
      <vt:lpstr>محتويات اوراق العمل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التخطيط لعملية التدقيق</dc:title>
  <dc:creator>q</dc:creator>
  <cp:lastModifiedBy>q</cp:lastModifiedBy>
  <cp:revision>1</cp:revision>
  <dcterms:created xsi:type="dcterms:W3CDTF">2018-02-07T16:20:26Z</dcterms:created>
  <dcterms:modified xsi:type="dcterms:W3CDTF">2018-02-07T16:27:16Z</dcterms:modified>
</cp:coreProperties>
</file>