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93EE2EC-889B-4FA3-A29B-52AF40918AFC}" type="datetimeFigureOut">
              <a:rPr lang="ar-IQ" smtClean="0"/>
              <a:t>22/05/1439</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3EE2EC-889B-4FA3-A29B-52AF40918AFC}" type="datetimeFigureOut">
              <a:rPr lang="ar-IQ" smtClean="0"/>
              <a:t>22/05/1439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3EE2EC-889B-4FA3-A29B-52AF40918AFC}" type="datetimeFigureOut">
              <a:rPr lang="ar-IQ" smtClean="0"/>
              <a:t>22/05/1439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3EE2EC-889B-4FA3-A29B-52AF40918AFC}" type="datetimeFigureOut">
              <a:rPr lang="ar-IQ" smtClean="0"/>
              <a:t>22/05/1439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32DBC5-E664-41D4-BAE1-EDB838E098C3}"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3EE2EC-889B-4FA3-A29B-52AF40918AFC}" type="datetimeFigureOut">
              <a:rPr lang="ar-IQ" smtClean="0"/>
              <a:t>22/05/1439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D32DBC5-E664-41D4-BAE1-EDB838E098C3}"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93EE2EC-889B-4FA3-A29B-52AF40918AFC}" type="datetimeFigureOut">
              <a:rPr lang="ar-IQ" smtClean="0"/>
              <a:t>22/05/1439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32DBC5-E664-41D4-BAE1-EDB838E098C3}"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93EE2EC-889B-4FA3-A29B-52AF40918AFC}" type="datetimeFigureOut">
              <a:rPr lang="ar-IQ" smtClean="0"/>
              <a:t>22/05/1439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93EE2EC-889B-4FA3-A29B-52AF40918AFC}" type="datetimeFigureOut">
              <a:rPr lang="ar-IQ" smtClean="0"/>
              <a:t>22/05/1439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D32DBC5-E664-41D4-BAE1-EDB838E098C3}"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3EE2EC-889B-4FA3-A29B-52AF40918AFC}" type="datetimeFigureOut">
              <a:rPr lang="ar-IQ" smtClean="0"/>
              <a:t>22/05/1439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3EE2EC-889B-4FA3-A29B-52AF40918AFC}" type="datetimeFigureOut">
              <a:rPr lang="ar-IQ" smtClean="0"/>
              <a:t>22/05/1439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32DBC5-E664-41D4-BAE1-EDB838E098C3}"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3EE2EC-889B-4FA3-A29B-52AF40918AFC}" type="datetimeFigureOut">
              <a:rPr lang="ar-IQ" smtClean="0"/>
              <a:t>22/05/1439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D32DBC5-E664-41D4-BAE1-EDB838E098C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93EE2EC-889B-4FA3-A29B-52AF40918AFC}" type="datetimeFigureOut">
              <a:rPr lang="ar-IQ" smtClean="0"/>
              <a:t>22/05/1439</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D32DBC5-E664-41D4-BAE1-EDB838E098C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548680"/>
            <a:ext cx="7772400" cy="1470025"/>
          </a:xfrm>
        </p:spPr>
        <p:txBody>
          <a:bodyPr/>
          <a:lstStyle/>
          <a:p>
            <a:r>
              <a:rPr lang="ar-IQ" dirty="0" smtClean="0"/>
              <a:t>مفهوم الرقابة الداخلية وأنواعها </a:t>
            </a:r>
            <a:endParaRPr lang="ar-IQ" dirty="0"/>
          </a:p>
        </p:txBody>
      </p:sp>
      <p:sp>
        <p:nvSpPr>
          <p:cNvPr id="3" name="عنوان فرعي 2"/>
          <p:cNvSpPr>
            <a:spLocks noGrp="1"/>
          </p:cNvSpPr>
          <p:nvPr>
            <p:ph type="subTitle" idx="1"/>
          </p:nvPr>
        </p:nvSpPr>
        <p:spPr>
          <a:xfrm>
            <a:off x="611560" y="2204864"/>
            <a:ext cx="7776864" cy="3433936"/>
          </a:xfrm>
        </p:spPr>
        <p:txBody>
          <a:bodyPr>
            <a:normAutofit fontScale="62500" lnSpcReduction="20000"/>
          </a:bodyPr>
          <a:lstStyle/>
          <a:p>
            <a:r>
              <a:rPr lang="ar-IQ" dirty="0" smtClean="0"/>
              <a:t>عرف مجمع المحاسبين والمدققين الأمريكيين الرقابة الداخلية بأنها " تتضمن الخطة التنظيمية و كل الطرق و المقاييس المتبناة داخل المؤسسة لحماية الأصول و اختبار مدى دقة البيانات المحاسبية و درجة الوثوق بها و تحقيق الكفاءة من </a:t>
            </a:r>
            <a:r>
              <a:rPr lang="ar-IQ" dirty="0" err="1" smtClean="0"/>
              <a:t>إستخدام</a:t>
            </a:r>
            <a:r>
              <a:rPr lang="ar-IQ" dirty="0" smtClean="0"/>
              <a:t> الموارد و تشجيع الالتزام بالسياسات الإدارية الموضوعة .</a:t>
            </a:r>
          </a:p>
          <a:p>
            <a:r>
              <a:rPr lang="ar-IQ" dirty="0" smtClean="0"/>
              <a:t>ومن أجل تحقيق اهداف الوحدة تقوم الرقابة الداخلية بتنفيذ مهامها من خلال ثلاث أنواع للرقابة وهي ( 19 : 2000 ,( </a:t>
            </a:r>
            <a:r>
              <a:rPr lang="en-US" dirty="0" err="1" smtClean="0"/>
              <a:t>Steinbart</a:t>
            </a:r>
            <a:r>
              <a:rPr lang="en-US" dirty="0" smtClean="0"/>
              <a:t> &amp; Romney</a:t>
            </a:r>
          </a:p>
          <a:p>
            <a:r>
              <a:rPr lang="en-US" dirty="0" smtClean="0"/>
              <a:t>1- </a:t>
            </a:r>
            <a:r>
              <a:rPr lang="ar-IQ" dirty="0" smtClean="0"/>
              <a:t>الرقابة الوقائية (المانعة) و من خلال اكتشاف وتحديد المشكلات في الأداء ومنع الأخطاء والتجاوزات قبل وقوعها وتقليل المخالفات والاخطار التي يمكن ان تتعرض لها المنظمة ،وتستمد مقوماتها من كفاءة وحسن تدريب الموظفين </a:t>
            </a:r>
            <a:r>
              <a:rPr lang="ar-IQ" dirty="0" err="1" smtClean="0"/>
              <a:t>ونزاهتهم،فصل</a:t>
            </a:r>
            <a:r>
              <a:rPr lang="ar-IQ" dirty="0" smtClean="0"/>
              <a:t> الواجبات المتعارضة ،الرقابة الفعلية على الموجودات والقيود المحاسبية ،مراجعة تواقيع الزبائن </a:t>
            </a:r>
            <a:r>
              <a:rPr lang="ar-IQ" dirty="0" err="1" smtClean="0"/>
              <a:t>واخيرا"الموافقة</a:t>
            </a:r>
            <a:r>
              <a:rPr lang="ar-IQ" dirty="0" smtClean="0"/>
              <a:t> على الصرف من الاشخاص المخولين . </a:t>
            </a:r>
          </a:p>
          <a:p>
            <a:r>
              <a:rPr lang="ar-IQ" dirty="0" smtClean="0"/>
              <a:t>2- الرقابة التحذيرية (الكاشفة) وتعمل على اكتشاف المشكلات في الأداء حال حدوثها وفي وقت مبكر يسمح بمعالجتها وتعديل الضوابط لمنع وقوع مثل هذه الامور ومصدر هذه الرقابة بشكل اساسي كل من التدقيق الداخلي والمطابقات الحسابية والمراجعة الادارية والمالية،</a:t>
            </a:r>
          </a:p>
          <a:p>
            <a:r>
              <a:rPr lang="ar-IQ" dirty="0" smtClean="0"/>
              <a:t>( حماد، 2006 : 29)</a:t>
            </a:r>
          </a:p>
          <a:p>
            <a:r>
              <a:rPr lang="ar-IQ" dirty="0" smtClean="0"/>
              <a:t> 3- الرقابة العلاجية (التصحيحية) وتتضمن مجموعة من الاجراءات لتحديد سبب المشكلة في الأداء، وتصحيح نواحي القصور .</a:t>
            </a:r>
          </a:p>
          <a:p>
            <a:endParaRPr lang="ar-IQ" dirty="0"/>
          </a:p>
        </p:txBody>
      </p:sp>
    </p:spTree>
    <p:extLst>
      <p:ext uri="{BB962C8B-B14F-4D97-AF65-F5344CB8AC3E}">
        <p14:creationId xmlns:p14="http://schemas.microsoft.com/office/powerpoint/2010/main" val="335762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أهداف الرقابة الداخلية </a:t>
            </a:r>
            <a:endParaRPr lang="ar-IQ" dirty="0"/>
          </a:p>
        </p:txBody>
      </p:sp>
      <p:sp>
        <p:nvSpPr>
          <p:cNvPr id="3" name="عنصر نائب للمحتوى 2"/>
          <p:cNvSpPr>
            <a:spLocks noGrp="1"/>
          </p:cNvSpPr>
          <p:nvPr>
            <p:ph idx="1"/>
          </p:nvPr>
        </p:nvSpPr>
        <p:spPr/>
        <p:txBody>
          <a:bodyPr>
            <a:normAutofit/>
          </a:bodyPr>
          <a:lstStyle/>
          <a:p>
            <a:r>
              <a:rPr lang="ar-IQ" dirty="0" smtClean="0"/>
              <a:t>1-ضمان صحة ومصداقية المعلومات لكي تتمكن الإدارة من الاعتماد عليها </a:t>
            </a:r>
          </a:p>
          <a:p>
            <a:r>
              <a:rPr lang="ar-IQ" dirty="0" smtClean="0"/>
              <a:t>2 - حماية الأصول والسجلات من المخاطر مثل السرقة والضياع</a:t>
            </a:r>
          </a:p>
          <a:p>
            <a:r>
              <a:rPr lang="ar-IQ" dirty="0" smtClean="0"/>
              <a:t>3- تنمية الكفاية الإنتاجية واستخدام الموارد والإمكانيات بشكل أمثل وتحقيق أقصى عائد ممكن منها</a:t>
            </a:r>
          </a:p>
          <a:p>
            <a:r>
              <a:rPr lang="ar-IQ" dirty="0" smtClean="0"/>
              <a:t>4- التشجيع على الالتزام بالسياسات الإدارية المرسومة</a:t>
            </a:r>
          </a:p>
          <a:p>
            <a:r>
              <a:rPr lang="ar-IQ" dirty="0" smtClean="0"/>
              <a:t> 5- الحد من الاخطاء والغش والمخالفات والضياع وسوء الاستخدام. </a:t>
            </a:r>
          </a:p>
          <a:p>
            <a:endParaRPr lang="ar-IQ" dirty="0" smtClean="0"/>
          </a:p>
          <a:p>
            <a:endParaRPr lang="ar-IQ" dirty="0"/>
          </a:p>
        </p:txBody>
      </p:sp>
    </p:spTree>
    <p:extLst>
      <p:ext uri="{BB962C8B-B14F-4D97-AF65-F5344CB8AC3E}">
        <p14:creationId xmlns:p14="http://schemas.microsoft.com/office/powerpoint/2010/main" val="274360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دور نظام المعلومات المحاسبي في دعم الرقابة </a:t>
            </a:r>
            <a:endParaRPr lang="ar-IQ" dirty="0"/>
          </a:p>
        </p:txBody>
      </p:sp>
      <p:sp>
        <p:nvSpPr>
          <p:cNvPr id="3" name="عنصر نائب للمحتوى 2"/>
          <p:cNvSpPr>
            <a:spLocks noGrp="1"/>
          </p:cNvSpPr>
          <p:nvPr>
            <p:ph idx="1"/>
          </p:nvPr>
        </p:nvSpPr>
        <p:spPr/>
        <p:txBody>
          <a:bodyPr>
            <a:normAutofit fontScale="62500" lnSpcReduction="20000"/>
          </a:bodyPr>
          <a:lstStyle/>
          <a:p>
            <a:r>
              <a:rPr lang="ar-IQ" dirty="0" smtClean="0"/>
              <a:t>أ- نظام المعلومات المحاسبي كأداة للرقابة</a:t>
            </a:r>
          </a:p>
          <a:p>
            <a:r>
              <a:rPr lang="ar-IQ" dirty="0" smtClean="0"/>
              <a:t>يوفر نظام المعلومات المحاسبي البيانات والمعلومات الأولية اللازمة لخدمة متطلبات المؤسسة ولتحقيق كفا ة ء هذا النظام فانه يقوم بدور أساسي وفعال من خلال عملية الرقابة فإذا كان التخطيط يسبق الرقابة فإن الرقابة تبدأ مباشرة عند وضع الخطط حيز التنفيذ الفعلي وتستمر معها إذ لا يمكن تصور وجود تخطيط جيد دون وجود أدوات الرقابة القادرة على اكتشاف الانحرافات وتصحيحها كما أنه لا وجود للرقابة الحقيقية ما لم تكن مسبوقة بخطة واضحة المعالم تبين الأهداف المرغوبة وتشكيل الأساس الذي يتم تقييم النتائج الفعلية وتحليلها ومعالجة الانحرافات، لذلك نجد الرقابة الداخلية بجانبها المحاسبي تشمل الخطة التنظيمية للمؤسسة والإجراءات المتبعة وجميع الأنشطة اليدوية والآلية والسجلات المستخدمة التي تتعلق بحماية الأصول و التأكد من صحة البيانات المحاسبية مع تقييم مدى الالتزام بالقواعد المحاسبية المتعارف عليها والتي تهدف إلى تسجيل العمليات بشكل يسمح بإعداد التقارير المالية للمؤسسة واتخاذ القرارات.</a:t>
            </a:r>
          </a:p>
          <a:p>
            <a:r>
              <a:rPr lang="ar-IQ" dirty="0" smtClean="0"/>
              <a:t> .ب الرقابة على التطبيقات</a:t>
            </a:r>
          </a:p>
          <a:p>
            <a:r>
              <a:rPr lang="ar-IQ" dirty="0" smtClean="0"/>
              <a:t> بما أن أهداف الرقابة الداخلية في نظام المعلومات المحاسبي اليدوي هي نفسها في نظام المعلومات المحسوب يمكن تعريف الرقابة على التطبيقات على </a:t>
            </a:r>
            <a:r>
              <a:rPr lang="ar-IQ" dirty="0" err="1" smtClean="0"/>
              <a:t>انها"عبارة</a:t>
            </a:r>
            <a:r>
              <a:rPr lang="ar-IQ" dirty="0" smtClean="0"/>
              <a:t> عن إجراءات رقابية </a:t>
            </a:r>
            <a:r>
              <a:rPr lang="ar-IQ" dirty="0" err="1" smtClean="0"/>
              <a:t>محددةتهدف</a:t>
            </a:r>
            <a:r>
              <a:rPr lang="ar-IQ" dirty="0" smtClean="0"/>
              <a:t> إلى التأكد من صحة البيانات والتقرير عنها، بحيث يمكن الاعتماد على هذه البيانات.</a:t>
            </a:r>
          </a:p>
          <a:p>
            <a:endParaRPr lang="ar-IQ" dirty="0"/>
          </a:p>
        </p:txBody>
      </p:sp>
    </p:spTree>
    <p:extLst>
      <p:ext uri="{BB962C8B-B14F-4D97-AF65-F5344CB8AC3E}">
        <p14:creationId xmlns:p14="http://schemas.microsoft.com/office/powerpoint/2010/main" val="144303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اطار </a:t>
            </a:r>
            <a:r>
              <a:rPr lang="en-US" dirty="0" err="1" smtClean="0"/>
              <a:t>coso</a:t>
            </a:r>
            <a:r>
              <a:rPr lang="en-US" dirty="0" smtClean="0"/>
              <a:t> </a:t>
            </a:r>
            <a:endParaRPr lang="ar-IQ" dirty="0"/>
          </a:p>
        </p:txBody>
      </p:sp>
      <p:sp>
        <p:nvSpPr>
          <p:cNvPr id="3" name="عنصر نائب للمحتوى 2"/>
          <p:cNvSpPr>
            <a:spLocks noGrp="1"/>
          </p:cNvSpPr>
          <p:nvPr>
            <p:ph idx="1"/>
          </p:nvPr>
        </p:nvSpPr>
        <p:spPr/>
        <p:txBody>
          <a:bodyPr>
            <a:normAutofit fontScale="62500" lnSpcReduction="20000"/>
          </a:bodyPr>
          <a:lstStyle/>
          <a:p>
            <a:r>
              <a:rPr lang="ar-IQ" dirty="0" smtClean="0"/>
              <a:t>وهي مجموعة قطاع خاص مؤلفة من جمعية المحاسبين الامريكيين </a:t>
            </a:r>
            <a:r>
              <a:rPr lang="en-US" dirty="0" smtClean="0"/>
              <a:t>AICPA , </a:t>
            </a:r>
            <a:r>
              <a:rPr lang="ar-IQ" dirty="0" smtClean="0"/>
              <a:t>معهد المدققين الداخليين , معهد المحاسبين الاداريين , معهد المدراء الماليون اصدرت في عام 1992 اطار الرقابة الداخلية المتكاملة ويعتبر مرجعا مقبولا بشكل واسع حول الرقابة الداخلية .</a:t>
            </a:r>
          </a:p>
          <a:p>
            <a:r>
              <a:rPr lang="ar-IQ" dirty="0" smtClean="0"/>
              <a:t>عرفت لجنة </a:t>
            </a:r>
            <a:r>
              <a:rPr lang="en-US" dirty="0" smtClean="0"/>
              <a:t>COSO </a:t>
            </a:r>
            <a:r>
              <a:rPr lang="ar-IQ" dirty="0" smtClean="0"/>
              <a:t>الرقابة الداخلية بأنها عملية متأثرة بالإدارة وبكل أولئك المعنيين بإدارة المنشأة، ويتم تصميمها من أجل الحصول على تأكيد مناسب بأن الأهداف التالية قد تم تحقيقها :</a:t>
            </a:r>
          </a:p>
          <a:p>
            <a:endParaRPr lang="ar-IQ" dirty="0" smtClean="0"/>
          </a:p>
          <a:p>
            <a:r>
              <a:rPr lang="ar-IQ" dirty="0" smtClean="0"/>
              <a:t>1- كفاءة وفاعلية العمليات التشغيلية؛</a:t>
            </a:r>
          </a:p>
          <a:p>
            <a:r>
              <a:rPr lang="ar-IQ" dirty="0" smtClean="0"/>
              <a:t>2- مصداقية البيانات المالية</a:t>
            </a:r>
          </a:p>
          <a:p>
            <a:r>
              <a:rPr lang="ar-IQ" dirty="0" smtClean="0"/>
              <a:t>3-الالتزام بالسياسات والقوانين والأنظمة أو هو الخطة التنظيمية والمقاييس الأخرى المصممة لتحقيق الأهداف المؤسسة. أو هو مجموعة الطرق و المقاييس التي تتبعها المنشأة بقصد حماية موجوداتها و التأكد من دقة المعلومات المحاسبية .</a:t>
            </a:r>
          </a:p>
          <a:p>
            <a:endParaRPr lang="ar-IQ" dirty="0"/>
          </a:p>
        </p:txBody>
      </p:sp>
    </p:spTree>
    <p:extLst>
      <p:ext uri="{BB962C8B-B14F-4D97-AF65-F5344CB8AC3E}">
        <p14:creationId xmlns:p14="http://schemas.microsoft.com/office/powerpoint/2010/main" val="1896009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TotalTime>
  <Words>567</Words>
  <Application>Microsoft Office PowerPoint</Application>
  <PresentationFormat>عرض على الشاشة (3:4)‏</PresentationFormat>
  <Paragraphs>25</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فن الخياطه الرفيعة</vt:lpstr>
      <vt:lpstr>مفهوم الرقابة الداخلية وأنواعها </vt:lpstr>
      <vt:lpstr>أهداف الرقابة الداخلية </vt:lpstr>
      <vt:lpstr>دور نظام المعلومات المحاسبي في دعم الرقابة </vt:lpstr>
      <vt:lpstr>اطار coso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الرقابة الداخلية وأنواعها </dc:title>
  <dc:creator>q</dc:creator>
  <cp:lastModifiedBy>q</cp:lastModifiedBy>
  <cp:revision>1</cp:revision>
  <dcterms:created xsi:type="dcterms:W3CDTF">2018-02-07T16:15:55Z</dcterms:created>
  <dcterms:modified xsi:type="dcterms:W3CDTF">2018-02-07T16:20:05Z</dcterms:modified>
</cp:coreProperties>
</file>