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CC8366A-D6A7-4FF3-8CD8-7814E33AF184}" type="datetimeFigureOut">
              <a:rPr lang="ar-IQ" smtClean="0"/>
              <a:t>22/05/1439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B8CEC3A1-4241-4559-AA84-691CF6CD385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CC8366A-D6A7-4FF3-8CD8-7814E33AF184}"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CEC3A1-4241-4559-AA84-691CF6CD385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CC8366A-D6A7-4FF3-8CD8-7814E33AF184}"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CEC3A1-4241-4559-AA84-691CF6CD385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CC8366A-D6A7-4FF3-8CD8-7814E33AF184}"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CEC3A1-4241-4559-AA84-691CF6CD385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CC8366A-D6A7-4FF3-8CD8-7814E33AF184}"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CEC3A1-4241-4559-AA84-691CF6CD385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CC8366A-D6A7-4FF3-8CD8-7814E33AF184}"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8CEC3A1-4241-4559-AA84-691CF6CD385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CC8366A-D6A7-4FF3-8CD8-7814E33AF184}" type="datetimeFigureOut">
              <a:rPr lang="ar-IQ" smtClean="0"/>
              <a:t>22/05/1439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8CEC3A1-4241-4559-AA84-691CF6CD385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CC8366A-D6A7-4FF3-8CD8-7814E33AF184}" type="datetimeFigureOut">
              <a:rPr lang="ar-IQ" smtClean="0"/>
              <a:t>22/05/1439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8CEC3A1-4241-4559-AA84-691CF6CD385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8366A-D6A7-4FF3-8CD8-7814E33AF184}" type="datetimeFigureOut">
              <a:rPr lang="ar-IQ" smtClean="0"/>
              <a:t>22/05/1439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8CEC3A1-4241-4559-AA84-691CF6CD385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CC8366A-D6A7-4FF3-8CD8-7814E33AF184}"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8CEC3A1-4241-4559-AA84-691CF6CD385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CC8366A-D6A7-4FF3-8CD8-7814E33AF184}"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B8CEC3A1-4241-4559-AA84-691CF6CD385B}"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C8366A-D6A7-4FF3-8CD8-7814E33AF184}" type="datetimeFigureOut">
              <a:rPr lang="ar-IQ" smtClean="0"/>
              <a:t>22/05/1439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CEC3A1-4241-4559-AA84-691CF6CD385B}"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548681"/>
            <a:ext cx="7772400" cy="1152128"/>
          </a:xfrm>
        </p:spPr>
        <p:txBody>
          <a:bodyPr/>
          <a:lstStyle/>
          <a:p>
            <a:r>
              <a:rPr lang="ar-IQ" dirty="0" smtClean="0"/>
              <a:t>مفهوم </a:t>
            </a:r>
            <a:r>
              <a:rPr lang="ar-IQ" dirty="0" err="1" smtClean="0"/>
              <a:t>حوكمة</a:t>
            </a:r>
            <a:r>
              <a:rPr lang="ar-IQ" dirty="0" smtClean="0"/>
              <a:t> الشركات</a:t>
            </a:r>
            <a:endParaRPr lang="ar-IQ" dirty="0"/>
          </a:p>
        </p:txBody>
      </p:sp>
      <p:sp>
        <p:nvSpPr>
          <p:cNvPr id="3" name="عنوان فرعي 2"/>
          <p:cNvSpPr>
            <a:spLocks noGrp="1"/>
          </p:cNvSpPr>
          <p:nvPr>
            <p:ph type="subTitle" idx="1"/>
          </p:nvPr>
        </p:nvSpPr>
        <p:spPr>
          <a:xfrm>
            <a:off x="827584" y="1916832"/>
            <a:ext cx="7704856" cy="3721968"/>
          </a:xfrm>
        </p:spPr>
        <p:txBody>
          <a:bodyPr>
            <a:normAutofit fontScale="70000" lnSpcReduction="20000"/>
          </a:bodyPr>
          <a:lstStyle/>
          <a:p>
            <a:r>
              <a:rPr lang="ar-IQ" dirty="0" smtClean="0"/>
              <a:t>قام </a:t>
            </a:r>
            <a:r>
              <a:rPr lang="en-US" dirty="0" err="1" smtClean="0"/>
              <a:t>Hitt</a:t>
            </a:r>
            <a:r>
              <a:rPr lang="en-US" dirty="0" smtClean="0"/>
              <a:t>  </a:t>
            </a:r>
            <a:r>
              <a:rPr lang="ar-IQ" dirty="0" smtClean="0"/>
              <a:t>بتعريف </a:t>
            </a:r>
            <a:r>
              <a:rPr lang="ar-IQ" dirty="0" err="1" smtClean="0"/>
              <a:t>حوكمة</a:t>
            </a:r>
            <a:r>
              <a:rPr lang="ar-IQ" dirty="0" smtClean="0"/>
              <a:t> الشركات على أنها : " مجموعة من المعايير التي يقوم بموجبها أصحاب المصلحة في الشركة بمحاسبة المديرين في المستويات العليا على قراراتهم و النتائج المتولدة عنها ، للسيطرة على الشركة و اكتساب الميزة التنافسية " . ( </a:t>
            </a:r>
            <a:r>
              <a:rPr lang="en-US" dirty="0" err="1" smtClean="0"/>
              <a:t>Hitt</a:t>
            </a:r>
            <a:r>
              <a:rPr lang="en-US" dirty="0" smtClean="0"/>
              <a:t> ,et al : 2003 : 333 ) </a:t>
            </a:r>
          </a:p>
          <a:p>
            <a:r>
              <a:rPr lang="ar-IQ" dirty="0" smtClean="0"/>
              <a:t>ونظرا لتزايد الاهتمام بهذا المفهوم فقد تناول العديد من المنظمات الدولية والمعاهد والهيئات هذا المفهوم ومنها منظمة التنمية والتعاون الاقتصادي </a:t>
            </a:r>
            <a:r>
              <a:rPr lang="en-US" dirty="0" smtClean="0"/>
              <a:t>OECD)) </a:t>
            </a:r>
            <a:r>
              <a:rPr lang="ar-IQ" dirty="0" smtClean="0"/>
              <a:t>التي عرفتها بأنها "مجموعة من العلاقات بين ادارة الشركة ومجلس ادارتها وحملة اسهمها ومجموعة اصحاب المصالح، ويتم تحديد الهيكل الذي يتم من خلاله تحديد اهداف الشركة والوسائل التي تحقق تلك الاهداف ومراقبة الاداء" (</a:t>
            </a:r>
            <a:r>
              <a:rPr lang="en-US" dirty="0" smtClean="0"/>
              <a:t>OECD, 2004 : 11  ).</a:t>
            </a:r>
          </a:p>
          <a:p>
            <a:r>
              <a:rPr lang="en-US" dirty="0" smtClean="0"/>
              <a:t> </a:t>
            </a:r>
            <a:r>
              <a:rPr lang="ar-IQ" dirty="0" smtClean="0"/>
              <a:t>ويشير التعريف اعلاه الى العلاقة بين اطراف الشركة (الداخليين والخارجيين) ووضع هيكل لتوجيه ومراقبة اداء الشركة. </a:t>
            </a:r>
          </a:p>
          <a:p>
            <a:r>
              <a:rPr lang="ar-IQ" dirty="0" smtClean="0"/>
              <a:t>أما معهد المدققين الداخليين </a:t>
            </a:r>
            <a:r>
              <a:rPr lang="en-US" dirty="0" smtClean="0"/>
              <a:t>IIA  </a:t>
            </a:r>
            <a:r>
              <a:rPr lang="ar-IQ" dirty="0" smtClean="0"/>
              <a:t>فقد عرفها بانها "العمليات التي تتم من خلال الاجراءات المستخدمة من قبل ممثلي اصحاب المصالح لتوفير الاشراف على المخاطر وادارتها ومراقبتها والتأكيد على كفاية الضوابط الرقابية لإنجاز أهداف الشركة والمحافظة على قيمتها من خلال </a:t>
            </a:r>
            <a:r>
              <a:rPr lang="ar-IQ" dirty="0" err="1" smtClean="0"/>
              <a:t>الحوكمة</a:t>
            </a:r>
            <a:r>
              <a:rPr lang="ar-IQ" dirty="0" smtClean="0"/>
              <a:t>" (5 : 2004, </a:t>
            </a:r>
            <a:r>
              <a:rPr lang="en-US" dirty="0" smtClean="0"/>
              <a:t>IIA ) </a:t>
            </a:r>
          </a:p>
          <a:p>
            <a:r>
              <a:rPr lang="ar-IQ" dirty="0" smtClean="0"/>
              <a:t>ويؤكد هذا التعريف على دور الرقابة في تحقيق اهداف الشركة من خلال تطبيق </a:t>
            </a:r>
            <a:r>
              <a:rPr lang="ar-IQ" dirty="0" err="1" smtClean="0"/>
              <a:t>الحوكمة</a:t>
            </a:r>
            <a:r>
              <a:rPr lang="ar-IQ" dirty="0" smtClean="0"/>
              <a:t> في الشركات.</a:t>
            </a:r>
          </a:p>
          <a:p>
            <a:endParaRPr lang="ar-IQ" dirty="0"/>
          </a:p>
        </p:txBody>
      </p:sp>
    </p:spTree>
    <p:extLst>
      <p:ext uri="{BB962C8B-B14F-4D97-AF65-F5344CB8AC3E}">
        <p14:creationId xmlns:p14="http://schemas.microsoft.com/office/powerpoint/2010/main" val="291938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أهمية </a:t>
            </a:r>
            <a:r>
              <a:rPr lang="ar-IQ" dirty="0" err="1" smtClean="0"/>
              <a:t>حوكمة</a:t>
            </a:r>
            <a:r>
              <a:rPr lang="ar-IQ" dirty="0" smtClean="0"/>
              <a:t> الشركات </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 الجانب الاقتصادي </a:t>
            </a:r>
          </a:p>
          <a:p>
            <a:r>
              <a:rPr lang="ar-IQ" dirty="0" smtClean="0"/>
              <a:t>فهي تساعد على:-</a:t>
            </a:r>
          </a:p>
          <a:p>
            <a:r>
              <a:rPr lang="ar-IQ" dirty="0" smtClean="0"/>
              <a:t>أ‌-	إعادة الثقة في أعمال الشركة وفي الاقتصاد الذي يولدها، فهي تهيئ الجو لنمو وتعدد الشركات المساهمة والحد من هروب رؤوس الاموال من خلال جذب المزيد من الاستثمارات الأجنبية والمحلية وتحقيق التنمية المستدامة لذا فهي تعزز القدرة التنافسية للقطاع الخاص </a:t>
            </a:r>
          </a:p>
          <a:p>
            <a:r>
              <a:rPr lang="ar-IQ" dirty="0" smtClean="0"/>
              <a:t>ب- زيادة الاصلاحات الاقتصادية العالمية من خـلال العمل والجهـد المنظـم لتحقيـق الـنمو عن طريق تطبيـق </a:t>
            </a:r>
            <a:r>
              <a:rPr lang="ar-IQ" dirty="0" err="1" smtClean="0"/>
              <a:t>الحوكمة</a:t>
            </a:r>
            <a:r>
              <a:rPr lang="ar-IQ" dirty="0" smtClean="0"/>
              <a:t> في القطاعين العـام والخــاص </a:t>
            </a:r>
          </a:p>
          <a:p>
            <a:r>
              <a:rPr lang="ar-IQ" dirty="0" smtClean="0"/>
              <a:t>ج- وضع أسس مبادئ السوق الحرة في الاقتصاديات المغلقة مما يولد جيلا جديدا من أصحاب المشاريع والمستثمرين في جميع انحاء العالم </a:t>
            </a:r>
          </a:p>
          <a:p>
            <a:r>
              <a:rPr lang="ar-IQ" dirty="0" smtClean="0"/>
              <a:t>د- زيادة فرص التمويل وانخفاض تكلفة الاستثمار واستقرار سوق المال وانخفاض درجة المخاطر ، كذلك تحسن </a:t>
            </a:r>
            <a:r>
              <a:rPr lang="ar-IQ" dirty="0" err="1" smtClean="0"/>
              <a:t>الحوكمة</a:t>
            </a:r>
            <a:r>
              <a:rPr lang="ar-IQ" dirty="0" smtClean="0"/>
              <a:t> من جودة الانتاج السلعي او الخدمي ومن ثم زيادة قدرتها التنافسية وتحقيق التكامل في الأسواق العالمية </a:t>
            </a:r>
          </a:p>
          <a:p>
            <a:r>
              <a:rPr lang="ar-IQ" dirty="0" smtClean="0"/>
              <a:t>هـ- تقوي ثقة الجمهور في صحة عمليات الخصخصة عند توجه الدولة إلى إعداد مؤسسات القطاع العام للخصخصة </a:t>
            </a:r>
          </a:p>
          <a:p>
            <a:endParaRPr lang="ar-IQ" dirty="0"/>
          </a:p>
        </p:txBody>
      </p:sp>
    </p:spTree>
    <p:extLst>
      <p:ext uri="{BB962C8B-B14F-4D97-AF65-F5344CB8AC3E}">
        <p14:creationId xmlns:p14="http://schemas.microsoft.com/office/powerpoint/2010/main" val="296460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2- الجانب المحاسبي والرقابي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أ- تظهر أهمية </a:t>
            </a:r>
            <a:r>
              <a:rPr lang="ar-IQ" dirty="0" err="1" smtClean="0"/>
              <a:t>الحوكمة</a:t>
            </a:r>
            <a:r>
              <a:rPr lang="ar-IQ" dirty="0" smtClean="0"/>
              <a:t> في عنصرين أولهما المتابعة والرقابة لاكتشاف الانحرافات والتجاوزات، والعنصر الثاني هو تعديل وتطوير عمل الشركات من خلال الضبط والتحكم لغرض تصحيح الانحرافات </a:t>
            </a:r>
          </a:p>
          <a:p>
            <a:r>
              <a:rPr lang="ar-IQ" dirty="0" smtClean="0"/>
              <a:t>ب-تحقق الحيادية والنزاهة والاستقامة لجميع العاملين في الشركة </a:t>
            </a:r>
            <a:r>
              <a:rPr lang="ar-IQ" dirty="0" err="1" smtClean="0"/>
              <a:t>ابتداءاً</a:t>
            </a:r>
            <a:r>
              <a:rPr lang="ar-IQ" dirty="0" smtClean="0"/>
              <a:t> من مجلس الإدارة وإلى أدنى مستوى إداري فيها.</a:t>
            </a:r>
          </a:p>
          <a:p>
            <a:r>
              <a:rPr lang="ar-IQ" dirty="0" smtClean="0"/>
              <a:t>ج-تحقق الاستفادة القصوى والفعلية من نظم المحاسبة والرقابة الداخلية وخاصة في عمليات الضبط الداخلي  وتحقق أعلى مستوى ممكن من الشفافية والإفصاح في التقارير المالية . </a:t>
            </a:r>
          </a:p>
          <a:p>
            <a:r>
              <a:rPr lang="ar-IQ" dirty="0" smtClean="0"/>
              <a:t>د-محاربة الفساد المالي والاداري للشركات.</a:t>
            </a:r>
          </a:p>
          <a:p>
            <a:r>
              <a:rPr lang="ar-IQ" dirty="0" smtClean="0"/>
              <a:t>هـ-توفر البيئة المناسبة للرقابة من خلال ضمان الالتزام بمعايير التدقيق إذ أنها توفر درجة عالية من الاستقلالية وعدم الخضوع لأية ضغوط ومن اي جهة كانت </a:t>
            </a:r>
          </a:p>
          <a:p>
            <a:endParaRPr lang="ar-IQ" dirty="0"/>
          </a:p>
        </p:txBody>
      </p:sp>
    </p:spTree>
    <p:extLst>
      <p:ext uri="{BB962C8B-B14F-4D97-AF65-F5344CB8AC3E}">
        <p14:creationId xmlns:p14="http://schemas.microsoft.com/office/powerpoint/2010/main" val="1407712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3- الجانب الاجتماعي </a:t>
            </a:r>
            <a:endParaRPr lang="ar-IQ" dirty="0"/>
          </a:p>
        </p:txBody>
      </p:sp>
      <p:sp>
        <p:nvSpPr>
          <p:cNvPr id="3" name="عنصر نائب للمحتوى 2"/>
          <p:cNvSpPr>
            <a:spLocks noGrp="1"/>
          </p:cNvSpPr>
          <p:nvPr>
            <p:ph idx="1"/>
          </p:nvPr>
        </p:nvSpPr>
        <p:spPr/>
        <p:txBody>
          <a:bodyPr>
            <a:normAutofit/>
          </a:bodyPr>
          <a:lstStyle/>
          <a:p>
            <a:r>
              <a:rPr lang="ar-IQ" dirty="0" smtClean="0"/>
              <a:t>أ- تهتم </a:t>
            </a:r>
            <a:r>
              <a:rPr lang="ar-IQ" dirty="0" err="1" smtClean="0"/>
              <a:t>الحوكمة</a:t>
            </a:r>
            <a:r>
              <a:rPr lang="ar-IQ" dirty="0" smtClean="0"/>
              <a:t> بتحقيق التوازن بين الاهداف الاجتماعية والاقتصادية وبين الأهداف الفردية والجماعية وتهدف إلى ربط مصالح الافراد والشركات والمجتمع.</a:t>
            </a:r>
          </a:p>
          <a:p>
            <a:r>
              <a:rPr lang="ar-IQ" dirty="0" smtClean="0"/>
              <a:t>ب -إن اهتمام الشركة بالأمور الاجتماعية يؤدي إلى تحسين صورتها وتزايد قبولها في المجتمع، وكل دولة بحاجة إلى ازدهار ونمو الشركات العاملة فيها لإشباع الحاجات كتوفير فرص العمل والخدمات الصحية وغيرها ليس لتحسين مستوى المعيشة فقط بل لتعزيز التماسك الاجتماعي </a:t>
            </a:r>
          </a:p>
          <a:p>
            <a:r>
              <a:rPr lang="ar-IQ" dirty="0" smtClean="0"/>
              <a:t>ج-تسهم </a:t>
            </a:r>
            <a:r>
              <a:rPr lang="ar-IQ" dirty="0" err="1" smtClean="0"/>
              <a:t>الحوكمة</a:t>
            </a:r>
            <a:r>
              <a:rPr lang="ar-IQ" dirty="0" smtClean="0"/>
              <a:t> في تخفيف حدة الفقر وتعزيز حقوق الانسان وإرساء قواعد العدل واستمرار عمل الشركات، وانهيارها لا يُعد خسارة تصيب المساهمين فقط وإنما تصيب العاملين وأصحاب المصالح الأخرى.</a:t>
            </a:r>
            <a:endParaRPr lang="ar-IQ" dirty="0"/>
          </a:p>
        </p:txBody>
      </p:sp>
    </p:spTree>
    <p:extLst>
      <p:ext uri="{BB962C8B-B14F-4D97-AF65-F5344CB8AC3E}">
        <p14:creationId xmlns:p14="http://schemas.microsoft.com/office/powerpoint/2010/main" val="372690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4- الجانب القانوني </a:t>
            </a:r>
            <a:endParaRPr lang="ar-IQ" dirty="0"/>
          </a:p>
        </p:txBody>
      </p:sp>
      <p:sp>
        <p:nvSpPr>
          <p:cNvPr id="3" name="عنصر نائب للمحتوى 2"/>
          <p:cNvSpPr>
            <a:spLocks noGrp="1"/>
          </p:cNvSpPr>
          <p:nvPr>
            <p:ph idx="1"/>
          </p:nvPr>
        </p:nvSpPr>
        <p:spPr/>
        <p:txBody>
          <a:bodyPr>
            <a:normAutofit fontScale="92500"/>
          </a:bodyPr>
          <a:lstStyle/>
          <a:p>
            <a:r>
              <a:rPr lang="ar-IQ" dirty="0" smtClean="0"/>
              <a:t>4- الجانب القانوني </a:t>
            </a:r>
          </a:p>
          <a:p>
            <a:r>
              <a:rPr lang="ar-IQ" dirty="0" smtClean="0"/>
              <a:t>إن التشريعات واللوائح تعد العمود الفقري لأطر وآليات </a:t>
            </a:r>
            <a:r>
              <a:rPr lang="ar-IQ" dirty="0" err="1" smtClean="0"/>
              <a:t>حوكمة</a:t>
            </a:r>
            <a:r>
              <a:rPr lang="ar-IQ" dirty="0" smtClean="0"/>
              <a:t> الشركات، إذ إن القوانين والقرارات تنظم بشكل دقيق ومحدد العلاقة بين الأطراف المعنية في الشركة والاقتصاد ككل، وتتداخل قواعد </a:t>
            </a:r>
            <a:r>
              <a:rPr lang="ar-IQ" dirty="0" err="1" smtClean="0"/>
              <a:t>حوكمة</a:t>
            </a:r>
            <a:r>
              <a:rPr lang="ar-IQ" dirty="0" smtClean="0"/>
              <a:t> الشركات مع العديد من القوانين مثل قانون الاستثمار، قانون الشركات، المعايير المحاسبية والتدقيقية، قانون الضرائب، وغيرها فمن خلال هذه القوانين والممارسات يتم حصول الأطراف التي تتعلق مصالحهم بالشركة على حقوقهم كاملة، وتضم هذه الأطراف حملة الأسهم، مجلس الإدارة والتنفيذيين، والعاملين، والمقرضين والبنوك وأصحاب المصالح الأخرى مثل الدوائر الحكومية والمستثمرين وغيرهم.</a:t>
            </a:r>
          </a:p>
          <a:p>
            <a:r>
              <a:rPr lang="ar-IQ" dirty="0" smtClean="0"/>
              <a:t>وبعد عرض أهمية </a:t>
            </a:r>
            <a:r>
              <a:rPr lang="ar-IQ" dirty="0" err="1" smtClean="0"/>
              <a:t>حوكمة</a:t>
            </a:r>
            <a:r>
              <a:rPr lang="ar-IQ" dirty="0" smtClean="0"/>
              <a:t> الشركات يمكن ان نستعرض الاهداف الرئيسة </a:t>
            </a:r>
            <a:r>
              <a:rPr lang="ar-IQ" dirty="0" err="1" smtClean="0"/>
              <a:t>لحوكمة</a:t>
            </a:r>
            <a:r>
              <a:rPr lang="ar-IQ" dirty="0" smtClean="0"/>
              <a:t> الشركات.</a:t>
            </a:r>
          </a:p>
          <a:p>
            <a:endParaRPr lang="ar-IQ" dirty="0"/>
          </a:p>
        </p:txBody>
      </p:sp>
    </p:spTree>
    <p:extLst>
      <p:ext uri="{BB962C8B-B14F-4D97-AF65-F5344CB8AC3E}">
        <p14:creationId xmlns:p14="http://schemas.microsoft.com/office/powerpoint/2010/main" val="1605879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أهداف ومزايا </a:t>
            </a:r>
            <a:r>
              <a:rPr lang="ar-IQ" dirty="0" err="1" smtClean="0"/>
              <a:t>حوكمة</a:t>
            </a:r>
            <a:r>
              <a:rPr lang="ar-IQ" dirty="0" smtClean="0"/>
              <a:t> الشركات </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1- تحسين القدرة التنافسية للشركات وزيادة قيمتها.</a:t>
            </a:r>
          </a:p>
          <a:p>
            <a:r>
              <a:rPr lang="ar-IQ" dirty="0" smtClean="0"/>
              <a:t>2- فرض الرقابة الفاعلة على أداء الشركات وتدعيم المساءلة المحاسبية.</a:t>
            </a:r>
          </a:p>
          <a:p>
            <a:r>
              <a:rPr lang="ar-IQ" dirty="0" smtClean="0"/>
              <a:t>3- ضمان مراجعة الأداء التشغيلي والمالي والنقدي للوحدة الاقتصادية.</a:t>
            </a:r>
          </a:p>
          <a:p>
            <a:r>
              <a:rPr lang="ar-IQ" dirty="0" smtClean="0"/>
              <a:t>4- تقويم أداء الإدارة العليا وتعزيز المساءلة ورفع درجة الثقة فيها.</a:t>
            </a:r>
          </a:p>
          <a:p>
            <a:r>
              <a:rPr lang="ar-IQ" dirty="0" smtClean="0"/>
              <a:t>5- تعميق ثقافة الالتزام بالقوانين والمبادئ والمعايير المتفق عليها.</a:t>
            </a:r>
          </a:p>
          <a:p>
            <a:r>
              <a:rPr lang="ar-IQ" dirty="0" smtClean="0"/>
              <a:t>6- تعظيم أرباح الشركة.</a:t>
            </a:r>
          </a:p>
          <a:p>
            <a:r>
              <a:rPr lang="ar-IQ" dirty="0" smtClean="0"/>
              <a:t>7- زيادة ثقة المستثمرين في أسواق المال لتدعيم المواطنة الاستثمارية.</a:t>
            </a:r>
          </a:p>
          <a:p>
            <a:r>
              <a:rPr lang="ar-IQ" dirty="0" smtClean="0"/>
              <a:t>8- الحصول على التمويل المناسب والتنبؤ بالمخاطر المتوقعة.</a:t>
            </a:r>
          </a:p>
          <a:p>
            <a:r>
              <a:rPr lang="ar-IQ" dirty="0" smtClean="0"/>
              <a:t>9-تحقيق العدالة والشفافية ومحاربة الفساد. </a:t>
            </a:r>
          </a:p>
          <a:p>
            <a:r>
              <a:rPr lang="ar-IQ" dirty="0" smtClean="0"/>
              <a:t>10- مراعاة مصالح الأطراف المختلفة وتفعيل التواصل معهم.</a:t>
            </a:r>
            <a:endParaRPr lang="ar-IQ" dirty="0"/>
          </a:p>
        </p:txBody>
      </p:sp>
    </p:spTree>
    <p:extLst>
      <p:ext uri="{BB962C8B-B14F-4D97-AF65-F5344CB8AC3E}">
        <p14:creationId xmlns:p14="http://schemas.microsoft.com/office/powerpoint/2010/main" val="1544600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620</Words>
  <Application>Microsoft Office PowerPoint</Application>
  <PresentationFormat>عرض على الشاشة (3:4)‏</PresentationFormat>
  <Paragraphs>39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مفهوم حوكمة الشركات</vt:lpstr>
      <vt:lpstr>أهمية حوكمة الشركات </vt:lpstr>
      <vt:lpstr>2- الجانب المحاسبي والرقابي </vt:lpstr>
      <vt:lpstr>3- الجانب الاجتماعي </vt:lpstr>
      <vt:lpstr>4- الجانب القانوني </vt:lpstr>
      <vt:lpstr>أهداف ومزايا حوكمة الشركات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حوكمة الشركات</dc:title>
  <dc:creator>q</dc:creator>
  <cp:lastModifiedBy>q</cp:lastModifiedBy>
  <cp:revision>1</cp:revision>
  <dcterms:created xsi:type="dcterms:W3CDTF">2018-02-07T16:10:02Z</dcterms:created>
  <dcterms:modified xsi:type="dcterms:W3CDTF">2018-02-07T16:15:21Z</dcterms:modified>
</cp:coreProperties>
</file>