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882D901-7566-4B49-B361-FCF9E11CF212}" type="datetimeFigureOut">
              <a:rPr lang="ar-IQ" smtClean="0"/>
              <a:t>22/05/1439</a:t>
            </a:fld>
            <a:endParaRPr lang="ar-IQ"/>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AB86607-1460-45DF-B7FB-2005102B14A0}" type="slidenum">
              <a:rPr lang="ar-IQ" smtClean="0"/>
              <a:t>‹#›</a:t>
            </a:fld>
            <a:endParaRPr lang="ar-IQ"/>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ar-IQ"/>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882D901-7566-4B49-B361-FCF9E11CF212}"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B86607-1460-45DF-B7FB-2005102B14A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882D901-7566-4B49-B361-FCF9E11CF212}"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AB86607-1460-45DF-B7FB-2005102B14A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882D901-7566-4B49-B361-FCF9E11CF212}" type="datetimeFigureOut">
              <a:rPr lang="ar-IQ" smtClean="0"/>
              <a:t>22/05/1439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B86607-1460-45DF-B7FB-2005102B14A0}"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 name="Date Placeholder 8"/>
          <p:cNvSpPr>
            <a:spLocks noGrp="1"/>
          </p:cNvSpPr>
          <p:nvPr>
            <p:ph type="dt" sz="half" idx="10"/>
          </p:nvPr>
        </p:nvSpPr>
        <p:spPr/>
        <p:txBody>
          <a:bodyPr/>
          <a:lstStyle>
            <a:lvl1pPr>
              <a:defRPr>
                <a:solidFill>
                  <a:srgbClr val="FFFFFF"/>
                </a:solidFill>
              </a:defRPr>
            </a:lvl1pPr>
          </a:lstStyle>
          <a:p>
            <a:fld id="{D882D901-7566-4B49-B361-FCF9E11CF212}" type="datetimeFigureOut">
              <a:rPr lang="ar-IQ" smtClean="0"/>
              <a:t>22/05/1439</a:t>
            </a:fld>
            <a:endParaRPr lang="ar-IQ"/>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AB86607-1460-45DF-B7FB-2005102B14A0}" type="slidenum">
              <a:rPr lang="ar-IQ" smtClean="0"/>
              <a:t>‹#›</a:t>
            </a:fld>
            <a:endParaRPr lang="ar-IQ"/>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ar-IQ"/>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ar-SA" smtClean="0"/>
              <a:t>انقر لتحرير نمط العنوان الرئيسي</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882D901-7566-4B49-B361-FCF9E11CF212}"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AB86607-1460-45DF-B7FB-2005102B14A0}"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882D901-7566-4B49-B361-FCF9E11CF212}" type="datetimeFigureOut">
              <a:rPr lang="ar-IQ" smtClean="0"/>
              <a:t>22/05/1439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AB86607-1460-45DF-B7FB-2005102B14A0}" type="slidenum">
              <a:rPr lang="ar-IQ" smtClean="0"/>
              <a:t>‹#›</a:t>
            </a:fld>
            <a:endParaRPr lang="ar-IQ"/>
          </a:p>
        </p:txBody>
      </p:sp>
      <p:sp>
        <p:nvSpPr>
          <p:cNvPr id="10" name="Title 9"/>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882D901-7566-4B49-B361-FCF9E11CF212}" type="datetimeFigureOut">
              <a:rPr lang="ar-IQ" smtClean="0"/>
              <a:t>22/05/1439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AB86607-1460-45DF-B7FB-2005102B14A0}" type="slidenum">
              <a:rPr lang="ar-IQ" smtClean="0"/>
              <a:t>‹#›</a:t>
            </a:fld>
            <a:endParaRPr lang="ar-IQ"/>
          </a:p>
        </p:txBody>
      </p:sp>
      <p:sp>
        <p:nvSpPr>
          <p:cNvPr id="6" name="Title 5"/>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882D901-7566-4B49-B361-FCF9E11CF212}" type="datetimeFigureOut">
              <a:rPr lang="ar-IQ" smtClean="0"/>
              <a:t>22/05/1439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AB86607-1460-45DF-B7FB-2005102B14A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882D901-7566-4B49-B361-FCF9E11CF212}"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AB86607-1460-45DF-B7FB-2005102B14A0}" type="slidenum">
              <a:rPr lang="ar-IQ" smtClean="0"/>
              <a:t>‹#›</a:t>
            </a:fld>
            <a:endParaRPr lang="ar-IQ"/>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ar-SA" smtClean="0"/>
              <a:t>انقر لتحرير نمط العنوان الرئيسي</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882D901-7566-4B49-B361-FCF9E11CF212}" type="datetimeFigureOut">
              <a:rPr lang="ar-IQ" smtClean="0"/>
              <a:t>22/05/1439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AB86607-1460-45DF-B7FB-2005102B14A0}" type="slidenum">
              <a:rPr lang="ar-IQ" smtClean="0"/>
              <a:t>‹#›</a:t>
            </a:fld>
            <a:endParaRPr lang="ar-IQ"/>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ar-SA" smtClean="0"/>
              <a:t>انقر لتحرير نمط العنوان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882D901-7566-4B49-B361-FCF9E11CF212}" type="datetimeFigureOut">
              <a:rPr lang="ar-IQ" smtClean="0"/>
              <a:t>22/05/1439</a:t>
            </a:fld>
            <a:endParaRPr lang="ar-IQ"/>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ar-IQ"/>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AB86607-1460-45DF-B7FB-2005102B14A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r" defTabSz="914400" rtl="1"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r" defTabSz="914400" rtl="1"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r" defTabSz="914400" rtl="1"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r" defTabSz="914400" rtl="1"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r" defTabSz="914400" rtl="1"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r" defTabSz="914400" rtl="1"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r" defTabSz="914400" rtl="1"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r" defTabSz="914400" rtl="1"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r" defTabSz="914400" rtl="1"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27584" y="1412776"/>
            <a:ext cx="7632848" cy="4200872"/>
          </a:xfrm>
        </p:spPr>
        <p:txBody>
          <a:bodyPr>
            <a:normAutofit/>
          </a:bodyPr>
          <a:lstStyle/>
          <a:p>
            <a:r>
              <a:rPr lang="ar-IQ" dirty="0" smtClean="0"/>
              <a:t>لقد عرف البعض لجنة التدقيق بأنها " لجنة منبثقة من مجلس إدارة الشركة وعضويتها قاصرة فقط على الأعضاء غير التنفيذيين الذين لديهم خبرة في مجال المحاسبة والتدقيق وتكون مسؤولة عن الأشراف على عملية إعداد القوائم المالية، ومراجعة المبادئ والسياسات المحاسبية، ومراجعة وظيفتي التدقيق الخارجي والداخلي، ومراجعة الالتزام بقواعد</a:t>
            </a:r>
          </a:p>
          <a:p>
            <a:r>
              <a:rPr lang="ar-IQ" dirty="0" err="1" smtClean="0"/>
              <a:t>حوكمة</a:t>
            </a:r>
            <a:r>
              <a:rPr lang="ar-IQ" dirty="0" smtClean="0"/>
              <a:t> الشركات"</a:t>
            </a:r>
          </a:p>
          <a:p>
            <a:r>
              <a:rPr lang="ar-IQ" dirty="0" smtClean="0"/>
              <a:t>وعرفها (</a:t>
            </a:r>
            <a:r>
              <a:rPr lang="en-US" dirty="0" err="1" smtClean="0"/>
              <a:t>Arens</a:t>
            </a:r>
            <a:r>
              <a:rPr lang="en-US" dirty="0" smtClean="0"/>
              <a:t>, et. al, 2010, p84). </a:t>
            </a:r>
            <a:r>
              <a:rPr lang="ar-IQ" dirty="0" smtClean="0"/>
              <a:t>بأنها عبارة عن عدد من الأشخاص المختارين من بين أعضاء مجلس إدارة الشركة، تكون مسئولة عن المحافظة على استقلالية المدقق عن الإدارة، وتتكون من ثلاثة إلى خمسة أعضاء وقد تمتد لتشمل سبعة أعضاء من أعضاء مجلس الإدارة من غير المديرين".</a:t>
            </a:r>
          </a:p>
          <a:p>
            <a:endParaRPr lang="ar-IQ" dirty="0"/>
          </a:p>
        </p:txBody>
      </p:sp>
      <p:sp>
        <p:nvSpPr>
          <p:cNvPr id="2" name="عنوان 1"/>
          <p:cNvSpPr>
            <a:spLocks noGrp="1"/>
          </p:cNvSpPr>
          <p:nvPr>
            <p:ph type="title"/>
          </p:nvPr>
        </p:nvSpPr>
        <p:spPr>
          <a:xfrm>
            <a:off x="755576" y="404665"/>
            <a:ext cx="7772400" cy="864096"/>
          </a:xfrm>
        </p:spPr>
        <p:txBody>
          <a:bodyPr/>
          <a:lstStyle/>
          <a:p>
            <a:r>
              <a:rPr lang="ar-IQ" dirty="0" smtClean="0"/>
              <a:t>مفهوم لجان التدقيق</a:t>
            </a:r>
            <a:endParaRPr lang="ar-IQ" dirty="0"/>
          </a:p>
        </p:txBody>
      </p:sp>
    </p:spTree>
    <p:extLst>
      <p:ext uri="{BB962C8B-B14F-4D97-AF65-F5344CB8AC3E}">
        <p14:creationId xmlns:p14="http://schemas.microsoft.com/office/powerpoint/2010/main" val="233185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r>
              <a:rPr lang="ar-IQ" dirty="0" smtClean="0"/>
              <a:t>مساعدة المدقق الخارجي في إتمام عمله بكفاءة وفاعلية وموضوعية.</a:t>
            </a:r>
          </a:p>
          <a:p>
            <a:r>
              <a:rPr lang="ar-IQ" dirty="0" smtClean="0"/>
              <a:t>2. الإشراف التام على النظم المالية والرقابية في الشركة.</a:t>
            </a:r>
          </a:p>
          <a:p>
            <a:r>
              <a:rPr lang="ar-IQ" dirty="0" smtClean="0"/>
              <a:t>3. مراجعة السياسات والممارسات المحاسبية، واختيار السياسات المحاسبية الأكثر ملاءمة.</a:t>
            </a:r>
          </a:p>
          <a:p>
            <a:r>
              <a:rPr lang="ar-IQ" dirty="0" smtClean="0"/>
              <a:t>4. التوصية إلى الهيئة العامة بتعيين مدقق الحسابات الخارجي وتحديد أتعابه.</a:t>
            </a:r>
          </a:p>
          <a:p>
            <a:r>
              <a:rPr lang="ar-IQ" dirty="0" smtClean="0"/>
              <a:t>كما جاء أيضاً بأن لجان التدقيق تؤدي دوراً مهماً من حيث </a:t>
            </a:r>
          </a:p>
          <a:p>
            <a:r>
              <a:rPr lang="ar-IQ" dirty="0" smtClean="0"/>
              <a:t>1. منح الثقة لمستخدمي القوائم المالية، وخلق انطباع لديهم بأن مراقبة أنشطة الشركة تتم على مستوى مجلس الإدارة من خلال لجنة التدقيق، مما يضفي طابع الجدية على الوظيفة الرقابية، والتركيز على مساءلة مجلس الإدارة تجاه جمهور المساهمين.</a:t>
            </a:r>
          </a:p>
          <a:p>
            <a:r>
              <a:rPr lang="ar-IQ" dirty="0" smtClean="0"/>
              <a:t>2. ضمان نزاهة القوائم المالية المنشورة وشفافية الإفصاح عن المعلومات التي تهم الأطراف المختلفة ذات العلاقة.</a:t>
            </a:r>
          </a:p>
          <a:p>
            <a:r>
              <a:rPr lang="ar-IQ" dirty="0" smtClean="0"/>
              <a:t>3.التأكد من كفاءة نظم إدارة المخاطر وكفاءة وفاعلية العمليات التشغيلية.</a:t>
            </a:r>
          </a:p>
          <a:p>
            <a:r>
              <a:rPr lang="ar-IQ" dirty="0" smtClean="0"/>
              <a:t>4.التأكد من أن العمليات المالية وتصرفات الأشخاص تتوافق مع الأنظمة والقوانين المطبقة.</a:t>
            </a:r>
          </a:p>
          <a:p>
            <a:r>
              <a:rPr lang="ar-IQ" dirty="0" smtClean="0"/>
              <a:t>5. التكامل بين أنشطة التدقيق والتأكيدات الداخلية والخارجية ونظم الرقابة المتبعة.</a:t>
            </a:r>
          </a:p>
          <a:p>
            <a:endParaRPr lang="ar-IQ" dirty="0"/>
          </a:p>
        </p:txBody>
      </p:sp>
      <p:sp>
        <p:nvSpPr>
          <p:cNvPr id="2" name="عنوان 1"/>
          <p:cNvSpPr>
            <a:spLocks noGrp="1"/>
          </p:cNvSpPr>
          <p:nvPr>
            <p:ph type="title"/>
          </p:nvPr>
        </p:nvSpPr>
        <p:spPr/>
        <p:txBody>
          <a:bodyPr/>
          <a:lstStyle/>
          <a:p>
            <a:r>
              <a:rPr lang="ar-IQ" dirty="0" smtClean="0"/>
              <a:t>أهداف لجان التدقيق</a:t>
            </a:r>
            <a:endParaRPr lang="ar-IQ" dirty="0"/>
          </a:p>
        </p:txBody>
      </p:sp>
    </p:spTree>
    <p:extLst>
      <p:ext uri="{BB962C8B-B14F-4D97-AF65-F5344CB8AC3E}">
        <p14:creationId xmlns:p14="http://schemas.microsoft.com/office/powerpoint/2010/main" val="1645928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endParaRPr lang="ar-IQ" dirty="0" smtClean="0"/>
          </a:p>
          <a:p>
            <a:r>
              <a:rPr lang="ar-IQ" dirty="0" smtClean="0"/>
              <a:t>1. أهميتها بالنسبة لمجلس الإدارة : أن إنشاء لجنة التدقيق سوف يؤدي إلى مساعدة أعضاء مجلس الإدارة التنفيذيين على تنفيذ مهامهم ومسئولياتهم، وخاصة فيما يتعلق بنواحي المحاسبة والتدقيق من خلال تحسين الاتصال بين مجلس الإدارة والمدقق الخارجي، وذلك من خلال الاجتماع بالمدقق الخارجي أثناء وفي نهاية عملية التدقيق وتوصيل نتيجة هذه الاجتماعات إلى مجلس الإدارة و المساعدة في حل المشكلات التي قد </a:t>
            </a:r>
            <a:r>
              <a:rPr lang="ar-IQ" dirty="0" err="1" smtClean="0"/>
              <a:t>يواجهها</a:t>
            </a:r>
            <a:r>
              <a:rPr lang="ar-IQ" dirty="0" smtClean="0"/>
              <a:t> المدقق مع إدارة الشركة فيما يتعلق بإعداد القوائم المالية.</a:t>
            </a:r>
          </a:p>
          <a:p>
            <a:r>
              <a:rPr lang="ar-IQ" dirty="0" smtClean="0"/>
              <a:t>2.أهميتها بالنسبة للمدقق الخارجي : لعل الدور الذي تلعبه لجان التدقيق في تدعيم استقلالية المدقق الخارجي بالشكل الذي يؤدي إلى قيامه بمهامه دون ضغط أو تدخل من الإدارة، وعليه هناك بعض المعايير التي اهتمت بطبيعة العلاقة بينهما من حيث دور لجان التدقيق في تعيين المدقق الخارجي وتحديد أتعابه وحل المشكلات التي قد تنشأ بين الإدارة والمدقق الخارجي وكذلك زيادة التفاعل بين كل من المدقق الخارجي والداخلي.</a:t>
            </a:r>
          </a:p>
          <a:p>
            <a:r>
              <a:rPr lang="ar-IQ" dirty="0" smtClean="0"/>
              <a:t>3.أهميتها بالنسبة للتدقيق الداخلي : تقوم لجان التدقيق باختيار رئيس قسم التدقيق الداخلي وتوفير الموارد اللازمة لهذا القسم والاجتماع المستمر بهم لحل المشكلات التي قد تنشأ بينهم وبين الإدارة، مما يؤدي إلى زيادة استقلالية وتفعيل دور قسم التدقيق الداخلي.</a:t>
            </a:r>
          </a:p>
          <a:p>
            <a:r>
              <a:rPr lang="ar-IQ" dirty="0" smtClean="0"/>
              <a:t>4. أهميتها بالنسبة للمستثمرين والأطراف الخارجية: إن إنشاء لجان التدقيق داخل الشركات يؤدي إلى زيادة الاعتمادية والشفافية في المعلومات والتقارير المحاسبية التي تصدرها الشركات، مما يؤدي بدوره إلى زيادة ثقة المستثمرين والأطراف الخارجية في تلك التقارير. </a:t>
            </a:r>
          </a:p>
          <a:p>
            <a:endParaRPr lang="ar-IQ" dirty="0"/>
          </a:p>
        </p:txBody>
      </p:sp>
      <p:sp>
        <p:nvSpPr>
          <p:cNvPr id="2" name="عنوان 1"/>
          <p:cNvSpPr>
            <a:spLocks noGrp="1"/>
          </p:cNvSpPr>
          <p:nvPr>
            <p:ph type="title"/>
          </p:nvPr>
        </p:nvSpPr>
        <p:spPr/>
        <p:txBody>
          <a:bodyPr/>
          <a:lstStyle/>
          <a:p>
            <a:r>
              <a:rPr lang="ar-IQ" dirty="0" smtClean="0"/>
              <a:t>أهمية لجان التدقيق</a:t>
            </a:r>
            <a:endParaRPr lang="ar-IQ" dirty="0"/>
          </a:p>
        </p:txBody>
      </p:sp>
    </p:spTree>
    <p:extLst>
      <p:ext uri="{BB962C8B-B14F-4D97-AF65-F5344CB8AC3E}">
        <p14:creationId xmlns:p14="http://schemas.microsoft.com/office/powerpoint/2010/main" val="3013668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r>
              <a:rPr lang="ar-IQ" dirty="0" smtClean="0"/>
              <a:t>أولا : إعداد التقارير المالية</a:t>
            </a:r>
          </a:p>
          <a:p>
            <a:r>
              <a:rPr lang="ar-IQ" dirty="0" smtClean="0"/>
              <a:t>١ . تعد مسؤولية إعداد التقارير المالية من مسؤولية الإدارة المالية وتحديدا المحاسبين ، الا إن دور لجنة التدقيق في هذا الجانب يتمثل بالدور الإشرافي والرقابي المتمثل بفحص كافة القوائم المالية السنوية أو المرحلية قبل مصادقة مجلس الإدارة عليها وقبل نشرها للتأكد من </a:t>
            </a:r>
            <a:r>
              <a:rPr lang="ar-IQ" dirty="0" err="1" smtClean="0"/>
              <a:t>موضوعيتها</a:t>
            </a:r>
            <a:r>
              <a:rPr lang="ar-IQ" dirty="0" smtClean="0"/>
              <a:t> ومصداقيتها وملاءمتها وتقديمها في الوقت المناسب .</a:t>
            </a:r>
          </a:p>
          <a:p>
            <a:r>
              <a:rPr lang="ar-IQ" dirty="0" smtClean="0"/>
              <a:t>٢ . استعراض نتائج التدقيق الداخلي والخارجي والملاحظات الواردة في تقرير المدقق الخارجي أو توصياته المقدمة لتحسين الاداء والعمليات والرقابة الداخلية .</a:t>
            </a:r>
          </a:p>
          <a:p>
            <a:r>
              <a:rPr lang="ar-IQ" dirty="0" smtClean="0"/>
              <a:t>٣ . فحص كافة السياسات المحاسبية المعتمدة مع التركيز على بيان انعكاسات التغير فيها على القوائم المالية وتقييم سياسات الإدارة في التقديرات والتي تعد مؤثرة وجوهرية على القوائم المالية ،الى جانب التركيز على العمليات الجوهرية ولاسيما تلك التي تعد غير روتينية أو محل مساءلة أو غير أخلاقية .</a:t>
            </a:r>
          </a:p>
          <a:p>
            <a:r>
              <a:rPr lang="ar-IQ" dirty="0" smtClean="0"/>
              <a:t>٤ . التشاور مع الإدارة والمدقق الخارجي حول القوائم المالية وحل أية خلافات ملموسة قد تنشأ بينهما عند إعدادها. </a:t>
            </a:r>
          </a:p>
          <a:p>
            <a:endParaRPr lang="ar-IQ" dirty="0" smtClean="0"/>
          </a:p>
          <a:p>
            <a:endParaRPr lang="ar-IQ" dirty="0" smtClean="0"/>
          </a:p>
          <a:p>
            <a:endParaRPr lang="ar-IQ" dirty="0"/>
          </a:p>
        </p:txBody>
      </p:sp>
      <p:sp>
        <p:nvSpPr>
          <p:cNvPr id="2" name="عنوان 1"/>
          <p:cNvSpPr>
            <a:spLocks noGrp="1"/>
          </p:cNvSpPr>
          <p:nvPr>
            <p:ph type="title"/>
          </p:nvPr>
        </p:nvSpPr>
        <p:spPr/>
        <p:txBody>
          <a:bodyPr/>
          <a:lstStyle/>
          <a:p>
            <a:r>
              <a:rPr lang="ar-IQ" dirty="0" smtClean="0"/>
              <a:t>مسؤوليات لجنة التدقيق </a:t>
            </a:r>
            <a:endParaRPr lang="ar-IQ" dirty="0"/>
          </a:p>
        </p:txBody>
      </p:sp>
    </p:spTree>
    <p:extLst>
      <p:ext uri="{BB962C8B-B14F-4D97-AF65-F5344CB8AC3E}">
        <p14:creationId xmlns:p14="http://schemas.microsoft.com/office/powerpoint/2010/main" val="2700422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dirty="0" smtClean="0"/>
              <a:t>١ . تقويم فاعلية الرقابة الداخلية والتأكد من درجة الالتزام بالقوانين والتعليمات النافدة . </a:t>
            </a:r>
          </a:p>
          <a:p>
            <a:r>
              <a:rPr lang="ar-IQ" dirty="0" smtClean="0"/>
              <a:t>٢ . التأكد من وجود عملية رسمية لتحديد وتقدير وادارة المخاطر في كافة المستويات الإدارية والتحقق من وجود نظام مناسب لإدارتها .</a:t>
            </a:r>
          </a:p>
          <a:p>
            <a:r>
              <a:rPr lang="ar-IQ" dirty="0" smtClean="0"/>
              <a:t>٣ . مساعدة مجلس الإدارة في تنفيذ مسؤولياته الرقابية وتحديدا في مجال عملية إدارة المخاطر الرئيسة التي يمكن أن تؤثر على إعداد التقارير المالية وغير المالية للشركة والسعي لفهم بيئة المخاطر التي يمكن أن تتعرض لها الشركة وتحديد الكيفية التي يمكن أن يتم التعامل بها مع تلك المخاطر</a:t>
            </a:r>
          </a:p>
          <a:p>
            <a:endParaRPr lang="ar-IQ" dirty="0"/>
          </a:p>
        </p:txBody>
      </p:sp>
      <p:sp>
        <p:nvSpPr>
          <p:cNvPr id="2" name="عنوان 1"/>
          <p:cNvSpPr>
            <a:spLocks noGrp="1"/>
          </p:cNvSpPr>
          <p:nvPr>
            <p:ph type="title"/>
          </p:nvPr>
        </p:nvSpPr>
        <p:spPr/>
        <p:txBody>
          <a:bodyPr/>
          <a:lstStyle/>
          <a:p>
            <a:r>
              <a:rPr lang="ar-IQ" dirty="0" smtClean="0"/>
              <a:t>الرقابة الداخلية وادارة المخاطر: </a:t>
            </a:r>
            <a:endParaRPr lang="ar-IQ" dirty="0"/>
          </a:p>
        </p:txBody>
      </p:sp>
    </p:spTree>
    <p:extLst>
      <p:ext uri="{BB962C8B-B14F-4D97-AF65-F5344CB8AC3E}">
        <p14:creationId xmlns:p14="http://schemas.microsoft.com/office/powerpoint/2010/main" val="2624937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١ . متابعة فاعلية التدقيق الداخلي واجراءاته وتقييمها ،وتحديد المؤهلات المطلوبة في هذا المجال</a:t>
            </a:r>
          </a:p>
          <a:p>
            <a:r>
              <a:rPr lang="ar-IQ" dirty="0" smtClean="0"/>
              <a:t>٢ . بيان أثر التغيرات الهامة في المبادئ والسياسات المحاسبية على نطاق عملية التدقيق .</a:t>
            </a:r>
          </a:p>
          <a:p>
            <a:r>
              <a:rPr lang="ar-IQ" dirty="0" smtClean="0"/>
              <a:t> ٣ . حل المشكلات والصعوبات والخلافات التي تنشأ أثناء ممارسة عملية التدقيق مع توافر المعلومات المطلوبة وفي الوقت الملائم والتنسيق بين المدقق الخارجي والداخلي والإدارة .</a:t>
            </a:r>
          </a:p>
          <a:p>
            <a:endParaRPr lang="ar-IQ" dirty="0"/>
          </a:p>
        </p:txBody>
      </p:sp>
      <p:sp>
        <p:nvSpPr>
          <p:cNvPr id="2" name="عنوان 1"/>
          <p:cNvSpPr>
            <a:spLocks noGrp="1"/>
          </p:cNvSpPr>
          <p:nvPr>
            <p:ph type="title"/>
          </p:nvPr>
        </p:nvSpPr>
        <p:spPr/>
        <p:txBody>
          <a:bodyPr/>
          <a:lstStyle/>
          <a:p>
            <a:r>
              <a:rPr lang="ar-IQ" dirty="0" smtClean="0"/>
              <a:t>عمليات التدقيق الداخلي والخارجي</a:t>
            </a:r>
            <a:endParaRPr lang="ar-IQ" dirty="0"/>
          </a:p>
        </p:txBody>
      </p:sp>
    </p:spTree>
    <p:extLst>
      <p:ext uri="{BB962C8B-B14F-4D97-AF65-F5344CB8AC3E}">
        <p14:creationId xmlns:p14="http://schemas.microsoft.com/office/powerpoint/2010/main" val="18449683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بكة">
  <a:themeElements>
    <a:clrScheme name="شبكة">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شبكة">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شبكة">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TotalTime>
  <Words>798</Words>
  <Application>Microsoft Office PowerPoint</Application>
  <PresentationFormat>عرض على الشاشة (3:4)‏</PresentationFormat>
  <Paragraphs>36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شبكة</vt:lpstr>
      <vt:lpstr>مفهوم لجان التدقيق</vt:lpstr>
      <vt:lpstr>أهداف لجان التدقيق</vt:lpstr>
      <vt:lpstr>أهمية لجان التدقيق</vt:lpstr>
      <vt:lpstr>مسؤوليات لجنة التدقيق </vt:lpstr>
      <vt:lpstr>الرقابة الداخلية وادارة المخاطر: </vt:lpstr>
      <vt:lpstr>عمليات التدقيق الداخلي والخارجي</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لجان التدقيق</dc:title>
  <dc:creator>q</dc:creator>
  <cp:lastModifiedBy>q</cp:lastModifiedBy>
  <cp:revision>1</cp:revision>
  <dcterms:created xsi:type="dcterms:W3CDTF">2018-02-07T16:04:33Z</dcterms:created>
  <dcterms:modified xsi:type="dcterms:W3CDTF">2018-02-07T16:09:48Z</dcterms:modified>
</cp:coreProperties>
</file>