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A18AF72C-6C60-4642-A3EA-B04BE22EDEC6}" type="datetimeFigureOut">
              <a:rPr lang="ar-IQ" smtClean="0"/>
              <a:t>22/05/1439</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C22FA99C-18EB-4B82-9A7F-6F4394907D5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18AF72C-6C60-4642-A3EA-B04BE22EDEC6}" type="datetimeFigureOut">
              <a:rPr lang="ar-IQ" smtClean="0"/>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2FA99C-18EB-4B82-9A7F-6F4394907D5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18AF72C-6C60-4642-A3EA-B04BE22EDEC6}" type="datetimeFigureOut">
              <a:rPr lang="ar-IQ" smtClean="0"/>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2FA99C-18EB-4B82-9A7F-6F4394907D5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A18AF72C-6C60-4642-A3EA-B04BE22EDEC6}" type="datetimeFigureOut">
              <a:rPr lang="ar-IQ" smtClean="0"/>
              <a:t>22/05/1439</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C22FA99C-18EB-4B82-9A7F-6F4394907D5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A18AF72C-6C60-4642-A3EA-B04BE22EDEC6}" type="datetimeFigureOut">
              <a:rPr lang="ar-IQ" smtClean="0"/>
              <a:t>22/05/1439</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C22FA99C-18EB-4B82-9A7F-6F4394907D54}"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A18AF72C-6C60-4642-A3EA-B04BE22EDEC6}" type="datetimeFigureOut">
              <a:rPr lang="ar-IQ" smtClean="0"/>
              <a:t>22/05/1439</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C22FA99C-18EB-4B82-9A7F-6F4394907D5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A18AF72C-6C60-4642-A3EA-B04BE22EDEC6}" type="datetimeFigureOut">
              <a:rPr lang="ar-IQ" smtClean="0"/>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C22FA99C-18EB-4B82-9A7F-6F4394907D54}"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A18AF72C-6C60-4642-A3EA-B04BE22EDEC6}" type="datetimeFigureOut">
              <a:rPr lang="ar-IQ" smtClean="0"/>
              <a:t>22/05/1439</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2FA99C-18EB-4B82-9A7F-6F4394907D5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A18AF72C-6C60-4642-A3EA-B04BE22EDEC6}" type="datetimeFigureOut">
              <a:rPr lang="ar-IQ" smtClean="0"/>
              <a:t>22/05/1439</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2FA99C-18EB-4B82-9A7F-6F4394907D5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A18AF72C-6C60-4642-A3EA-B04BE22EDEC6}" type="datetimeFigureOut">
              <a:rPr lang="ar-IQ" smtClean="0"/>
              <a:t>22/05/1439</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2FA99C-18EB-4B82-9A7F-6F4394907D5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7" name="عنصر نائب للتاريخ 6"/>
          <p:cNvSpPr>
            <a:spLocks noGrp="1"/>
          </p:cNvSpPr>
          <p:nvPr>
            <p:ph type="dt" sz="half" idx="10"/>
          </p:nvPr>
        </p:nvSpPr>
        <p:spPr/>
        <p:txBody>
          <a:bodyPr/>
          <a:lstStyle/>
          <a:p>
            <a:fld id="{A18AF72C-6C60-4642-A3EA-B04BE22EDEC6}" type="datetimeFigureOut">
              <a:rPr lang="ar-IQ" smtClean="0"/>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C22FA99C-18EB-4B82-9A7F-6F4394907D54}"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18AF72C-6C60-4642-A3EA-B04BE22EDEC6}" type="datetimeFigureOut">
              <a:rPr lang="ar-IQ" smtClean="0"/>
              <a:t>22/05/1439</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22FA99C-18EB-4B82-9A7F-6F4394907D54}"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1"/>
            <a:ext cx="7772400" cy="1080120"/>
          </a:xfrm>
        </p:spPr>
        <p:txBody>
          <a:bodyPr/>
          <a:lstStyle/>
          <a:p>
            <a:r>
              <a:rPr lang="ar-IQ" dirty="0" smtClean="0"/>
              <a:t>التدقيق الداخلي</a:t>
            </a:r>
            <a:endParaRPr lang="ar-IQ" dirty="0"/>
          </a:p>
        </p:txBody>
      </p:sp>
      <p:sp>
        <p:nvSpPr>
          <p:cNvPr id="3" name="عنوان فرعي 2"/>
          <p:cNvSpPr>
            <a:spLocks noGrp="1"/>
          </p:cNvSpPr>
          <p:nvPr>
            <p:ph type="subTitle" idx="1"/>
          </p:nvPr>
        </p:nvSpPr>
        <p:spPr>
          <a:xfrm>
            <a:off x="755576" y="1844824"/>
            <a:ext cx="7704856" cy="3793976"/>
          </a:xfrm>
        </p:spPr>
        <p:txBody>
          <a:bodyPr>
            <a:normAutofit fontScale="62500" lnSpcReduction="20000"/>
          </a:bodyPr>
          <a:lstStyle/>
          <a:p>
            <a:r>
              <a:rPr lang="ar-IQ" dirty="0" smtClean="0"/>
              <a:t>اولاً : العوامل التي ساعدت على نشأة وتطور التدقيق الداخلي:</a:t>
            </a:r>
          </a:p>
          <a:p>
            <a:r>
              <a:rPr lang="ar-IQ" dirty="0" smtClean="0"/>
              <a:t>       هنالك العديد من العوامل التي ساعدت على تطور مهنة التدقيق الداخلي منها( عثمان: 1999: 128 ):-</a:t>
            </a:r>
          </a:p>
          <a:p>
            <a:r>
              <a:rPr lang="ar-IQ" dirty="0" smtClean="0"/>
              <a:t>1.تطور حجم الشركات وانتشارها جغرافياً على نطاق واسع مما ادى الى تباعد المسافة بين الادارة العليا وبين المنفذين للعمل .</a:t>
            </a:r>
          </a:p>
          <a:p>
            <a:r>
              <a:rPr lang="ar-IQ" dirty="0" smtClean="0"/>
              <a:t>2.ظهور الشركات المساهمة وحاجة الجمعية العمومية الى ضمانات لسلامة استثمار اموالهم وصحة وعدالة بيانات القوائم والحسابات الختامية المنشورة .</a:t>
            </a:r>
          </a:p>
          <a:p>
            <a:r>
              <a:rPr lang="ar-IQ" dirty="0" smtClean="0"/>
              <a:t>3.اهتمام الادارة بنتائج الاداء اولا بأول والعمل على متابعتها وذلك نظراً لتعقد العمليات الانتاجية وتطور الاساليب التكنولوجية.</a:t>
            </a:r>
          </a:p>
          <a:p>
            <a:r>
              <a:rPr lang="ar-IQ" dirty="0" smtClean="0"/>
              <a:t>4.الاستقلال التنظيمي للإدارات ضمن الهيكل التنظيمي وتعدد المستويات الادارية في الشركة اجبر الادارة الى تفويض السلطات والمسؤوليات ومن ثم حاجة الادارة الى التأكد من سلامة استعمال السلطات وتحمل المسؤوليات المقابلة وفقاً للسياسات والنظم والاجراءات المعمول بها .</a:t>
            </a:r>
          </a:p>
          <a:p>
            <a:r>
              <a:rPr lang="ar-IQ" dirty="0" smtClean="0"/>
              <a:t>5.حاجة المجتمع الى البيانات والمعلومات المثبتة في التقارير لأجل التأكد من ذلك لابد من سلامة التدقيق الداخلي .</a:t>
            </a:r>
          </a:p>
          <a:p>
            <a:r>
              <a:rPr lang="ar-IQ" dirty="0" smtClean="0"/>
              <a:t>6.شمول التنظيم الحديث لخطوط الاتصال الرئيسة وحاجة التغذية والتغذية العكسية ( التعليمات والتقارير ) الى مسؤولين يتولون التدقيق لأجل اطمئنان الادارة الى سلامة هذه التقارير </a:t>
            </a:r>
            <a:r>
              <a:rPr lang="ar-IQ" dirty="0" err="1" smtClean="0"/>
              <a:t>وواقعيتها</a:t>
            </a:r>
            <a:r>
              <a:rPr lang="ar-IQ" dirty="0" smtClean="0"/>
              <a:t> </a:t>
            </a:r>
          </a:p>
          <a:p>
            <a:endParaRPr lang="ar-IQ" dirty="0"/>
          </a:p>
        </p:txBody>
      </p:sp>
    </p:spTree>
    <p:extLst>
      <p:ext uri="{BB962C8B-B14F-4D97-AF65-F5344CB8AC3E}">
        <p14:creationId xmlns:p14="http://schemas.microsoft.com/office/powerpoint/2010/main" val="121207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مفهوم التدقيق الداخلي </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smtClean="0"/>
              <a:t> تعددت التعاريف التي تناولت التدقيق الداخلي وتدرجت حسب التطور التاريخي الذي لحق بهذه الوظيفة فقد قام معهد </a:t>
            </a:r>
            <a:r>
              <a:rPr lang="ar-IQ" dirty="0" err="1" smtClean="0"/>
              <a:t>المدققيين</a:t>
            </a:r>
            <a:r>
              <a:rPr lang="ar-IQ" dirty="0" smtClean="0"/>
              <a:t> الداخليين بتقديم اول تعريف في العام 1941 في اول نشرة اصدرها المعهد بعنوان  </a:t>
            </a:r>
            <a:r>
              <a:rPr lang="en-US" dirty="0" smtClean="0"/>
              <a:t>statement of responsibilities of the internal auditor  " </a:t>
            </a:r>
            <a:r>
              <a:rPr lang="ar-IQ" dirty="0" smtClean="0"/>
              <a:t>هو النشاط التقييمي المحايد الذي يتم داخل المنشاة بقصد مراجعة العمليات المحاسبية والمالية كأساس لتقديم الخدمات الوقائية للإدارة " .( عباس : 2014 :15 ) .</a:t>
            </a:r>
          </a:p>
          <a:p>
            <a:r>
              <a:rPr lang="ar-IQ" dirty="0" smtClean="0"/>
              <a:t>وفي العام 1957 قدم معهد المدققين الداخليين تعريفاً للتدقيق الداخلي بانه " نشاط تقويم مستقل في المشروع لمراجعة الموضوعات المالية والمحاسبية "</a:t>
            </a:r>
          </a:p>
          <a:p>
            <a:endParaRPr lang="ar-IQ" dirty="0" smtClean="0"/>
          </a:p>
          <a:p>
            <a:r>
              <a:rPr lang="ar-IQ" dirty="0" smtClean="0"/>
              <a:t>      وقد عرف معهد المحاسبين القانونيين الامريكيين </a:t>
            </a:r>
            <a:r>
              <a:rPr lang="en-US" dirty="0" smtClean="0"/>
              <a:t>AICPA  </a:t>
            </a:r>
            <a:r>
              <a:rPr lang="ar-IQ" dirty="0" smtClean="0"/>
              <a:t>التدقيق الداخلي بانه " مراجعة العمليات والقيود التي تتم بشكل مستمر وتنفذ من قبل اشخاص يعينون وفق شروط خاصة " .( عباس : 2014 : 16 ) .</a:t>
            </a:r>
          </a:p>
          <a:p>
            <a:r>
              <a:rPr lang="ar-IQ" dirty="0" smtClean="0"/>
              <a:t>وفي احدث التعاريف الصادرة عن معهد المدققين الداخليين </a:t>
            </a:r>
            <a:r>
              <a:rPr lang="en-US" dirty="0" smtClean="0"/>
              <a:t>IIA  " </a:t>
            </a:r>
            <a:r>
              <a:rPr lang="ar-IQ" dirty="0" smtClean="0"/>
              <a:t>نشاط استشاري موضوعي مستقل مصمم لغرض اضافة قيمة وتحسين العمليات التشغيلية للوحدة الاقتصادية ، انه يساعد التنظيم في انجاز      ( تحقيق ) اهدافه من خلال استعمال مدخل منظم لتقييم وتحسين فاعلية الادارة في مواجهة المخاطر وفرض الرقابة واحكام العمليات " .</a:t>
            </a:r>
            <a:endParaRPr lang="ar-IQ" dirty="0"/>
          </a:p>
        </p:txBody>
      </p:sp>
    </p:spTree>
    <p:extLst>
      <p:ext uri="{BB962C8B-B14F-4D97-AF65-F5344CB8AC3E}">
        <p14:creationId xmlns:p14="http://schemas.microsoft.com/office/powerpoint/2010/main" val="1794236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اهمية التدقيق الداخلي :</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smtClean="0"/>
              <a:t>1.خدمات وقائية:  وهي عبارة عن مجموعة الاجراءات التي يضعها المدقق الداخلي في الشركة لتحقيق الحماية الكاملة للأصول والممتلكات من السرقة او الاختلاس او الهدر (الاسراف) وحماية السياسات المختلفة في تلك المنشأة ( الادارية والانتاجية والمالية)من تحريفها أو تغيرها بلا مبرر.</a:t>
            </a:r>
          </a:p>
          <a:p>
            <a:r>
              <a:rPr lang="ar-IQ" dirty="0" smtClean="0"/>
              <a:t>2.خدمات تقييميه:  تتمثل في الأساليب والإجراءات التي يستخدمها المدقق الداخلي في مجال قياس وتقييم مدى فاعلية نظم وإجراءات الرقابة الداخلية المطبقة في الشركة وقد يستخدم المدقق الداخلي الادوات نفسها التي يستخدمها المدقق الخارجي بالتعاون معاً لما في ذلك من تيسير لمهمة كل منها .</a:t>
            </a:r>
          </a:p>
          <a:p>
            <a:r>
              <a:rPr lang="ar-IQ" dirty="0" smtClean="0"/>
              <a:t>3.خدمات إنشائية:  وهي التي تتمثل في مساعدة المدقق الداخلي لإدارة الشركة بتوفير البيانات الملائمة في مجال تحسين الأنظمة الموضوعة داخل الشركة سواء أكانت هذه الأنظمة إدارية أم مالية ام فنية .</a:t>
            </a:r>
          </a:p>
          <a:p>
            <a:r>
              <a:rPr lang="ar-IQ" dirty="0" smtClean="0"/>
              <a:t>4.خدمات علاجية: تتمثل في الإجراءات والأساليب التي يستخدمها المدقق الداخلي في مجال تصحيح أي أخطاء قد اكتشفها او التوصيات التي يتضمنها تقرير تدقيقه والخاصة بإصلاح أية أخطاء او علاج اوجه القصور في مختلف هذه الخدمات التي يقدمها المدقق الداخلي أو يسهم فيها</a:t>
            </a:r>
            <a:endParaRPr lang="ar-IQ" dirty="0"/>
          </a:p>
        </p:txBody>
      </p:sp>
    </p:spTree>
    <p:extLst>
      <p:ext uri="{BB962C8B-B14F-4D97-AF65-F5344CB8AC3E}">
        <p14:creationId xmlns:p14="http://schemas.microsoft.com/office/powerpoint/2010/main" val="631532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انواع التدقيق الداخلي:</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1.	التدقيق المالي  : ويقصد به تحليل نشاط  المنشأة الاقتصادي وتقويم الأنظمة المحاسبية وأنظمة المعلومات والتقارير المالية ومقدار الاعتماد عليها .</a:t>
            </a:r>
          </a:p>
          <a:p>
            <a:r>
              <a:rPr lang="ar-IQ" dirty="0" smtClean="0"/>
              <a:t>2.	تدقيق الالتزام  : وهو تدقيق الضوابط الرقابية والمالية والعمليات التشغيلية ) للحكم على جودة الأنظمة وملاءمتها التي وضعت لتأكد  الالتزام بالأنظمة والتشريعات والسياسات والإجراءات .</a:t>
            </a:r>
          </a:p>
          <a:p>
            <a:r>
              <a:rPr lang="ar-IQ" dirty="0" smtClean="0"/>
              <a:t>3.	التدقيق التشغيلي    : وهو تدقيق شامل للوظائف المختلفة داخل المنشأة للتأكد من كفاءة هذه الوظائف وفاعليتها وملائمتها عن طريق تحليل الهيكل التنظيمي وتقويم حجم </a:t>
            </a:r>
            <a:endParaRPr lang="ar-IQ" dirty="0"/>
          </a:p>
        </p:txBody>
      </p:sp>
    </p:spTree>
    <p:extLst>
      <p:ext uri="{BB962C8B-B14F-4D97-AF65-F5344CB8AC3E}">
        <p14:creationId xmlns:p14="http://schemas.microsoft.com/office/powerpoint/2010/main" val="179753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معايير التدقيق الداخلي </a:t>
            </a:r>
            <a:br>
              <a:rPr lang="ar-IQ" dirty="0" smtClean="0"/>
            </a:br>
            <a:endParaRPr lang="ar-IQ" dirty="0"/>
          </a:p>
        </p:txBody>
      </p:sp>
      <p:sp>
        <p:nvSpPr>
          <p:cNvPr id="3" name="عنصر نائب للمحتوى 2"/>
          <p:cNvSpPr>
            <a:spLocks noGrp="1"/>
          </p:cNvSpPr>
          <p:nvPr>
            <p:ph idx="1"/>
          </p:nvPr>
        </p:nvSpPr>
        <p:spPr/>
        <p:txBody>
          <a:bodyPr>
            <a:normAutofit fontScale="47500" lnSpcReduction="20000"/>
          </a:bodyPr>
          <a:lstStyle/>
          <a:p>
            <a:r>
              <a:rPr lang="ar-IQ" dirty="0" smtClean="0"/>
              <a:t>قد أصدر مجلس المعايير الدولية للتدقيق الداخلي في يناير 2013 ووافق المجلس على التغييرات النهائية فيها حيث وفرت هذه المعايير إطاراً لأداء وتعزيز عملية التدقيق الداخلي، وتنقسم المعايير الدولية للتدقيق الداخلي إلى   (لظن ،2016: 21-25):</a:t>
            </a:r>
          </a:p>
          <a:p>
            <a:r>
              <a:rPr lang="ar-IQ" dirty="0" smtClean="0"/>
              <a:t>أ‌-معايير الصفات (السمات)    ب- معايير الأداء    ت- معايير التنفيذ</a:t>
            </a:r>
          </a:p>
          <a:p>
            <a:r>
              <a:rPr lang="ar-IQ" dirty="0" smtClean="0"/>
              <a:t>المجموعة الأولى: معايير الصفات  </a:t>
            </a:r>
          </a:p>
          <a:p>
            <a:r>
              <a:rPr lang="ar-IQ" dirty="0" smtClean="0"/>
              <a:t>وهي مجموعة المعايير التي تحدد الصفات الواجب توافرها في كل من قسم التدقيق الداخلي في المنشأة، والقائمين بممارسة أنشطة التدقيق الداخلي كما يتبين مما يلي:</a:t>
            </a:r>
          </a:p>
          <a:p>
            <a:r>
              <a:rPr lang="ar-IQ" dirty="0" smtClean="0"/>
              <a:t>•الأهداف والصلاحية والمسؤولية</a:t>
            </a:r>
          </a:p>
          <a:p>
            <a:r>
              <a:rPr lang="ar-IQ" dirty="0" smtClean="0"/>
              <a:t>يتطلب تحديد أهداف، وصلاحيات، ومسؤوليات نشاط التدقيق الداخلي إثباتها بوثيقة رسمية تنسجم مع مفهوم التدقيق الداخلي وأخلاقيات المهنة والمعايير، وعلى المسئول التنفيذي للتدقيق الداخلي مراجعة وثيقة التدقيق دوريا وأخذ موافقة الادارة العليا عليها.</a:t>
            </a:r>
          </a:p>
          <a:p>
            <a:r>
              <a:rPr lang="ar-IQ" dirty="0" smtClean="0"/>
              <a:t>•الاستقلالية والموضوعية    </a:t>
            </a:r>
          </a:p>
          <a:p>
            <a:r>
              <a:rPr lang="ar-IQ" dirty="0" smtClean="0"/>
              <a:t>يجب أن يكون نشاط التدقيق الداخلي مستقلا ، ويقصد بالاستقلال هو التحرر من الظروف التي تهدد قدرة نشاط التدقيق الداخلي على تنفيذ مسئوليات المدقق بطريقة غير متحيزة، مع تحقق درجة الاستقلالية اللازمة للاضطلاع بمسؤولياته، كما يتوجب على المدققين الداخليين أن يكونوا موضوعيين في قيامهم بعملهم بفاعلية ومهنية، أو أن يتقيدوا بالمعايير الدولية للتدقيق والسلوك المهني وبالقوانين والتنظيمات والضوابط التي تضعها المنشأة.</a:t>
            </a:r>
          </a:p>
          <a:p>
            <a:endParaRPr lang="ar-IQ" dirty="0" smtClean="0"/>
          </a:p>
          <a:p>
            <a:r>
              <a:rPr lang="ar-IQ" dirty="0" smtClean="0"/>
              <a:t>•الكفاءة وبذل العناية المهنية </a:t>
            </a:r>
          </a:p>
          <a:p>
            <a:r>
              <a:rPr lang="ar-IQ" dirty="0" smtClean="0"/>
              <a:t>يتوجب على المدققين الداخليين امتلاك الكفاءة والمعرفة والمهارات للقيام بمسؤولياتهم الفردية وبذل العناية المهنية الواجبة.</a:t>
            </a:r>
          </a:p>
          <a:p>
            <a:endParaRPr lang="ar-IQ" dirty="0" smtClean="0"/>
          </a:p>
          <a:p>
            <a:endParaRPr lang="ar-IQ" dirty="0"/>
          </a:p>
        </p:txBody>
      </p:sp>
    </p:spTree>
    <p:extLst>
      <p:ext uri="{BB962C8B-B14F-4D97-AF65-F5344CB8AC3E}">
        <p14:creationId xmlns:p14="http://schemas.microsoft.com/office/powerpoint/2010/main" val="2009625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TotalTime>
  <Words>740</Words>
  <Application>Microsoft Office PowerPoint</Application>
  <PresentationFormat>عرض على الشاشة (3:4)‏</PresentationFormat>
  <Paragraphs>36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رحلة</vt:lpstr>
      <vt:lpstr>التدقيق الداخلي</vt:lpstr>
      <vt:lpstr>مفهوم التدقيق الداخلي </vt:lpstr>
      <vt:lpstr>اهمية التدقيق الداخلي :</vt:lpstr>
      <vt:lpstr>انواع التدقيق الداخلي:</vt:lpstr>
      <vt:lpstr>معايير التدقيق الداخلي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التدقيق الداخلي</dc:title>
  <dc:creator>q</dc:creator>
  <cp:lastModifiedBy>q</cp:lastModifiedBy>
  <cp:revision>1</cp:revision>
  <dcterms:created xsi:type="dcterms:W3CDTF">2018-02-07T15:57:17Z</dcterms:created>
  <dcterms:modified xsi:type="dcterms:W3CDTF">2018-02-07T16:04:17Z</dcterms:modified>
</cp:coreProperties>
</file>