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B39DD6BA-EBF6-4EF9-9AC5-0B953889D192}" type="datetimeFigureOut">
              <a:rPr lang="ar-IQ" smtClean="0"/>
              <a:t>22/05/1439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3596160-A0AD-4EF9-96DD-5020C1F2BDD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39DD6BA-EBF6-4EF9-9AC5-0B953889D19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39DD6BA-EBF6-4EF9-9AC5-0B953889D19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39DD6BA-EBF6-4EF9-9AC5-0B953889D19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B39DD6BA-EBF6-4EF9-9AC5-0B953889D19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596160-A0AD-4EF9-96DD-5020C1F2BDD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39DD6BA-EBF6-4EF9-9AC5-0B953889D192}"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B39DD6BA-EBF6-4EF9-9AC5-0B953889D192}"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B39DD6BA-EBF6-4EF9-9AC5-0B953889D192}"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DD6BA-EBF6-4EF9-9AC5-0B953889D192}"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39DD6BA-EBF6-4EF9-9AC5-0B953889D192}"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596160-A0AD-4EF9-96DD-5020C1F2BDD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B39DD6BA-EBF6-4EF9-9AC5-0B953889D192}"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3596160-A0AD-4EF9-96DD-5020C1F2BDD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9DD6BA-EBF6-4EF9-9AC5-0B953889D192}" type="datetimeFigureOut">
              <a:rPr lang="ar-IQ" smtClean="0"/>
              <a:t>22/05/1439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596160-A0AD-4EF9-96DD-5020C1F2BDD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332656"/>
            <a:ext cx="7772400" cy="1470025"/>
          </a:xfrm>
        </p:spPr>
        <p:txBody>
          <a:bodyPr/>
          <a:lstStyle/>
          <a:p>
            <a:r>
              <a:rPr lang="ar-IQ" dirty="0" smtClean="0"/>
              <a:t>خدمات التصديق , التأكيد </a:t>
            </a:r>
            <a:endParaRPr lang="ar-IQ" dirty="0"/>
          </a:p>
        </p:txBody>
      </p:sp>
      <p:sp>
        <p:nvSpPr>
          <p:cNvPr id="3" name="عنوان فرعي 2"/>
          <p:cNvSpPr>
            <a:spLocks noGrp="1"/>
          </p:cNvSpPr>
          <p:nvPr>
            <p:ph type="subTitle" idx="1"/>
          </p:nvPr>
        </p:nvSpPr>
        <p:spPr>
          <a:xfrm>
            <a:off x="827584" y="2060848"/>
            <a:ext cx="7704856" cy="3577952"/>
          </a:xfrm>
        </p:spPr>
        <p:txBody>
          <a:bodyPr>
            <a:normAutofit fontScale="85000" lnSpcReduction="10000"/>
          </a:bodyPr>
          <a:lstStyle/>
          <a:p>
            <a:r>
              <a:rPr lang="ar-IQ" dirty="0" smtClean="0"/>
              <a:t> بفضل السمعة المهنية والموضوعية التي يتمتع بها المنضمين الى مهنة التدقيق بدأت الطلبات على خدماتهم تتجه نحو الازدياد من قبل العملاء الممثلين بمنظمات الاعمال لتقديم خدمات تتجاوز خدمة التدقيق وابداء الرأي في مدى صدق وعدالة القوائم المالية  التاريخية لتشمل خدمات متنوعة اخرى  مما تطلب تطوير المعايير الخاصة بالتدقيق لتلبي احتياجات وطلبات هؤلاء العملاء والمتعلقة بخدمات التصديق غير التدقيقية والتي يصعب تقديمها باعتماد المعايير التقليدية للتدقيق لما تنطلي عليه تلك الاحتياجات والتكليفات من اهداف تختلف عن الاهداف الاساسية للتدقيق. ومع التنوع والازدياد والنمو في اعمال واحتياجات منظمات الاعمال للخدمات غير التدقيقية ظهرت الحاجة لأنواع اخرى من الخدمات او ما يعرف بخدمات التصديق والتأكيد والتي تمثل استجابة مهنة التدقيق للتغييرات التي تشهدها البيئة التي تعمل فيها . ومن خلال هده الورقة البحثية سيتم مناقشة المفاهيم المتعلقة بخدمات التدقيق والتصديق والتأكيد.</a:t>
            </a:r>
            <a:endParaRPr lang="ar-IQ" dirty="0"/>
          </a:p>
        </p:txBody>
      </p:sp>
    </p:spTree>
    <p:extLst>
      <p:ext uri="{BB962C8B-B14F-4D97-AF65-F5344CB8AC3E}">
        <p14:creationId xmlns:p14="http://schemas.microsoft.com/office/powerpoint/2010/main" val="185371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خدمات التصديق  (الاقرار) </a:t>
            </a:r>
            <a:endParaRPr lang="ar-IQ" dirty="0"/>
          </a:p>
        </p:txBody>
      </p:sp>
      <p:sp>
        <p:nvSpPr>
          <p:cNvPr id="3" name="عنصر نائب للمحتوى 2"/>
          <p:cNvSpPr>
            <a:spLocks noGrp="1"/>
          </p:cNvSpPr>
          <p:nvPr>
            <p:ph idx="1"/>
          </p:nvPr>
        </p:nvSpPr>
        <p:spPr/>
        <p:txBody>
          <a:bodyPr>
            <a:normAutofit/>
          </a:bodyPr>
          <a:lstStyle/>
          <a:p>
            <a:r>
              <a:rPr lang="ar-IQ" dirty="0" smtClean="0"/>
              <a:t>أن تقرير المدقق بشأن تدقيق القوائم المالية يعتبر بمثابة المنتج الرئيسي لخدمات التدقيق التقليدي الذي يجري تقديمه الى المستخدمين في سوق المعلومات بهدف تعزيز اعتمادية المعلومات المقدمة اليهم . ويقصد بتعزيز اعتمادية المعلومات تقديم مستوى ملائم من التأكيد على ان تلك المعلومات متطابقة مع مقاييس محددة حيث يبدي المدقق في تقريره رأياً فنيا محايدا حول مدى تطابق القوائم المالية مع المبادئ المحاسبية المتعارف عليها التي تعد بمثابة المقاييس المهنية المعتمدة في تقييم مدى صدق وعدالة القوائم المالية , والتي على معلومات ذات طبيعة واحدة ونمط واحد , أذ ان جميعها معلومات ذات طبيعة مالية كما انها تعكس حقائق محددة تمثل نتيجة نشاط المنشأة ومركزها المالي وتدفقاتها النقدية وحقوق المساهمين .</a:t>
            </a:r>
            <a:endParaRPr lang="ar-IQ" dirty="0"/>
          </a:p>
        </p:txBody>
      </p:sp>
    </p:spTree>
    <p:extLst>
      <p:ext uri="{BB962C8B-B14F-4D97-AF65-F5344CB8AC3E}">
        <p14:creationId xmlns:p14="http://schemas.microsoft.com/office/powerpoint/2010/main" val="272996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وتتضمن خدمات التصديق (الاقرار)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أ. المعلومات المتعلقة بالقوائم المالية الختامية : </a:t>
            </a:r>
          </a:p>
          <a:p>
            <a:r>
              <a:rPr lang="ar-IQ" dirty="0" smtClean="0"/>
              <a:t>   - تدقيق القوائم المالية.</a:t>
            </a:r>
          </a:p>
          <a:p>
            <a:r>
              <a:rPr lang="ar-IQ" dirty="0" smtClean="0"/>
              <a:t>   - الاطلاع على القوائم المالية. مثل الاطلاع على القوائم المالية المرحلية</a:t>
            </a:r>
          </a:p>
          <a:p>
            <a:r>
              <a:rPr lang="ar-IQ" dirty="0" smtClean="0"/>
              <a:t>   - توافق الاجراءات المطبقة على معلومات القوائم المالية.</a:t>
            </a:r>
          </a:p>
          <a:p>
            <a:endParaRPr lang="ar-IQ" dirty="0" smtClean="0"/>
          </a:p>
          <a:p>
            <a:r>
              <a:rPr lang="ar-IQ" dirty="0" smtClean="0"/>
              <a:t>ب. خدمات التصديق الاخرى :</a:t>
            </a:r>
          </a:p>
          <a:p>
            <a:r>
              <a:rPr lang="ar-IQ" dirty="0" smtClean="0"/>
              <a:t>- التوافق مع القوانين والانظمة.</a:t>
            </a:r>
          </a:p>
          <a:p>
            <a:r>
              <a:rPr lang="ar-IQ" dirty="0" smtClean="0"/>
              <a:t>- المعلومات المالية المستقبلية.</a:t>
            </a:r>
          </a:p>
          <a:p>
            <a:r>
              <a:rPr lang="ar-IQ" dirty="0" smtClean="0"/>
              <a:t>- الرقابة الداخلية.</a:t>
            </a:r>
          </a:p>
          <a:p>
            <a:r>
              <a:rPr lang="ar-IQ" dirty="0" smtClean="0"/>
              <a:t>- خدمات الاعتمادية المتعلقة بالنظم والشبكات الالكترونية.</a:t>
            </a:r>
          </a:p>
          <a:p>
            <a:endParaRPr lang="ar-IQ" dirty="0"/>
          </a:p>
        </p:txBody>
      </p:sp>
    </p:spTree>
    <p:extLst>
      <p:ext uri="{BB962C8B-B14F-4D97-AF65-F5344CB8AC3E}">
        <p14:creationId xmlns:p14="http://schemas.microsoft.com/office/powerpoint/2010/main" val="2404476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اولا : المعايير العامة </a:t>
            </a:r>
            <a:endParaRPr lang="ar-IQ" dirty="0"/>
          </a:p>
        </p:txBody>
      </p:sp>
      <p:graphicFrame>
        <p:nvGraphicFramePr>
          <p:cNvPr id="4" name="عنصر نائب للمحتوى 3"/>
          <p:cNvGraphicFramePr>
            <a:graphicFrameLocks noGrp="1"/>
          </p:cNvGraphicFramePr>
          <p:nvPr>
            <p:ph idx="1"/>
          </p:nvPr>
        </p:nvGraphicFramePr>
        <p:xfrm>
          <a:off x="1601470" y="2180685"/>
          <a:ext cx="5941060" cy="3337942"/>
        </p:xfrm>
        <a:graphic>
          <a:graphicData uri="http://schemas.openxmlformats.org/drawingml/2006/table">
            <a:tbl>
              <a:tblPr rtl="1" firstRow="1" firstCol="1" bandRow="1"/>
              <a:tblGrid>
                <a:gridCol w="2943860"/>
                <a:gridCol w="2997200"/>
              </a:tblGrid>
              <a:tr h="0">
                <a:tc>
                  <a:txBody>
                    <a:bodyPr/>
                    <a:lstStyle/>
                    <a:p>
                      <a:pPr algn="ctr" rtl="1">
                        <a:lnSpc>
                          <a:spcPct val="115000"/>
                        </a:lnSpc>
                        <a:spcAft>
                          <a:spcPts val="0"/>
                        </a:spcAft>
                        <a:tabLst>
                          <a:tab pos="1426210" algn="l"/>
                        </a:tabLst>
                      </a:pPr>
                      <a:r>
                        <a:rPr lang="ar-IQ" sz="1200" b="1">
                          <a:effectLst/>
                          <a:latin typeface="Calibri"/>
                          <a:ea typeface="Calibri"/>
                          <a:cs typeface="Arial"/>
                        </a:rPr>
                        <a:t>معايير التصديق (الاقرار)</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426210" algn="l"/>
                        </a:tabLst>
                      </a:pPr>
                      <a:r>
                        <a:rPr lang="ar-IQ" sz="1200" b="1">
                          <a:effectLst/>
                          <a:latin typeface="Calibri"/>
                          <a:ea typeface="Calibri"/>
                          <a:cs typeface="Arial"/>
                        </a:rPr>
                        <a:t>معايير التدقيق المتعارف عليها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tabLst>
                          <a:tab pos="1426210" algn="l"/>
                        </a:tabLst>
                      </a:pPr>
                      <a:r>
                        <a:rPr lang="ar-IQ" sz="1200" b="1">
                          <a:effectLst/>
                          <a:latin typeface="Calibri"/>
                          <a:ea typeface="Calibri"/>
                          <a:cs typeface="Arial"/>
                        </a:rPr>
                        <a:t>1- يجب اداء المهمة من قبل مهني يتمتع بمستوى ملائم من التدريب والمهارة الفنية في وظيفة ابداء الرأي</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2- يجب اداء المهمة من قبل مهني لديه معرفة كافية في الجوانب التي يتم الاقرار عنها</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3- يجب ان يؤدي المهني المهمة في حال توفر الشرطين الاتيين :</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 يتم تقييم المزاعم في ضوء معايير مناسبة يتم اليها بواسطة هيئة معترف بها او تم ذكرها عند عرض المزاعم بوضوح كافي واسلوب شامل للقارئ الذي يتوافر لديه الاطلاع على نحو يمكنه من الفهم</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 يمكن تقدير او قياس المزاعم على نحو متسق ومناسب في ضوء هذه المعايير</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4- خلال كافة مراحل تنفيذ العملية يجب ان يتوافر للمهني اتجاه ذهني محايد</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5- يجب بذل العناية المهنية المعتادة عند اداء المهمة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426210" algn="l"/>
                        </a:tabLst>
                      </a:pPr>
                      <a:r>
                        <a:rPr lang="ar-IQ" sz="1200" b="1" dirty="0">
                          <a:effectLst/>
                          <a:latin typeface="Calibri"/>
                          <a:ea typeface="Calibri"/>
                          <a:cs typeface="Arial"/>
                        </a:rPr>
                        <a:t>1- يجب اداء مهمة التدقيق من قبل شخص يتمتع بمستوى ملائم من التدريب والمهارة الفنية للعمل كمدقق</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2- خلال كافة مراحل تنفيذ العملية يجب ان يتوافر للمهني اتجاه ذهني محايد</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3- يجب بذل العناية المهنية المعتادة عند اداء مهمة التدقيق واعداد التقرير</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563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معايير العمل الميداني </a:t>
            </a:r>
            <a:endParaRPr lang="ar-IQ" dirty="0"/>
          </a:p>
        </p:txBody>
      </p:sp>
      <p:graphicFrame>
        <p:nvGraphicFramePr>
          <p:cNvPr id="4" name="عنصر نائب للمحتوى 3"/>
          <p:cNvGraphicFramePr>
            <a:graphicFrameLocks noGrp="1"/>
          </p:cNvGraphicFramePr>
          <p:nvPr>
            <p:ph idx="1"/>
          </p:nvPr>
        </p:nvGraphicFramePr>
        <p:xfrm>
          <a:off x="1866265" y="2706465"/>
          <a:ext cx="5411470" cy="2287588"/>
        </p:xfrm>
        <a:graphic>
          <a:graphicData uri="http://schemas.openxmlformats.org/drawingml/2006/table">
            <a:tbl>
              <a:tblPr rtl="1" firstRow="1" firstCol="1" bandRow="1"/>
              <a:tblGrid>
                <a:gridCol w="2705735"/>
                <a:gridCol w="2705735"/>
              </a:tblGrid>
              <a:tr h="0">
                <a:tc>
                  <a:txBody>
                    <a:bodyPr/>
                    <a:lstStyle/>
                    <a:p>
                      <a:pPr algn="ctr" rtl="1">
                        <a:lnSpc>
                          <a:spcPct val="115000"/>
                        </a:lnSpc>
                        <a:spcAft>
                          <a:spcPts val="0"/>
                        </a:spcAft>
                        <a:tabLst>
                          <a:tab pos="1426210" algn="l"/>
                        </a:tabLst>
                      </a:pPr>
                      <a:r>
                        <a:rPr lang="ar-IQ" sz="1200" b="1">
                          <a:effectLst/>
                          <a:latin typeface="Calibri"/>
                          <a:ea typeface="Calibri"/>
                          <a:cs typeface="Arial"/>
                        </a:rPr>
                        <a:t>معايير التصديق (الاقرار)</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426210" algn="l"/>
                        </a:tabLst>
                      </a:pPr>
                      <a:r>
                        <a:rPr lang="ar-IQ" sz="1200" b="1">
                          <a:effectLst/>
                          <a:latin typeface="Calibri"/>
                          <a:ea typeface="Calibri"/>
                          <a:cs typeface="Arial"/>
                        </a:rPr>
                        <a:t>معايير التدقيق المتعارف عليها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tabLst>
                          <a:tab pos="1426210" algn="l"/>
                        </a:tabLst>
                      </a:pPr>
                      <a:r>
                        <a:rPr lang="ar-IQ" sz="1200" b="1">
                          <a:effectLst/>
                          <a:latin typeface="Calibri"/>
                          <a:ea typeface="Calibri"/>
                          <a:cs typeface="Arial"/>
                        </a:rPr>
                        <a:t>1- يجب تخطيط العمل وتوزيع المهام بين المساعدين والاشراف عليهم على نحو ملائم</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2- يجب الحصول على ادلة كافية لتوفير اساس مناسب لأبداء الرأي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426210" algn="l"/>
                        </a:tabLst>
                      </a:pPr>
                      <a:r>
                        <a:rPr lang="ar-IQ" sz="1200" b="1" dirty="0">
                          <a:effectLst/>
                          <a:latin typeface="Calibri"/>
                          <a:ea typeface="Calibri"/>
                          <a:cs typeface="Arial"/>
                        </a:rPr>
                        <a:t>1- يجب تخطيط العمل وتوزيع المهام بين المساعدين والاشراف عليهم على نحو ملائم</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2- يجب فهم الرقابة الداخلية على نحو كاف لتخطيط عملية التدقيق وتحديد طبيعة وتوقيت ومدى اجراءات التدقيق الواجب تنفيذها</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3- يجب الحصول على الادلة الكافية من خلال الفحص والملاحظة والاستفسار وارسال المصادقات لتوفير اساس مناسب للتوصل الى رأي بخصوص القوائم المالية</a:t>
                      </a:r>
                      <a:endParaRPr lang="en-US" sz="1100" dirty="0">
                        <a:effectLst/>
                        <a:latin typeface="Calibri"/>
                        <a:ea typeface="Calibri"/>
                        <a:cs typeface="Arial"/>
                      </a:endParaRPr>
                    </a:p>
                    <a:p>
                      <a:pPr algn="r" rtl="1">
                        <a:lnSpc>
                          <a:spcPct val="115000"/>
                        </a:lnSpc>
                        <a:spcAft>
                          <a:spcPts val="0"/>
                        </a:spcAft>
                        <a:tabLst>
                          <a:tab pos="1426210" algn="l"/>
                        </a:tabLst>
                      </a:pPr>
                      <a:r>
                        <a:rPr lang="en-US" sz="1200" b="1" dirty="0">
                          <a:effectLst/>
                          <a:latin typeface="Calibri"/>
                          <a:ea typeface="Calibri"/>
                          <a:cs typeface="Arial"/>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075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ثالثا : معايير اعداد التقرير </a:t>
            </a:r>
            <a:endParaRPr lang="ar-IQ" dirty="0"/>
          </a:p>
        </p:txBody>
      </p:sp>
      <p:graphicFrame>
        <p:nvGraphicFramePr>
          <p:cNvPr id="4" name="عنصر نائب للمحتوى 3"/>
          <p:cNvGraphicFramePr>
            <a:graphicFrameLocks noGrp="1"/>
          </p:cNvGraphicFramePr>
          <p:nvPr>
            <p:ph idx="1"/>
          </p:nvPr>
        </p:nvGraphicFramePr>
        <p:xfrm>
          <a:off x="1866265" y="2390997"/>
          <a:ext cx="5411470" cy="2917318"/>
        </p:xfrm>
        <a:graphic>
          <a:graphicData uri="http://schemas.openxmlformats.org/drawingml/2006/table">
            <a:tbl>
              <a:tblPr rtl="1" firstRow="1" firstCol="1" bandRow="1"/>
              <a:tblGrid>
                <a:gridCol w="2705735"/>
                <a:gridCol w="2705735"/>
              </a:tblGrid>
              <a:tr h="0">
                <a:tc>
                  <a:txBody>
                    <a:bodyPr/>
                    <a:lstStyle/>
                    <a:p>
                      <a:pPr algn="ctr" rtl="1">
                        <a:lnSpc>
                          <a:spcPct val="115000"/>
                        </a:lnSpc>
                        <a:spcAft>
                          <a:spcPts val="0"/>
                        </a:spcAft>
                        <a:tabLst>
                          <a:tab pos="1426210" algn="l"/>
                        </a:tabLst>
                      </a:pPr>
                      <a:r>
                        <a:rPr lang="ar-IQ" sz="1200" b="1">
                          <a:effectLst/>
                          <a:latin typeface="Calibri"/>
                          <a:ea typeface="Calibri"/>
                          <a:cs typeface="Arial"/>
                        </a:rPr>
                        <a:t>معايير التصديق (الاقرار)</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426210" algn="l"/>
                        </a:tabLst>
                      </a:pPr>
                      <a:r>
                        <a:rPr lang="ar-IQ" sz="1200" b="1">
                          <a:effectLst/>
                          <a:latin typeface="Calibri"/>
                          <a:ea typeface="Calibri"/>
                          <a:cs typeface="Arial"/>
                        </a:rPr>
                        <a:t>معايير التدقيق المتعارف عليها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tabLst>
                          <a:tab pos="1426210" algn="l"/>
                        </a:tabLst>
                      </a:pPr>
                      <a:r>
                        <a:rPr lang="ar-IQ" sz="1200" b="1">
                          <a:effectLst/>
                          <a:latin typeface="Calibri"/>
                          <a:ea typeface="Calibri"/>
                          <a:cs typeface="Arial"/>
                        </a:rPr>
                        <a:t>1- يجب ان يتم تعريف المزاعم التي يتم الاقرار عنها وتحديد خصائص عملية ابداء الرأي</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2- يجب الاشارة في التقرير عن الاستنتاج الذي توصل اليه المهني عما اذا كانت المزاعم المعروضة تتفق مع المعايير الموضوعة او المذكورة والتي يمكن من خلالها قياس هذه المزاعم </a:t>
                      </a:r>
                      <a:endParaRPr lang="en-US" sz="1100">
                        <a:effectLst/>
                        <a:latin typeface="Calibri"/>
                        <a:ea typeface="Calibri"/>
                        <a:cs typeface="Arial"/>
                      </a:endParaRPr>
                    </a:p>
                    <a:p>
                      <a:pPr algn="r" rtl="1">
                        <a:lnSpc>
                          <a:spcPct val="115000"/>
                        </a:lnSpc>
                        <a:spcAft>
                          <a:spcPts val="0"/>
                        </a:spcAft>
                        <a:tabLst>
                          <a:tab pos="1426210" algn="l"/>
                        </a:tabLst>
                      </a:pPr>
                      <a:r>
                        <a:rPr lang="ar-IQ" sz="1200" b="1">
                          <a:effectLst/>
                          <a:latin typeface="Calibri"/>
                          <a:ea typeface="Calibri"/>
                          <a:cs typeface="Arial"/>
                        </a:rPr>
                        <a:t>3- يجب ان يحتوي التقرير على ان التقرير تم اعداده وفقا لمعايير معينة ولجهات محددة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426210" algn="l"/>
                        </a:tabLst>
                      </a:pPr>
                      <a:r>
                        <a:rPr lang="ar-IQ" sz="1200" b="1" dirty="0">
                          <a:effectLst/>
                          <a:latin typeface="Calibri"/>
                          <a:ea typeface="Calibri"/>
                          <a:cs typeface="Arial"/>
                        </a:rPr>
                        <a:t>1- يجب ان يحدد التقرير فيما اذا كانت القوائم المالية معدة وفقا للمبادئ المحاسبية المقبولة عموما</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2- يجب ان يذكر في التقرير حالات عدم الاتساق في تطبيق المبادئ المحاسبية في الفترة الحالية والفترة السابقة</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3- ما لم يذكر عكس ذلك في تقرير التدقيق , يعد الافصاح في القوائم المالية كافيا</a:t>
                      </a:r>
                      <a:endParaRPr lang="en-US" sz="1100" dirty="0">
                        <a:effectLst/>
                        <a:latin typeface="Calibri"/>
                        <a:ea typeface="Calibri"/>
                        <a:cs typeface="Arial"/>
                      </a:endParaRPr>
                    </a:p>
                    <a:p>
                      <a:pPr algn="r" rtl="1">
                        <a:lnSpc>
                          <a:spcPct val="115000"/>
                        </a:lnSpc>
                        <a:spcAft>
                          <a:spcPts val="0"/>
                        </a:spcAft>
                        <a:tabLst>
                          <a:tab pos="1426210" algn="l"/>
                        </a:tabLst>
                      </a:pPr>
                      <a:r>
                        <a:rPr lang="ar-IQ" sz="1200" b="1" dirty="0">
                          <a:effectLst/>
                          <a:latin typeface="Calibri"/>
                          <a:ea typeface="Calibri"/>
                          <a:cs typeface="Arial"/>
                        </a:rPr>
                        <a:t>4- يجب ان يحتوي التقرير على رأي المدقق بشكل اجمالي عن القوائم المالية او عن بعض العناصر التي اثرت على عدم ابداء رأيه وذكر الاسباب في تقريره. وعندما يرتبط اسم المدقق بالقوائم المالية المرفقة بالتقرير فيجب ان يحدد في التقرير على نحو قاطع طبيعة عمل المدقق ودرجة مسئوليته</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58952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757</Words>
  <Application>Microsoft Office PowerPoint</Application>
  <PresentationFormat>عرض على الشاشة (3:4)‏</PresentationFormat>
  <Paragraphs>47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خدمات التصديق , التأكيد </vt:lpstr>
      <vt:lpstr>خدمات التصديق  (الاقرار) </vt:lpstr>
      <vt:lpstr>وتتضمن خدمات التصديق (الاقرار) </vt:lpstr>
      <vt:lpstr>اولا : المعايير العامة </vt:lpstr>
      <vt:lpstr>ثانيا : معايير العمل الميداني </vt:lpstr>
      <vt:lpstr>ثالثا : معايير اعداد التقرير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خدمات التصديق , التأكيد </dc:title>
  <dc:creator>q</dc:creator>
  <cp:lastModifiedBy>q</cp:lastModifiedBy>
  <cp:revision>1</cp:revision>
  <dcterms:created xsi:type="dcterms:W3CDTF">2018-02-07T15:50:49Z</dcterms:created>
  <dcterms:modified xsi:type="dcterms:W3CDTF">2018-02-07T15:56:31Z</dcterms:modified>
</cp:coreProperties>
</file>