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1ED46BA1-8281-427B-ADD9-F40FC2FA5D1F}" type="datetimeFigureOut">
              <a:rPr lang="ar-IQ" smtClean="0"/>
              <a:t>22/05/1439</a:t>
            </a:fld>
            <a:endParaRPr lang="ar-IQ"/>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FC29FC1A-DCF0-4F69-B436-3C6994608732}" type="slidenum">
              <a:rPr lang="ar-IQ" smtClean="0"/>
              <a:t>‹#›</a:t>
            </a:fld>
            <a:endParaRPr lang="ar-IQ"/>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ar-IQ"/>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ar-SA" smtClean="0"/>
              <a:t>انقر لتحرير نمط العنوان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ED46BA1-8281-427B-ADD9-F40FC2FA5D1F}" type="datetimeFigureOut">
              <a:rPr lang="ar-IQ" smtClean="0"/>
              <a:t>22/05/1439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C29FC1A-DCF0-4F69-B436-3C6994608732}"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ED46BA1-8281-427B-ADD9-F40FC2FA5D1F}" type="datetimeFigureOut">
              <a:rPr lang="ar-IQ" smtClean="0"/>
              <a:t>22/05/1439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FC29FC1A-DCF0-4F69-B436-3C6994608732}"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ED46BA1-8281-427B-ADD9-F40FC2FA5D1F}" type="datetimeFigureOut">
              <a:rPr lang="ar-IQ" smtClean="0"/>
              <a:t>22/05/1439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C29FC1A-DCF0-4F69-B436-3C6994608732}" type="slidenum">
              <a:rPr lang="ar-IQ" smtClean="0"/>
              <a:t>‹#›</a:t>
            </a:fld>
            <a:endParaRPr lang="ar-IQ"/>
          </a:p>
        </p:txBody>
      </p:sp>
      <p:sp>
        <p:nvSpPr>
          <p:cNvPr id="7" name="Title 6"/>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9" name="Date Placeholder 8"/>
          <p:cNvSpPr>
            <a:spLocks noGrp="1"/>
          </p:cNvSpPr>
          <p:nvPr>
            <p:ph type="dt" sz="half" idx="10"/>
          </p:nvPr>
        </p:nvSpPr>
        <p:spPr/>
        <p:txBody>
          <a:bodyPr/>
          <a:lstStyle>
            <a:lvl1pPr>
              <a:defRPr>
                <a:solidFill>
                  <a:srgbClr val="FFFFFF"/>
                </a:solidFill>
              </a:defRPr>
            </a:lvl1pPr>
          </a:lstStyle>
          <a:p>
            <a:fld id="{1ED46BA1-8281-427B-ADD9-F40FC2FA5D1F}" type="datetimeFigureOut">
              <a:rPr lang="ar-IQ" smtClean="0"/>
              <a:t>22/05/1439</a:t>
            </a:fld>
            <a:endParaRPr lang="ar-IQ"/>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FC29FC1A-DCF0-4F69-B436-3C6994608732}" type="slidenum">
              <a:rPr lang="ar-IQ" smtClean="0"/>
              <a:t>‹#›</a:t>
            </a:fld>
            <a:endParaRPr lang="ar-IQ"/>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ar-IQ"/>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ar-SA" smtClean="0"/>
              <a:t>انقر لتحرير نمط العنوان الرئيسي</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ED46BA1-8281-427B-ADD9-F40FC2FA5D1F}" type="datetimeFigureOut">
              <a:rPr lang="ar-IQ" smtClean="0"/>
              <a:t>22/05/1439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C29FC1A-DCF0-4F69-B436-3C6994608732}" type="slidenum">
              <a:rPr lang="ar-IQ" smtClean="0"/>
              <a:t>‹#›</a:t>
            </a:fld>
            <a:endParaRPr lang="ar-IQ"/>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ED46BA1-8281-427B-ADD9-F40FC2FA5D1F}" type="datetimeFigureOut">
              <a:rPr lang="ar-IQ" smtClean="0"/>
              <a:t>22/05/1439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C29FC1A-DCF0-4F69-B436-3C6994608732}" type="slidenum">
              <a:rPr lang="ar-IQ" smtClean="0"/>
              <a:t>‹#›</a:t>
            </a:fld>
            <a:endParaRPr lang="ar-IQ"/>
          </a:p>
        </p:txBody>
      </p:sp>
      <p:sp>
        <p:nvSpPr>
          <p:cNvPr id="10" name="Title 9"/>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ED46BA1-8281-427B-ADD9-F40FC2FA5D1F}" type="datetimeFigureOut">
              <a:rPr lang="ar-IQ" smtClean="0"/>
              <a:t>22/05/1439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FC29FC1A-DCF0-4F69-B436-3C6994608732}" type="slidenum">
              <a:rPr lang="ar-IQ" smtClean="0"/>
              <a:t>‹#›</a:t>
            </a:fld>
            <a:endParaRPr lang="ar-IQ"/>
          </a:p>
        </p:txBody>
      </p:sp>
      <p:sp>
        <p:nvSpPr>
          <p:cNvPr id="6" name="Title 5"/>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ED46BA1-8281-427B-ADD9-F40FC2FA5D1F}" type="datetimeFigureOut">
              <a:rPr lang="ar-IQ" smtClean="0"/>
              <a:t>22/05/1439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FC29FC1A-DCF0-4F69-B436-3C6994608732}"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ED46BA1-8281-427B-ADD9-F40FC2FA5D1F}" type="datetimeFigureOut">
              <a:rPr lang="ar-IQ" smtClean="0"/>
              <a:t>22/05/1439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FC29FC1A-DCF0-4F69-B436-3C6994608732}" type="slidenum">
              <a:rPr lang="ar-IQ" smtClean="0"/>
              <a:t>‹#›</a:t>
            </a:fld>
            <a:endParaRPr lang="ar-IQ"/>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ar-SA" smtClean="0"/>
              <a:t>انقر لتحرير نمط العنوان الرئيسي</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ED46BA1-8281-427B-ADD9-F40FC2FA5D1F}" type="datetimeFigureOut">
              <a:rPr lang="ar-IQ" smtClean="0"/>
              <a:t>22/05/1439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C29FC1A-DCF0-4F69-B436-3C6994608732}" type="slidenum">
              <a:rPr lang="ar-IQ" smtClean="0"/>
              <a:t>‹#›</a:t>
            </a:fld>
            <a:endParaRPr lang="ar-IQ"/>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ar-SA" smtClean="0"/>
              <a:t>انقر لتحرير نمط العنوان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1ED46BA1-8281-427B-ADD9-F40FC2FA5D1F}" type="datetimeFigureOut">
              <a:rPr lang="ar-IQ" smtClean="0"/>
              <a:t>22/05/1439</a:t>
            </a:fld>
            <a:endParaRPr lang="ar-IQ"/>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ar-IQ"/>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FC29FC1A-DCF0-4F69-B436-3C6994608732}"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1"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r" defTabSz="914400" rtl="1"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r" defTabSz="914400" rtl="1"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r" defTabSz="914400" rtl="1"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r" defTabSz="914400" rtl="1"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r" defTabSz="914400" rtl="1"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r" defTabSz="914400" rtl="1"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r" defTabSz="914400" rtl="1"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r" defTabSz="914400" rtl="1"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r" defTabSz="914400" rtl="1"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27584" y="1844824"/>
            <a:ext cx="7704856" cy="3793976"/>
          </a:xfrm>
        </p:spPr>
        <p:txBody>
          <a:bodyPr>
            <a:normAutofit/>
          </a:bodyPr>
          <a:lstStyle/>
          <a:p>
            <a:r>
              <a:rPr lang="ar-IQ" dirty="0" smtClean="0"/>
              <a:t>مفهوم اخلاقيات عمل المدقق</a:t>
            </a:r>
          </a:p>
          <a:p>
            <a:r>
              <a:rPr lang="ar-IQ" dirty="0" smtClean="0"/>
              <a:t>وتعرف اخلاقيات المهنة :</a:t>
            </a:r>
          </a:p>
          <a:p>
            <a:r>
              <a:rPr lang="ar-IQ" dirty="0" smtClean="0"/>
              <a:t>مجموعة قواعد واصول متعارف عليها عند اصحاب المهنة الواحدة التي تستلزم عند الممارس سلوكا معينا يقوم على الالتزام  حيث يكون مراعاتها المحافظة على المهنة وشرفها وان الاخلال بها خروج عليها وعلى شرفها .</a:t>
            </a:r>
          </a:p>
          <a:p>
            <a:r>
              <a:rPr lang="ar-IQ" dirty="0" smtClean="0"/>
              <a:t>وتتمثل اخلاقيات مهنة التدقيق مبادئ مهمة للسلوك المرتبطة بمعايير السلوك الجيد او غير الجيد او السلوك الصحيح والسلوك الخطأ في تصرفات الافراد ، ولكون هذه المبادئ السلوكية والقيم الاخلاقية هي التي تحكم سلوك الافراد او الجماعة في التمييز بين الصواب والخطأ , لتصنع محددات عملية اتخاذ القرارات . وتتأثر الاخلاقيات كثيرا بالقيم والتقاليد الاجتماعية والتشريعات النافذة والعوامل </a:t>
            </a:r>
            <a:r>
              <a:rPr lang="ar-IQ" dirty="0" err="1" smtClean="0"/>
              <a:t>الموقفية</a:t>
            </a:r>
            <a:r>
              <a:rPr lang="ar-IQ" dirty="0" smtClean="0"/>
              <a:t> </a:t>
            </a:r>
            <a:endParaRPr lang="ar-IQ" dirty="0"/>
          </a:p>
        </p:txBody>
      </p:sp>
      <p:sp>
        <p:nvSpPr>
          <p:cNvPr id="2" name="عنوان 1"/>
          <p:cNvSpPr>
            <a:spLocks noGrp="1"/>
          </p:cNvSpPr>
          <p:nvPr>
            <p:ph type="title"/>
          </p:nvPr>
        </p:nvSpPr>
        <p:spPr>
          <a:xfrm>
            <a:off x="755576" y="476673"/>
            <a:ext cx="7772400" cy="1224136"/>
          </a:xfrm>
        </p:spPr>
        <p:txBody>
          <a:bodyPr/>
          <a:lstStyle/>
          <a:p>
            <a:r>
              <a:rPr lang="ar-IQ" dirty="0" smtClean="0"/>
              <a:t>اخلاقيات عمل المدقق </a:t>
            </a:r>
            <a:endParaRPr lang="ar-IQ" dirty="0"/>
          </a:p>
        </p:txBody>
      </p:sp>
    </p:spTree>
    <p:extLst>
      <p:ext uri="{BB962C8B-B14F-4D97-AF65-F5344CB8AC3E}">
        <p14:creationId xmlns:p14="http://schemas.microsoft.com/office/powerpoint/2010/main" val="3922637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r>
              <a:rPr lang="ar-IQ" dirty="0" smtClean="0"/>
              <a:t>ويوجد ثلاثة مصادر لأخلاقيات المهنة بشكل عام هي :</a:t>
            </a:r>
          </a:p>
          <a:p>
            <a:r>
              <a:rPr lang="ar-IQ" dirty="0" smtClean="0"/>
              <a:t>1-	القوانين والتشريعات والأنظمة والتعليمات : تمثل كل من القوانين والتشريعات والانظمة والتعليمات الصادرة من الجهات المخولة سواء على الصعيد الدولي او المحلي مصدرا اساسيا لأخلاقيات المهنة , حيث تتحدد سلوكيات الافراد والمنظمات والقيم الاخلاقية من خلال تطبيق هذه القوانين والتشريعات</a:t>
            </a:r>
          </a:p>
          <a:p>
            <a:r>
              <a:rPr lang="ar-IQ" dirty="0" smtClean="0"/>
              <a:t>2-	العمليات التربوية والاجتماعية والمعتقدات الدينية : حيث تشكل ايضا العمليات التربوية والاجتماعية والمعتقدات الدينية مصدرا مهما لأخلاق العمل المهني وخصوصا المعتقدات الدينية لما لها من اثر كبير على الالتزام بأخلاقيات المهنة, حيث تستند جميع هذه العمليات على القيم الاخلاقية المتبادلة بين الافراد .</a:t>
            </a:r>
          </a:p>
          <a:p>
            <a:r>
              <a:rPr lang="ar-IQ" dirty="0" smtClean="0"/>
              <a:t>3-	الاعتقادات الشخصية للفرد : حيث يتم من خلال هذه الاعتقادات تحديد المعايير التي ترتبط بشكل اساسي بسلوك الفرد وحريته في التصرف المناسب وفقا لمعتقداته .</a:t>
            </a:r>
          </a:p>
          <a:p>
            <a:endParaRPr lang="ar-IQ" dirty="0"/>
          </a:p>
        </p:txBody>
      </p:sp>
      <p:sp>
        <p:nvSpPr>
          <p:cNvPr id="2" name="عنوان 1"/>
          <p:cNvSpPr>
            <a:spLocks noGrp="1"/>
          </p:cNvSpPr>
          <p:nvPr>
            <p:ph type="title"/>
          </p:nvPr>
        </p:nvSpPr>
        <p:spPr/>
        <p:txBody>
          <a:bodyPr/>
          <a:lstStyle/>
          <a:p>
            <a:r>
              <a:rPr lang="ar-IQ" dirty="0" smtClean="0"/>
              <a:t>مصادر اخلاقيات العمل المهني</a:t>
            </a:r>
            <a:endParaRPr lang="ar-IQ" dirty="0"/>
          </a:p>
        </p:txBody>
      </p:sp>
    </p:spTree>
    <p:extLst>
      <p:ext uri="{BB962C8B-B14F-4D97-AF65-F5344CB8AC3E}">
        <p14:creationId xmlns:p14="http://schemas.microsoft.com/office/powerpoint/2010/main" val="3147991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r>
              <a:rPr lang="ar-IQ" dirty="0" smtClean="0"/>
              <a:t>-	رفع مستوى مهنية المحاسبة والتدقيق والحفاظ على كرامتها وتدعيم التقدم الذي احرزته بين غيرها من المهن الاخرى .</a:t>
            </a:r>
          </a:p>
          <a:p>
            <a:r>
              <a:rPr lang="ar-IQ" dirty="0" smtClean="0"/>
              <a:t>-	تنمية روح التعاون بين المحاسبين والمدققين ورعاية مصالحهم المادية والادبية والمعنوية .</a:t>
            </a:r>
          </a:p>
          <a:p>
            <a:r>
              <a:rPr lang="ar-IQ" dirty="0" smtClean="0"/>
              <a:t>-	بث الطمأنينة والثقة في نفوس المعنيين بخدمات المحاسبين والمدققين من الطوائف المستفيدة من هذه الخدمات .</a:t>
            </a:r>
          </a:p>
          <a:p>
            <a:r>
              <a:rPr lang="ar-IQ" dirty="0" smtClean="0"/>
              <a:t>-	تكملة النصوص القانونية والاحكام التي وضعها المشرع لتوفير مبدأ الكفاية في التأهيل وحياد المدقق في عمله .</a:t>
            </a:r>
          </a:p>
          <a:p>
            <a:endParaRPr lang="ar-IQ" dirty="0"/>
          </a:p>
        </p:txBody>
      </p:sp>
      <p:sp>
        <p:nvSpPr>
          <p:cNvPr id="2" name="عنوان 1"/>
          <p:cNvSpPr>
            <a:spLocks noGrp="1"/>
          </p:cNvSpPr>
          <p:nvPr>
            <p:ph type="title"/>
          </p:nvPr>
        </p:nvSpPr>
        <p:spPr/>
        <p:txBody>
          <a:bodyPr>
            <a:normAutofit/>
          </a:bodyPr>
          <a:lstStyle/>
          <a:p>
            <a:r>
              <a:rPr lang="ar-IQ" dirty="0" smtClean="0"/>
              <a:t>اهداف اخلاقيات عمل المدقق وقواعد السلوك المهني</a:t>
            </a:r>
            <a:endParaRPr lang="ar-IQ" dirty="0"/>
          </a:p>
        </p:txBody>
      </p:sp>
    </p:spTree>
    <p:extLst>
      <p:ext uri="{BB962C8B-B14F-4D97-AF65-F5344CB8AC3E}">
        <p14:creationId xmlns:p14="http://schemas.microsoft.com/office/powerpoint/2010/main" val="3850307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a:bodyPr>
          <a:lstStyle/>
          <a:p>
            <a:r>
              <a:rPr lang="ar-IQ" dirty="0" smtClean="0"/>
              <a:t>-السلامة</a:t>
            </a:r>
          </a:p>
          <a:p>
            <a:r>
              <a:rPr lang="ar-IQ" dirty="0" smtClean="0"/>
              <a:t>سلامة المدققين الداخليين تضع الثقة وبالتالي توفر الأساس للاعتماد على حكمهم.</a:t>
            </a:r>
          </a:p>
          <a:p>
            <a:r>
              <a:rPr lang="ar-IQ" dirty="0" smtClean="0"/>
              <a:t>2-الموضوعية</a:t>
            </a:r>
          </a:p>
          <a:p>
            <a:r>
              <a:rPr lang="ar-IQ" dirty="0" smtClean="0"/>
              <a:t>مدققي الحسابات الداخلية أظهرت أعلى مستوى من الموضوعية المهنية في جمع وتقييم وإيصال المعلومات عن نشاط أو عملية يجري بحثها. المدققين الداخليين </a:t>
            </a:r>
            <a:r>
              <a:rPr lang="ar-IQ" dirty="0" err="1" smtClean="0"/>
              <a:t>جعلو</a:t>
            </a:r>
            <a:r>
              <a:rPr lang="ar-IQ" dirty="0" smtClean="0"/>
              <a:t> التقييم المتوازن لجميع الظروف ذات الصلة ولا تتأثر على نحو غير ملائم من قبل مصالحهم الخاصة أو من قبل الآخرين في تشكيل الأحكام.</a:t>
            </a:r>
          </a:p>
          <a:p>
            <a:r>
              <a:rPr lang="ar-IQ" dirty="0" smtClean="0"/>
              <a:t>3-السرية</a:t>
            </a:r>
          </a:p>
          <a:p>
            <a:r>
              <a:rPr lang="ar-IQ" dirty="0" smtClean="0"/>
              <a:t>تحترم المدققين الداخليين قيمة وملكية المعلومات التي يتلقونها وعدم الإفصاح عن المعلومات دون السلطة المختصة ما لم يكن هناك التزام قانوني أو مهني للقيام بذلك.</a:t>
            </a:r>
          </a:p>
          <a:p>
            <a:r>
              <a:rPr lang="ar-IQ" dirty="0" smtClean="0"/>
              <a:t>4-الكفاءة</a:t>
            </a:r>
          </a:p>
          <a:p>
            <a:r>
              <a:rPr lang="ar-IQ" dirty="0" smtClean="0"/>
              <a:t> على مدققي الحسابات الداخلية تطبيق المعرفة والمهارات والخبرات اللازمة في أداء خدمات التدقيق الداخلي.</a:t>
            </a:r>
          </a:p>
          <a:p>
            <a:endParaRPr lang="ar-IQ" dirty="0"/>
          </a:p>
        </p:txBody>
      </p:sp>
      <p:sp>
        <p:nvSpPr>
          <p:cNvPr id="2" name="عنوان 1"/>
          <p:cNvSpPr>
            <a:spLocks noGrp="1"/>
          </p:cNvSpPr>
          <p:nvPr>
            <p:ph type="title"/>
          </p:nvPr>
        </p:nvSpPr>
        <p:spPr/>
        <p:txBody>
          <a:bodyPr/>
          <a:lstStyle/>
          <a:p>
            <a:r>
              <a:rPr lang="ar-IQ" dirty="0" smtClean="0"/>
              <a:t>مدونة قواعد السلوك - المبادئ</a:t>
            </a:r>
            <a:endParaRPr lang="ar-IQ" dirty="0"/>
          </a:p>
        </p:txBody>
      </p:sp>
    </p:spTree>
    <p:extLst>
      <p:ext uri="{BB962C8B-B14F-4D97-AF65-F5344CB8AC3E}">
        <p14:creationId xmlns:p14="http://schemas.microsoft.com/office/powerpoint/2010/main" val="2160872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70000" lnSpcReduction="20000"/>
          </a:bodyPr>
          <a:lstStyle/>
          <a:p>
            <a:r>
              <a:rPr lang="ar-IQ" dirty="0" smtClean="0"/>
              <a:t>1. النزاهة</a:t>
            </a:r>
          </a:p>
          <a:p>
            <a:r>
              <a:rPr lang="ar-IQ" dirty="0" smtClean="0"/>
              <a:t>1.1. تأدية عملهم مع الصدق، والاجتهاد، والمسؤولية.</a:t>
            </a:r>
          </a:p>
          <a:p>
            <a:r>
              <a:rPr lang="ar-IQ" dirty="0" smtClean="0"/>
              <a:t>1.2. يجب الالتزام بالقانون وتقديم </a:t>
            </a:r>
            <a:r>
              <a:rPr lang="ar-IQ" dirty="0" err="1" smtClean="0"/>
              <a:t>الإفصاحات</a:t>
            </a:r>
            <a:r>
              <a:rPr lang="ar-IQ" dirty="0" smtClean="0"/>
              <a:t> التي يتوقعها القانون والمهنة.</a:t>
            </a:r>
          </a:p>
          <a:p>
            <a:r>
              <a:rPr lang="ar-IQ" dirty="0" smtClean="0"/>
              <a:t>1.3. لا يجوز أن يكون طرفا في أي نشاط غير قانوني، أو الانخراط في الأعمال التي هي مخزية  لمهنة التدقيق الداخلي أو للمنظمة.</a:t>
            </a:r>
          </a:p>
          <a:p>
            <a:r>
              <a:rPr lang="ar-IQ" dirty="0" smtClean="0"/>
              <a:t>1.4.الاحترام  والمساهمة في تحقيق الأهداف المشروعة والأخلاقية للمنظمة.</a:t>
            </a:r>
          </a:p>
          <a:p>
            <a:r>
              <a:rPr lang="ar-IQ" dirty="0" smtClean="0"/>
              <a:t>2. الموضوعية</a:t>
            </a:r>
          </a:p>
          <a:p>
            <a:r>
              <a:rPr lang="ar-IQ" dirty="0" smtClean="0"/>
              <a:t>2.1. لا يجوز المشاركة في أي نشاط أو علاقة قد تضعف أو تؤدي الى تقييم متحيز. وتشمل هذه المشاركة تلك الأنشطة أو العلاقات التي قد تتعارض مع مصالح المنظمة.</a:t>
            </a:r>
          </a:p>
          <a:p>
            <a:r>
              <a:rPr lang="ar-IQ" dirty="0" smtClean="0"/>
              <a:t>2.2. لا يجوز قبول أي شيء قد يضر أو يؤثر على القرارات المهنية.</a:t>
            </a:r>
          </a:p>
          <a:p>
            <a:r>
              <a:rPr lang="ar-IQ" dirty="0" smtClean="0"/>
              <a:t>2.3. يجب الكشف عن كل الحقائق المادية المعروفة إذا لم يتم الكشف يمكن أن يشوه الإبلاغ عن الأنشطة قيد الاستعراض.</a:t>
            </a:r>
          </a:p>
          <a:p>
            <a:r>
              <a:rPr lang="ar-IQ" dirty="0" smtClean="0"/>
              <a:t>3. السرية</a:t>
            </a:r>
          </a:p>
          <a:p>
            <a:r>
              <a:rPr lang="ar-IQ" dirty="0" smtClean="0"/>
              <a:t>3.1. يجب أن </a:t>
            </a:r>
            <a:r>
              <a:rPr lang="ar-IQ" dirty="0" err="1" smtClean="0"/>
              <a:t>يكونو</a:t>
            </a:r>
            <a:r>
              <a:rPr lang="ar-IQ" dirty="0" smtClean="0"/>
              <a:t> حذرين  في استخدام وحماية المعلومات التي يحصلون عليها أثناء أداء واجباتهم.</a:t>
            </a:r>
          </a:p>
          <a:p>
            <a:r>
              <a:rPr lang="ar-IQ" dirty="0" smtClean="0"/>
              <a:t>3.2. لا يجوز استخدام المعلومات لتحقيق مكاسب شخصية و بأي شكل من الأشكال او أن لا تكون مخالفة للقانون أو تضر بأهداف الشرعية والأخلاقية للمنظمة.</a:t>
            </a:r>
          </a:p>
          <a:p>
            <a:r>
              <a:rPr lang="ar-IQ" dirty="0" smtClean="0"/>
              <a:t>4. الكفاءة</a:t>
            </a:r>
          </a:p>
          <a:p>
            <a:r>
              <a:rPr lang="ar-IQ" dirty="0" smtClean="0"/>
              <a:t>4.1. يجب إشراك في تلك الخدمات فقط الذين لديهم ما يلزم من المعرفة والمهارات والخبرة.</a:t>
            </a:r>
          </a:p>
          <a:p>
            <a:r>
              <a:rPr lang="ar-IQ" dirty="0" smtClean="0"/>
              <a:t>4.2. تأدية خدمات التدقيق الداخلي وفقا للمعايير الدولية للممارسة المهنية للتدقيق الداخلي (المعايير) .</a:t>
            </a:r>
          </a:p>
          <a:p>
            <a:r>
              <a:rPr lang="ar-IQ" dirty="0" smtClean="0"/>
              <a:t>4.3. يجب الاستمرار في تحسين كفاءتها وفعاليتها وجودة خدماتها.</a:t>
            </a:r>
          </a:p>
          <a:p>
            <a:endParaRPr lang="ar-IQ" dirty="0" smtClean="0"/>
          </a:p>
          <a:p>
            <a:endParaRPr lang="ar-IQ" dirty="0"/>
          </a:p>
        </p:txBody>
      </p:sp>
      <p:sp>
        <p:nvSpPr>
          <p:cNvPr id="2" name="عنوان 1"/>
          <p:cNvSpPr>
            <a:spLocks noGrp="1"/>
          </p:cNvSpPr>
          <p:nvPr>
            <p:ph type="title"/>
          </p:nvPr>
        </p:nvSpPr>
        <p:spPr/>
        <p:txBody>
          <a:bodyPr/>
          <a:lstStyle/>
          <a:p>
            <a:r>
              <a:rPr lang="ar-IQ" dirty="0" smtClean="0"/>
              <a:t>قواعد السلوك</a:t>
            </a:r>
            <a:endParaRPr lang="ar-IQ" dirty="0"/>
          </a:p>
        </p:txBody>
      </p:sp>
    </p:spTree>
    <p:extLst>
      <p:ext uri="{BB962C8B-B14F-4D97-AF65-F5344CB8AC3E}">
        <p14:creationId xmlns:p14="http://schemas.microsoft.com/office/powerpoint/2010/main" val="39214611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شبكة">
  <a:themeElements>
    <a:clrScheme name="شبكة">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شبكة">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شبكة">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5</TotalTime>
  <Words>466</Words>
  <Application>Microsoft Office PowerPoint</Application>
  <PresentationFormat>عرض على الشاشة (3:4)‏</PresentationFormat>
  <Paragraphs>41</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شبكة</vt:lpstr>
      <vt:lpstr>اخلاقيات عمل المدقق </vt:lpstr>
      <vt:lpstr>مصادر اخلاقيات العمل المهني</vt:lpstr>
      <vt:lpstr>اهداف اخلاقيات عمل المدقق وقواعد السلوك المهني</vt:lpstr>
      <vt:lpstr>مدونة قواعد السلوك - المبادئ</vt:lpstr>
      <vt:lpstr>قواعد السلوك</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اخلاقيات عمل المدقق </dc:title>
  <dc:creator>q</dc:creator>
  <cp:lastModifiedBy>q</cp:lastModifiedBy>
  <cp:revision>1</cp:revision>
  <dcterms:created xsi:type="dcterms:W3CDTF">2018-02-07T15:43:25Z</dcterms:created>
  <dcterms:modified xsi:type="dcterms:W3CDTF">2018-02-07T15:49:24Z</dcterms:modified>
</cp:coreProperties>
</file>