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4626-AC71-4CD3-9B58-5758E6E481B7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FAB8-76D3-41D1-AC8F-3031066AE052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4626-AC71-4CD3-9B58-5758E6E481B7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FAB8-76D3-41D1-AC8F-3031066AE05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4626-AC71-4CD3-9B58-5758E6E481B7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FAB8-76D3-41D1-AC8F-3031066AE05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4626-AC71-4CD3-9B58-5758E6E481B7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FAB8-76D3-41D1-AC8F-3031066AE05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4626-AC71-4CD3-9B58-5758E6E481B7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FAB8-76D3-41D1-AC8F-3031066AE052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4626-AC71-4CD3-9B58-5758E6E481B7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FAB8-76D3-41D1-AC8F-3031066AE05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4626-AC71-4CD3-9B58-5758E6E481B7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FAB8-76D3-41D1-AC8F-3031066AE05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4626-AC71-4CD3-9B58-5758E6E481B7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FAB8-76D3-41D1-AC8F-3031066AE05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4626-AC71-4CD3-9B58-5758E6E481B7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FAB8-76D3-41D1-AC8F-3031066AE05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4626-AC71-4CD3-9B58-5758E6E481B7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7FAB8-76D3-41D1-AC8F-3031066AE05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4626-AC71-4CD3-9B58-5758E6E481B7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D7FAB8-76D3-41D1-AC8F-3031066AE052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6E4626-AC71-4CD3-9B58-5758E6E481B7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D7FAB8-76D3-41D1-AC8F-3031066AE052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1008112"/>
          </a:xfrm>
        </p:spPr>
        <p:txBody>
          <a:bodyPr/>
          <a:lstStyle/>
          <a:p>
            <a:r>
              <a:rPr lang="ar-IQ" dirty="0" smtClean="0"/>
              <a:t>مفاهيم التدقيق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31640" y="1340768"/>
            <a:ext cx="6400800" cy="4464496"/>
          </a:xfrm>
        </p:spPr>
        <p:txBody>
          <a:bodyPr>
            <a:normAutofit fontScale="70000" lnSpcReduction="20000"/>
          </a:bodyPr>
          <a:lstStyle/>
          <a:p>
            <a:r>
              <a:rPr lang="ar-IQ" dirty="0" smtClean="0"/>
              <a:t>1) مفهوم </a:t>
            </a:r>
            <a:r>
              <a:rPr lang="ar-IQ" dirty="0" err="1" smtClean="0"/>
              <a:t>إستقلالية</a:t>
            </a:r>
            <a:r>
              <a:rPr lang="ar-IQ" dirty="0" smtClean="0"/>
              <a:t> المدقق :</a:t>
            </a:r>
          </a:p>
          <a:p>
            <a:r>
              <a:rPr lang="ar-IQ" dirty="0" smtClean="0"/>
              <a:t>  لكي تصل مهنة التدقيق الى درجة ثقة مستخدمي القوائم المالية التي يتم تدقيقها و </a:t>
            </a:r>
            <a:r>
              <a:rPr lang="ar-IQ" dirty="0" err="1" smtClean="0"/>
              <a:t>إعتماد</a:t>
            </a:r>
            <a:r>
              <a:rPr lang="ar-IQ" dirty="0" smtClean="0"/>
              <a:t> هذه القوائم من الجهات المستفيدة فمن الضروري أن يتم تدقيق هذه القوائم من شخص يتمتع بالاستقلالية عند إبداء رأيه . وخاصة إنه هناك تعارض بين الادارة و المالكين و هذا التعارض يحتاج الى رأي فني محايد حول صحة القوائم المالية </a:t>
            </a:r>
          </a:p>
          <a:p>
            <a:r>
              <a:rPr lang="ar-IQ" dirty="0" smtClean="0"/>
              <a:t>(2) مفهوم العرض العادل و الصادق :-</a:t>
            </a:r>
          </a:p>
          <a:p>
            <a:r>
              <a:rPr lang="ar-IQ" dirty="0" smtClean="0"/>
              <a:t>  لكي تكون المعلومات معتمد عليها و تحمل صفة الموثوقية فمن الضروري أن تستند هذه المعلومات الى تأكيد من جهة مستقلة ( المدقق ) .</a:t>
            </a:r>
          </a:p>
          <a:p>
            <a:r>
              <a:rPr lang="ar-IQ" dirty="0" smtClean="0"/>
              <a:t>  و إن هذا المدقق يعبر عن رأيه في هذه المعلومات على شكل تقرير و إن من الأمور المهمة و الأساسية التي يتضمنها رأي المدقق هو وجود صفة المصداقية .</a:t>
            </a:r>
          </a:p>
          <a:p>
            <a:r>
              <a:rPr lang="ar-IQ" dirty="0" smtClean="0"/>
              <a:t>3)مفهوم الأهمية النسبية :-</a:t>
            </a:r>
          </a:p>
          <a:p>
            <a:r>
              <a:rPr lang="ar-IQ" dirty="0" smtClean="0"/>
              <a:t>  يحتل مفهوم الأهمية النسبية مكانة هامة في عمل المحاسبين و المدققين و إن مفهوم الأهمية النسبية للمدققين فإنها لا تهتم فقط بالأخطاء الناتجة عن سوء تقديرات الإدارة و الأخطاء التي يتم وقوعها . و إنما هي أيضاً تهتم بالأخطاء المحتملة و التي ليس من السهل </a:t>
            </a:r>
            <a:r>
              <a:rPr lang="ar-IQ" dirty="0" err="1" smtClean="0"/>
              <a:t>إكتشافها</a:t>
            </a:r>
            <a:r>
              <a:rPr lang="ar-IQ" dirty="0" smtClean="0"/>
              <a:t> 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6936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أهداف التدقيق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smtClean="0"/>
              <a:t>الأهداف التقليدية:-</a:t>
            </a:r>
          </a:p>
          <a:p>
            <a:r>
              <a:rPr lang="ar-IQ" dirty="0" smtClean="0"/>
              <a:t>-	الأهداف الرئيسية :-</a:t>
            </a:r>
          </a:p>
          <a:p>
            <a:r>
              <a:rPr lang="ar-IQ" dirty="0" smtClean="0"/>
              <a:t>1)	التأكد من صحة البيانات المحاسبية المثبتة بالدفاتر و السجلات </a:t>
            </a:r>
          </a:p>
          <a:p>
            <a:r>
              <a:rPr lang="ar-IQ" dirty="0" smtClean="0"/>
              <a:t>2)	معاونة القائمين على إدارة الوحدة </a:t>
            </a:r>
            <a:r>
              <a:rPr lang="ar-IQ" dirty="0" err="1" smtClean="0"/>
              <a:t>الإقتصادية</a:t>
            </a:r>
            <a:r>
              <a:rPr lang="ar-IQ" dirty="0" smtClean="0"/>
              <a:t> على تحقيق أكبر كفاية إنتاجية</a:t>
            </a:r>
          </a:p>
          <a:p>
            <a:r>
              <a:rPr lang="ar-IQ" dirty="0" smtClean="0"/>
              <a:t>3)	الحصول على رأي فني محايد مستند الى أدلة إثبات قوية </a:t>
            </a:r>
          </a:p>
          <a:p>
            <a:r>
              <a:rPr lang="ar-IQ" dirty="0" smtClean="0"/>
              <a:t>-	الأهداف الثانوية :-</a:t>
            </a:r>
          </a:p>
          <a:p>
            <a:r>
              <a:rPr lang="ar-IQ" dirty="0" smtClean="0"/>
              <a:t>1)	اكتشاف ما قد يوجد من أخطاء أو غش أو تزوير في الدفاتر و السجلات </a:t>
            </a:r>
          </a:p>
          <a:p>
            <a:r>
              <a:rPr lang="ar-IQ" dirty="0" smtClean="0"/>
              <a:t>2)	تقليل فرص ارتكاب الأخطاء و الغش و التزوير </a:t>
            </a:r>
          </a:p>
          <a:p>
            <a:r>
              <a:rPr lang="ar-IQ" dirty="0" smtClean="0"/>
              <a:t>الأهداف الحديثة :-</a:t>
            </a:r>
          </a:p>
          <a:p>
            <a:r>
              <a:rPr lang="ar-IQ" dirty="0" smtClean="0"/>
              <a:t>1)	 مراقبة الخطة و متابعة تنفيذها و مدى تحقيق الأهداف و تحديد الانحرافات و أسبابها و طرق معالجتها </a:t>
            </a:r>
          </a:p>
          <a:p>
            <a:r>
              <a:rPr lang="ar-IQ" dirty="0" smtClean="0"/>
              <a:t>2)	 تقليل فرص ارتكاب الأخطاء و الغش ووضع الضوابط و الإجراءات التي تحول دون ذلك أي التأكد من صحة القيود المحاسبية </a:t>
            </a:r>
          </a:p>
          <a:p>
            <a:r>
              <a:rPr lang="ar-IQ" dirty="0" smtClean="0"/>
              <a:t>3)	 اعتماد الأداة على التقارير في رسم السياسات الإدارية و اتخاذ قرارات الحاضر و المستقبل </a:t>
            </a:r>
          </a:p>
          <a:p>
            <a:r>
              <a:rPr lang="ar-IQ" dirty="0" smtClean="0"/>
              <a:t>4)	 تقييم نتائج الأعمال وفقاً للنتائج المرسومة </a:t>
            </a:r>
          </a:p>
          <a:p>
            <a:r>
              <a:rPr lang="ar-IQ" dirty="0" smtClean="0"/>
              <a:t>5)	تحقيق أقصى كفاية انتاجية (المطارنة , 2013 :18)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49047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أنواع التدقيق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1)	تدقيق القوائم المالية : يتم تدقيق القوائم المالية الشاملة للتأكد من أن المعلومات تتفق مع </a:t>
            </a:r>
            <a:r>
              <a:rPr lang="ar-IQ" dirty="0" err="1" smtClean="0"/>
              <a:t>المباديء</a:t>
            </a:r>
            <a:r>
              <a:rPr lang="ar-IQ" dirty="0" smtClean="0"/>
              <a:t> المحاسبية المتعارف عليها و يمكن تدقيق القوائم المالية وفقاً للأساس النقدي أو أي أساس آخر يناسب المنظمة</a:t>
            </a:r>
          </a:p>
          <a:p>
            <a:r>
              <a:rPr lang="ar-IQ" dirty="0" smtClean="0"/>
              <a:t>2)	التدقيق التشغيلي : ويقصد به فحص الإجراءات في المنظمة بهدف تقييم </a:t>
            </a:r>
            <a:r>
              <a:rPr lang="ar-IQ" dirty="0" err="1" smtClean="0"/>
              <a:t>الكفائة</a:t>
            </a:r>
            <a:r>
              <a:rPr lang="ar-IQ" dirty="0" smtClean="0"/>
              <a:t> و الفعالية . و بعد اتمام التدقيق يتم رفع توجيهات للإدارة للعمل على تحسين التشغيل</a:t>
            </a:r>
          </a:p>
          <a:p>
            <a:r>
              <a:rPr lang="ar-IQ" dirty="0" smtClean="0"/>
              <a:t>3)	تدقيق </a:t>
            </a:r>
            <a:r>
              <a:rPr lang="ar-IQ" dirty="0" err="1" smtClean="0"/>
              <a:t>الإلتزام</a:t>
            </a:r>
            <a:r>
              <a:rPr lang="ar-IQ" dirty="0" smtClean="0"/>
              <a:t> : يمثل الهدف من تدقيق الالتزام في تحديد </a:t>
            </a:r>
            <a:r>
              <a:rPr lang="ar-IQ" dirty="0" err="1" smtClean="0"/>
              <a:t>مااذا</a:t>
            </a:r>
            <a:r>
              <a:rPr lang="ar-IQ" dirty="0" smtClean="0"/>
              <a:t> كان العميل قد التوم بإجراءات و قواعد محددة و موضوعية من قبل المدير المالي أي السلطة الأعلى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1236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189</Words>
  <Application>Microsoft Office PowerPoint</Application>
  <PresentationFormat>عرض على الشاشة (3:4)‏</PresentationFormat>
  <Paragraphs>27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تدفق</vt:lpstr>
      <vt:lpstr>مفاهيم التدقيق</vt:lpstr>
      <vt:lpstr>أهداف التدقيق</vt:lpstr>
      <vt:lpstr>أنواع التدقيق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مفاهيم التدقيق</dc:title>
  <dc:creator>q</dc:creator>
  <cp:lastModifiedBy>q</cp:lastModifiedBy>
  <cp:revision>1</cp:revision>
  <dcterms:created xsi:type="dcterms:W3CDTF">2018-02-07T15:36:37Z</dcterms:created>
  <dcterms:modified xsi:type="dcterms:W3CDTF">2018-02-07T15:43:15Z</dcterms:modified>
</cp:coreProperties>
</file>