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المحاسبة عن العمليات التي تنطوي على عملات أجنبية</a:t>
            </a:r>
            <a:endParaRPr lang="ar-IQ" dirty="0"/>
          </a:p>
        </p:txBody>
      </p:sp>
      <p:sp>
        <p:nvSpPr>
          <p:cNvPr id="3" name="عنوان فرعي 2"/>
          <p:cNvSpPr>
            <a:spLocks noGrp="1"/>
          </p:cNvSpPr>
          <p:nvPr>
            <p:ph type="subTitle" idx="1"/>
          </p:nvPr>
        </p:nvSpPr>
        <p:spPr/>
        <p:txBody>
          <a:bodyPr/>
          <a:lstStyle/>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285750"/>
          <a:ext cx="8229600" cy="5929332"/>
        </p:xfrm>
        <a:graphic>
          <a:graphicData uri="http://schemas.openxmlformats.org/drawingml/2006/table">
            <a:tbl>
              <a:tblPr rtl="1" firstRow="1" bandRow="1">
                <a:tableStyleId>{5940675A-B579-460E-94D1-54222C63F5DA}</a:tableStyleId>
              </a:tblPr>
              <a:tblGrid>
                <a:gridCol w="1016930"/>
                <a:gridCol w="3392690"/>
                <a:gridCol w="3819980"/>
              </a:tblGrid>
              <a:tr h="1482333">
                <a:tc>
                  <a:txBody>
                    <a:bodyPr/>
                    <a:lstStyle/>
                    <a:p>
                      <a:pPr algn="r" rtl="1">
                        <a:lnSpc>
                          <a:spcPct val="115000"/>
                        </a:lnSpc>
                        <a:spcAft>
                          <a:spcPts val="0"/>
                        </a:spcAft>
                      </a:pPr>
                      <a:endParaRPr lang="ar-SA" sz="900" dirty="0">
                        <a:solidFill>
                          <a:srgbClr val="182F3A"/>
                        </a:solidFill>
                        <a:latin typeface="Calibri"/>
                        <a:ea typeface="Times New Roman"/>
                        <a:cs typeface="Tahoma"/>
                      </a:endParaRPr>
                    </a:p>
                    <a:p>
                      <a:pPr algn="r" rtl="1">
                        <a:lnSpc>
                          <a:spcPct val="115000"/>
                        </a:lnSpc>
                        <a:spcAft>
                          <a:spcPts val="0"/>
                        </a:spcAft>
                      </a:pPr>
                      <a:r>
                        <a:rPr lang="ar-IQ" sz="1400" b="1" dirty="0">
                          <a:solidFill>
                            <a:srgbClr val="182F3A"/>
                          </a:solidFill>
                          <a:latin typeface="Calibri"/>
                          <a:ea typeface="Times New Roman"/>
                          <a:cs typeface="Arial"/>
                        </a:rPr>
                        <a:t>5ــ</a:t>
                      </a:r>
                      <a:endParaRPr lang="en-US" sz="1100" dirty="0">
                        <a:latin typeface="Calibri"/>
                        <a:ea typeface="Calibri"/>
                        <a:cs typeface="Arial"/>
                      </a:endParaRPr>
                    </a:p>
                  </a:txBody>
                  <a:tcPr marL="68580" marR="68580" marT="0" marB="0"/>
                </a:tc>
                <a:tc>
                  <a:txBody>
                    <a:bodyPr/>
                    <a:lstStyle/>
                    <a:p>
                      <a:pPr algn="just" rtl="1">
                        <a:lnSpc>
                          <a:spcPct val="115000"/>
                        </a:lnSpc>
                        <a:spcAft>
                          <a:spcPts val="0"/>
                        </a:spcAft>
                      </a:pPr>
                      <a:r>
                        <a:rPr lang="ar-IQ" sz="1400">
                          <a:solidFill>
                            <a:srgbClr val="182F3A"/>
                          </a:solidFill>
                          <a:latin typeface="Calibri"/>
                          <a:ea typeface="Times New Roman"/>
                          <a:cs typeface="Arial"/>
                        </a:rPr>
                        <a:t>      لا يسجل قيد</a:t>
                      </a:r>
                      <a:endParaRPr lang="en-US" sz="1100">
                        <a:latin typeface="Calibri"/>
                        <a:ea typeface="Calibri"/>
                        <a:cs typeface="Arial"/>
                      </a:endParaRPr>
                    </a:p>
                  </a:txBody>
                  <a:tcPr marL="68580" marR="68580" marT="0" marB="0"/>
                </a:tc>
                <a:tc>
                  <a:txBody>
                    <a:bodyPr/>
                    <a:lstStyle/>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248000</a:t>
                      </a:r>
                      <a:r>
                        <a:rPr lang="ar-IQ" sz="1400">
                          <a:solidFill>
                            <a:srgbClr val="182F3A"/>
                          </a:solidFill>
                          <a:latin typeface="Calibri"/>
                          <a:ea typeface="Times New Roman"/>
                          <a:cs typeface="Arial"/>
                        </a:rPr>
                        <a:t> من حـ/ الصندوق </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248000</a:t>
                      </a:r>
                      <a:r>
                        <a:rPr lang="ar-IQ" sz="1400">
                          <a:solidFill>
                            <a:srgbClr val="182F3A"/>
                          </a:solidFill>
                          <a:latin typeface="Calibri"/>
                          <a:ea typeface="Times New Roman"/>
                          <a:cs typeface="Arial"/>
                        </a:rPr>
                        <a:t> الى حـ/ المدينون</a:t>
                      </a:r>
                      <a:endParaRPr lang="en-US" sz="1100">
                        <a:latin typeface="Calibri"/>
                        <a:ea typeface="Calibri"/>
                        <a:cs typeface="Arial"/>
                      </a:endParaRPr>
                    </a:p>
                  </a:txBody>
                  <a:tcPr marL="68580" marR="68580" marT="0" marB="0"/>
                </a:tc>
              </a:tr>
              <a:tr h="1482333">
                <a:tc>
                  <a:txBody>
                    <a:bodyPr/>
                    <a:lstStyle/>
                    <a:p>
                      <a:pPr algn="r" rtl="1">
                        <a:lnSpc>
                          <a:spcPct val="115000"/>
                        </a:lnSpc>
                        <a:spcAft>
                          <a:spcPts val="0"/>
                        </a:spcAft>
                      </a:pPr>
                      <a:endParaRPr lang="ar-SA" sz="900">
                        <a:solidFill>
                          <a:srgbClr val="182F3A"/>
                        </a:solidFill>
                        <a:latin typeface="Calibri"/>
                        <a:ea typeface="Times New Roman"/>
                        <a:cs typeface="Tahoma"/>
                      </a:endParaRPr>
                    </a:p>
                    <a:p>
                      <a:pPr algn="r" rtl="1">
                        <a:lnSpc>
                          <a:spcPct val="115000"/>
                        </a:lnSpc>
                        <a:spcAft>
                          <a:spcPts val="0"/>
                        </a:spcAft>
                      </a:pPr>
                      <a:r>
                        <a:rPr lang="ar-IQ" sz="1400" b="1">
                          <a:solidFill>
                            <a:srgbClr val="182F3A"/>
                          </a:solidFill>
                          <a:latin typeface="Calibri"/>
                          <a:ea typeface="Times New Roman"/>
                          <a:cs typeface="Arial"/>
                        </a:rPr>
                        <a:t>6ــ</a:t>
                      </a:r>
                      <a:endParaRPr lang="en-US" sz="1100">
                        <a:latin typeface="Calibri"/>
                        <a:ea typeface="Calibri"/>
                        <a:cs typeface="Arial"/>
                      </a:endParaRPr>
                    </a:p>
                  </a:txBody>
                  <a:tcPr marL="68580" marR="68580" marT="0" marB="0"/>
                </a:tc>
                <a:tc>
                  <a:txBody>
                    <a:bodyPr/>
                    <a:lstStyle/>
                    <a:p>
                      <a:pPr algn="just" rtl="1">
                        <a:lnSpc>
                          <a:spcPct val="115000"/>
                        </a:lnSpc>
                        <a:spcAft>
                          <a:spcPts val="0"/>
                        </a:spcAft>
                      </a:pPr>
                      <a:r>
                        <a:rPr lang="ar-IQ" sz="1400">
                          <a:solidFill>
                            <a:srgbClr val="182F3A"/>
                          </a:solidFill>
                          <a:latin typeface="Calibri"/>
                          <a:ea typeface="Times New Roman"/>
                          <a:cs typeface="Arial"/>
                        </a:rPr>
                        <a:t>    لا يسجل قيد</a:t>
                      </a:r>
                      <a:endParaRPr lang="en-US" sz="1100">
                        <a:latin typeface="Calibri"/>
                        <a:ea typeface="Calibri"/>
                        <a:cs typeface="Arial"/>
                      </a:endParaRPr>
                    </a:p>
                  </a:txBody>
                  <a:tcPr marL="68580" marR="68580" marT="0" marB="0"/>
                </a:tc>
                <a:tc>
                  <a:txBody>
                    <a:bodyPr/>
                    <a:lstStyle/>
                    <a:p>
                      <a:pPr algn="just" rtl="1">
                        <a:lnSpc>
                          <a:spcPct val="115000"/>
                        </a:lnSpc>
                        <a:spcAft>
                          <a:spcPts val="0"/>
                        </a:spcAft>
                      </a:pP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80000</a:t>
                      </a:r>
                      <a:r>
                        <a:rPr lang="ar-IQ" sz="1400" dirty="0">
                          <a:solidFill>
                            <a:srgbClr val="182F3A"/>
                          </a:solidFill>
                          <a:latin typeface="Calibri"/>
                          <a:ea typeface="Times New Roman"/>
                          <a:cs typeface="Arial"/>
                        </a:rPr>
                        <a:t> من </a:t>
                      </a:r>
                      <a:r>
                        <a:rPr lang="ar-IQ" sz="1400" dirty="0" err="1">
                          <a:solidFill>
                            <a:srgbClr val="182F3A"/>
                          </a:solidFill>
                          <a:latin typeface="Calibri"/>
                          <a:ea typeface="Times New Roman"/>
                          <a:cs typeface="Arial"/>
                        </a:rPr>
                        <a:t>حـ</a:t>
                      </a:r>
                      <a:r>
                        <a:rPr lang="ar-IQ" sz="1400" dirty="0">
                          <a:solidFill>
                            <a:srgbClr val="182F3A"/>
                          </a:solidFill>
                          <a:latin typeface="Calibri"/>
                          <a:ea typeface="Times New Roman"/>
                          <a:cs typeface="Arial"/>
                        </a:rPr>
                        <a:t>/ مصروفات العمليات </a:t>
                      </a:r>
                      <a:endParaRPr lang="en-US" sz="1100" dirty="0">
                        <a:latin typeface="Calibri"/>
                        <a:ea typeface="Calibri"/>
                        <a:cs typeface="Arial"/>
                      </a:endParaRPr>
                    </a:p>
                    <a:p>
                      <a:pPr algn="just" rtl="1">
                        <a:lnSpc>
                          <a:spcPct val="115000"/>
                        </a:lnSpc>
                        <a:spcAft>
                          <a:spcPts val="0"/>
                        </a:spcAft>
                      </a:pP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80000</a:t>
                      </a:r>
                      <a:r>
                        <a:rPr lang="ar-IQ" sz="1400" dirty="0">
                          <a:solidFill>
                            <a:srgbClr val="182F3A"/>
                          </a:solidFill>
                          <a:latin typeface="Calibri"/>
                          <a:ea typeface="Times New Roman"/>
                          <a:cs typeface="Arial"/>
                        </a:rPr>
                        <a:t> </a:t>
                      </a:r>
                      <a:r>
                        <a:rPr lang="ar-IQ" sz="1400" dirty="0" err="1">
                          <a:solidFill>
                            <a:srgbClr val="182F3A"/>
                          </a:solidFill>
                          <a:latin typeface="Calibri"/>
                          <a:ea typeface="Times New Roman"/>
                          <a:cs typeface="Arial"/>
                        </a:rPr>
                        <a:t>الى</a:t>
                      </a:r>
                      <a:r>
                        <a:rPr lang="ar-IQ" sz="1400" dirty="0">
                          <a:solidFill>
                            <a:srgbClr val="182F3A"/>
                          </a:solidFill>
                          <a:latin typeface="Calibri"/>
                          <a:ea typeface="Times New Roman"/>
                          <a:cs typeface="Arial"/>
                        </a:rPr>
                        <a:t> </a:t>
                      </a:r>
                      <a:r>
                        <a:rPr lang="ar-IQ" sz="1400" dirty="0" err="1">
                          <a:solidFill>
                            <a:srgbClr val="182F3A"/>
                          </a:solidFill>
                          <a:latin typeface="Calibri"/>
                          <a:ea typeface="Times New Roman"/>
                          <a:cs typeface="Arial"/>
                        </a:rPr>
                        <a:t>حـ</a:t>
                      </a:r>
                      <a:r>
                        <a:rPr lang="ar-IQ" sz="1400" dirty="0">
                          <a:solidFill>
                            <a:srgbClr val="182F3A"/>
                          </a:solidFill>
                          <a:latin typeface="Calibri"/>
                          <a:ea typeface="Times New Roman"/>
                          <a:cs typeface="Arial"/>
                        </a:rPr>
                        <a:t>/ الصندوق</a:t>
                      </a:r>
                      <a:endParaRPr lang="en-US" sz="1100" dirty="0">
                        <a:latin typeface="Calibri"/>
                        <a:ea typeface="Calibri"/>
                        <a:cs typeface="Arial"/>
                      </a:endParaRPr>
                    </a:p>
                  </a:txBody>
                  <a:tcPr marL="68580" marR="68580" marT="0" marB="0"/>
                </a:tc>
              </a:tr>
              <a:tr h="1482333">
                <a:tc>
                  <a:txBody>
                    <a:bodyPr/>
                    <a:lstStyle/>
                    <a:p>
                      <a:pPr algn="r" rtl="1">
                        <a:lnSpc>
                          <a:spcPct val="115000"/>
                        </a:lnSpc>
                        <a:spcAft>
                          <a:spcPts val="0"/>
                        </a:spcAft>
                      </a:pPr>
                      <a:endParaRPr lang="ar-SA" sz="900" dirty="0">
                        <a:solidFill>
                          <a:srgbClr val="182F3A"/>
                        </a:solidFill>
                        <a:latin typeface="Calibri"/>
                        <a:ea typeface="Times New Roman"/>
                        <a:cs typeface="Tahoma"/>
                      </a:endParaRPr>
                    </a:p>
                    <a:p>
                      <a:pPr algn="r" rtl="1">
                        <a:lnSpc>
                          <a:spcPct val="115000"/>
                        </a:lnSpc>
                        <a:spcAft>
                          <a:spcPts val="0"/>
                        </a:spcAft>
                      </a:pPr>
                      <a:r>
                        <a:rPr lang="ar-IQ" sz="1400" b="1" dirty="0">
                          <a:solidFill>
                            <a:srgbClr val="182F3A"/>
                          </a:solidFill>
                          <a:latin typeface="Calibri"/>
                          <a:ea typeface="Times New Roman"/>
                          <a:cs typeface="Arial"/>
                        </a:rPr>
                        <a:t>7ــ</a:t>
                      </a:r>
                      <a:endParaRPr lang="en-US" sz="1100" dirty="0">
                        <a:latin typeface="Calibri"/>
                        <a:ea typeface="Calibri"/>
                        <a:cs typeface="Arial"/>
                      </a:endParaRPr>
                    </a:p>
                  </a:txBody>
                  <a:tcPr marL="68580" marR="68580" marT="0" marB="0"/>
                </a:tc>
                <a:tc>
                  <a:txBody>
                    <a:bodyPr/>
                    <a:lstStyle/>
                    <a:p>
                      <a:pPr algn="just" rtl="1">
                        <a:lnSpc>
                          <a:spcPct val="115000"/>
                        </a:lnSpc>
                        <a:spcAft>
                          <a:spcPts val="0"/>
                        </a:spcAft>
                      </a:pPr>
                      <a:r>
                        <a:rPr lang="en-US" sz="1400">
                          <a:solidFill>
                            <a:srgbClr val="182F3A"/>
                          </a:solidFill>
                          <a:latin typeface="Tahoma"/>
                          <a:ea typeface="Times New Roman"/>
                          <a:cs typeface="Arial"/>
                        </a:rPr>
                        <a:t>156250</a:t>
                      </a:r>
                      <a:r>
                        <a:rPr lang="en-US" sz="1400">
                          <a:solidFill>
                            <a:srgbClr val="182F3A"/>
                          </a:solidFill>
                          <a:latin typeface="Arial"/>
                          <a:ea typeface="Times New Roman"/>
                          <a:cs typeface="Arial"/>
                        </a:rPr>
                        <a:t> </a:t>
                      </a:r>
                      <a:r>
                        <a:rPr lang="en-US" sz="1400">
                          <a:solidFill>
                            <a:srgbClr val="182F3A"/>
                          </a:solidFill>
                          <a:latin typeface="Tahoma"/>
                          <a:ea typeface="Times New Roman"/>
                          <a:cs typeface="Arial"/>
                        </a:rPr>
                        <a:t>X</a:t>
                      </a:r>
                      <a:r>
                        <a:rPr lang="en-US" sz="1400">
                          <a:solidFill>
                            <a:srgbClr val="182F3A"/>
                          </a:solidFill>
                          <a:latin typeface="Arial"/>
                          <a:ea typeface="Times New Roman"/>
                          <a:cs typeface="Arial"/>
                        </a:rPr>
                        <a:t> </a:t>
                      </a:r>
                      <a:r>
                        <a:rPr lang="en-US" sz="1400">
                          <a:solidFill>
                            <a:srgbClr val="182F3A"/>
                          </a:solidFill>
                          <a:latin typeface="Tahoma"/>
                          <a:ea typeface="Times New Roman"/>
                          <a:cs typeface="Arial"/>
                        </a:rPr>
                        <a:t>0.24</a:t>
                      </a:r>
                      <a:r>
                        <a:rPr lang="ar-IQ" sz="1400">
                          <a:solidFill>
                            <a:srgbClr val="182F3A"/>
                          </a:solidFill>
                          <a:latin typeface="Calibri"/>
                          <a:ea typeface="Times New Roman"/>
                          <a:cs typeface="Arial"/>
                        </a:rPr>
                        <a:t> = </a:t>
                      </a:r>
                      <a:r>
                        <a:rPr lang="en-US" sz="1400">
                          <a:solidFill>
                            <a:srgbClr val="182F3A"/>
                          </a:solidFill>
                          <a:latin typeface="Tahoma"/>
                          <a:ea typeface="Times New Roman"/>
                          <a:cs typeface="Arial"/>
                        </a:rPr>
                        <a:t>37500</a:t>
                      </a:r>
                      <a:r>
                        <a:rPr lang="ar-IQ" sz="1400">
                          <a:solidFill>
                            <a:srgbClr val="182F3A"/>
                          </a:solidFill>
                          <a:latin typeface="Calibri"/>
                          <a:ea typeface="Times New Roman"/>
                          <a:cs typeface="Arial"/>
                        </a:rPr>
                        <a:t> $</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37500</a:t>
                      </a:r>
                      <a:r>
                        <a:rPr lang="ar-IQ" sz="1400">
                          <a:solidFill>
                            <a:srgbClr val="182F3A"/>
                          </a:solidFill>
                          <a:latin typeface="Calibri"/>
                          <a:ea typeface="Times New Roman"/>
                          <a:cs typeface="Arial"/>
                        </a:rPr>
                        <a:t> من حـ/ الصندوق </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37500</a:t>
                      </a:r>
                      <a:r>
                        <a:rPr lang="ar-IQ" sz="1400">
                          <a:solidFill>
                            <a:srgbClr val="182F3A"/>
                          </a:solidFill>
                          <a:latin typeface="Calibri"/>
                          <a:ea typeface="Times New Roman"/>
                          <a:cs typeface="Times New Roman"/>
                        </a:rPr>
                        <a:t>إلى</a:t>
                      </a:r>
                      <a:r>
                        <a:rPr lang="ar-IQ" sz="1400">
                          <a:solidFill>
                            <a:srgbClr val="182F3A"/>
                          </a:solidFill>
                          <a:latin typeface="Calibri"/>
                          <a:ea typeface="Times New Roman"/>
                          <a:cs typeface="Arial"/>
                        </a:rPr>
                        <a:t> حـ/الاستثمار في فرع فرنسا</a:t>
                      </a:r>
                      <a:endParaRPr lang="en-US" sz="1100">
                        <a:latin typeface="Calibri"/>
                        <a:ea typeface="Calibri"/>
                        <a:cs typeface="Arial"/>
                      </a:endParaRPr>
                    </a:p>
                  </a:txBody>
                  <a:tcPr marL="68580" marR="68580" marT="0" marB="0"/>
                </a:tc>
                <a:tc>
                  <a:txBody>
                    <a:bodyPr/>
                    <a:lstStyle/>
                    <a:p>
                      <a:pPr algn="just" rtl="1">
                        <a:lnSpc>
                          <a:spcPct val="115000"/>
                        </a:lnSpc>
                        <a:spcAft>
                          <a:spcPts val="0"/>
                        </a:spcAft>
                      </a:pPr>
                      <a:endParaRPr lang="ar-SA" sz="900">
                        <a:solidFill>
                          <a:srgbClr val="182F3A"/>
                        </a:solidFill>
                        <a:latin typeface="Calibri"/>
                        <a:ea typeface="Times New Roman"/>
                        <a:cs typeface="Tahoma"/>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156250</a:t>
                      </a:r>
                      <a:r>
                        <a:rPr lang="ar-IQ" sz="1400">
                          <a:solidFill>
                            <a:srgbClr val="182F3A"/>
                          </a:solidFill>
                          <a:latin typeface="Calibri"/>
                          <a:ea typeface="Times New Roman"/>
                          <a:cs typeface="Arial"/>
                        </a:rPr>
                        <a:t> من حـ/ المركز الرئيسي </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156250</a:t>
                      </a:r>
                      <a:r>
                        <a:rPr lang="ar-IQ" sz="1400">
                          <a:solidFill>
                            <a:srgbClr val="182F3A"/>
                          </a:solidFill>
                          <a:latin typeface="Calibri"/>
                          <a:ea typeface="Times New Roman"/>
                          <a:cs typeface="Arial"/>
                        </a:rPr>
                        <a:t> الى حـ/ الصندوق</a:t>
                      </a:r>
                      <a:endParaRPr lang="en-US" sz="1100">
                        <a:latin typeface="Calibri"/>
                        <a:ea typeface="Calibri"/>
                        <a:cs typeface="Arial"/>
                      </a:endParaRPr>
                    </a:p>
                  </a:txBody>
                  <a:tcPr marL="68580" marR="68580" marT="0" marB="0"/>
                </a:tc>
              </a:tr>
              <a:tr h="1482333">
                <a:tc>
                  <a:txBody>
                    <a:bodyPr/>
                    <a:lstStyle/>
                    <a:p>
                      <a:pPr algn="just" rtl="1">
                        <a:lnSpc>
                          <a:spcPct val="115000"/>
                        </a:lnSpc>
                        <a:spcAft>
                          <a:spcPts val="0"/>
                        </a:spcAft>
                      </a:pPr>
                      <a:endParaRPr lang="ar-SA" sz="900">
                        <a:solidFill>
                          <a:srgbClr val="182F3A"/>
                        </a:solidFill>
                        <a:latin typeface="Calibri"/>
                        <a:ea typeface="Times New Roman"/>
                        <a:cs typeface="Tahoma"/>
                      </a:endParaRPr>
                    </a:p>
                    <a:p>
                      <a:pPr algn="r" rtl="1">
                        <a:lnSpc>
                          <a:spcPct val="115000"/>
                        </a:lnSpc>
                        <a:spcAft>
                          <a:spcPts val="0"/>
                        </a:spcAft>
                      </a:pPr>
                      <a:r>
                        <a:rPr lang="ar-IQ" sz="1400" b="1">
                          <a:solidFill>
                            <a:srgbClr val="182F3A"/>
                          </a:solidFill>
                          <a:latin typeface="Calibri"/>
                          <a:ea typeface="Times New Roman"/>
                          <a:cs typeface="Arial"/>
                        </a:rPr>
                        <a:t>8ــ</a:t>
                      </a:r>
                      <a:endParaRPr lang="en-US" sz="1100">
                        <a:latin typeface="Calibri"/>
                        <a:ea typeface="Calibri"/>
                        <a:cs typeface="Arial"/>
                      </a:endParaRPr>
                    </a:p>
                  </a:txBody>
                  <a:tcPr marL="68580" marR="68580" marT="0" marB="0"/>
                </a:tc>
                <a:tc>
                  <a:txBody>
                    <a:bodyPr/>
                    <a:lstStyle/>
                    <a:p>
                      <a:pPr algn="just" rtl="1">
                        <a:lnSpc>
                          <a:spcPct val="115000"/>
                        </a:lnSpc>
                        <a:spcAft>
                          <a:spcPts val="0"/>
                        </a:spcAft>
                      </a:pPr>
                      <a:r>
                        <a:rPr lang="ar-IQ" sz="1400">
                          <a:solidFill>
                            <a:srgbClr val="182F3A"/>
                          </a:solidFill>
                          <a:latin typeface="Calibri"/>
                          <a:ea typeface="Times New Roman"/>
                          <a:cs typeface="Arial"/>
                        </a:rPr>
                        <a:t>    </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3000</a:t>
                      </a:r>
                      <a:r>
                        <a:rPr lang="ar-IQ" sz="1400">
                          <a:solidFill>
                            <a:srgbClr val="182F3A"/>
                          </a:solidFill>
                          <a:latin typeface="Calibri"/>
                          <a:ea typeface="Times New Roman"/>
                          <a:cs typeface="Arial"/>
                        </a:rPr>
                        <a:t> من حـ/ الأستثمار في فرع فرنسا</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3000</a:t>
                      </a:r>
                      <a:r>
                        <a:rPr lang="en-US" sz="1400">
                          <a:solidFill>
                            <a:srgbClr val="182F3A"/>
                          </a:solidFill>
                          <a:latin typeface="Arial"/>
                          <a:ea typeface="Times New Roman"/>
                          <a:cs typeface="Arial"/>
                        </a:rPr>
                        <a:t> </a:t>
                      </a:r>
                      <a:r>
                        <a:rPr lang="ar-IQ" sz="1400">
                          <a:solidFill>
                            <a:srgbClr val="182F3A"/>
                          </a:solidFill>
                          <a:latin typeface="Calibri"/>
                          <a:ea typeface="Times New Roman"/>
                          <a:cs typeface="Times New Roman"/>
                        </a:rPr>
                        <a:t>إلى</a:t>
                      </a:r>
                      <a:r>
                        <a:rPr lang="ar-IQ" sz="1400">
                          <a:solidFill>
                            <a:srgbClr val="182F3A"/>
                          </a:solidFill>
                          <a:latin typeface="Calibri"/>
                          <a:ea typeface="Times New Roman"/>
                          <a:cs typeface="Arial"/>
                        </a:rPr>
                        <a:t> حـ/ مصروفات العمليات</a:t>
                      </a:r>
                      <a:endParaRPr lang="en-US" sz="1100">
                        <a:latin typeface="Calibri"/>
                        <a:ea typeface="Calibri"/>
                        <a:cs typeface="Arial"/>
                      </a:endParaRPr>
                    </a:p>
                  </a:txBody>
                  <a:tcPr marL="68580" marR="68580" marT="0" marB="0"/>
                </a:tc>
                <a:tc>
                  <a:txBody>
                    <a:bodyPr/>
                    <a:lstStyle/>
                    <a:p>
                      <a:pPr algn="just" rtl="1">
                        <a:lnSpc>
                          <a:spcPct val="115000"/>
                        </a:lnSpc>
                        <a:spcAft>
                          <a:spcPts val="0"/>
                        </a:spcAft>
                      </a:pP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3000</a:t>
                      </a:r>
                      <a:r>
                        <a:rPr lang="ar-IQ" sz="1400" dirty="0">
                          <a:solidFill>
                            <a:srgbClr val="182F3A"/>
                          </a:solidFill>
                          <a:latin typeface="Calibri"/>
                          <a:ea typeface="Times New Roman"/>
                          <a:cs typeface="Arial"/>
                        </a:rPr>
                        <a:t> / </a:t>
                      </a:r>
                      <a:r>
                        <a:rPr lang="en-US" sz="1400" dirty="0">
                          <a:solidFill>
                            <a:srgbClr val="182F3A"/>
                          </a:solidFill>
                          <a:latin typeface="Tahoma"/>
                          <a:ea typeface="Times New Roman"/>
                          <a:cs typeface="Arial"/>
                        </a:rPr>
                        <a:t>0.24</a:t>
                      </a:r>
                      <a:r>
                        <a:rPr lang="ar-IQ" sz="1400" dirty="0">
                          <a:solidFill>
                            <a:srgbClr val="182F3A"/>
                          </a:solidFill>
                          <a:latin typeface="Calibri"/>
                          <a:ea typeface="Times New Roman"/>
                          <a:cs typeface="Arial"/>
                        </a:rPr>
                        <a:t> = </a:t>
                      </a:r>
                      <a:r>
                        <a:rPr lang="en-US" sz="1400" dirty="0">
                          <a:solidFill>
                            <a:srgbClr val="182F3A"/>
                          </a:solidFill>
                          <a:latin typeface="Tahoma"/>
                          <a:ea typeface="Times New Roman"/>
                          <a:cs typeface="Arial"/>
                        </a:rPr>
                        <a:t>12500</a:t>
                      </a:r>
                      <a:r>
                        <a:rPr lang="ar-IQ" sz="1400" dirty="0">
                          <a:solidFill>
                            <a:srgbClr val="182F3A"/>
                          </a:solidFill>
                          <a:latin typeface="Calibri"/>
                          <a:ea typeface="Times New Roman"/>
                          <a:cs typeface="Arial"/>
                        </a:rPr>
                        <a:t> فرنك</a:t>
                      </a:r>
                      <a:endParaRPr lang="en-US" sz="1100" dirty="0">
                        <a:latin typeface="Calibri"/>
                        <a:ea typeface="Calibri"/>
                        <a:cs typeface="Arial"/>
                      </a:endParaRPr>
                    </a:p>
                    <a:p>
                      <a:pPr algn="just" rtl="1">
                        <a:lnSpc>
                          <a:spcPct val="115000"/>
                        </a:lnSpc>
                        <a:spcAft>
                          <a:spcPts val="0"/>
                        </a:spcAft>
                      </a:pP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12500</a:t>
                      </a:r>
                      <a:r>
                        <a:rPr lang="ar-IQ" sz="1400" dirty="0">
                          <a:solidFill>
                            <a:srgbClr val="182F3A"/>
                          </a:solidFill>
                          <a:latin typeface="Calibri"/>
                          <a:ea typeface="Times New Roman"/>
                          <a:cs typeface="Arial"/>
                        </a:rPr>
                        <a:t> من </a:t>
                      </a:r>
                      <a:r>
                        <a:rPr lang="ar-IQ" sz="1400" dirty="0" err="1">
                          <a:solidFill>
                            <a:srgbClr val="182F3A"/>
                          </a:solidFill>
                          <a:latin typeface="Calibri"/>
                          <a:ea typeface="Times New Roman"/>
                          <a:cs typeface="Arial"/>
                        </a:rPr>
                        <a:t>حـ</a:t>
                      </a:r>
                      <a:r>
                        <a:rPr lang="ar-IQ" sz="1400" dirty="0">
                          <a:solidFill>
                            <a:srgbClr val="182F3A"/>
                          </a:solidFill>
                          <a:latin typeface="Calibri"/>
                          <a:ea typeface="Times New Roman"/>
                          <a:cs typeface="Arial"/>
                        </a:rPr>
                        <a:t>/ مصروفات العمليات</a:t>
                      </a:r>
                      <a:endParaRPr lang="en-US" sz="1100" dirty="0">
                        <a:latin typeface="Calibri"/>
                        <a:ea typeface="Calibri"/>
                        <a:cs typeface="Arial"/>
                      </a:endParaRPr>
                    </a:p>
                    <a:p>
                      <a:pPr algn="just" rtl="1">
                        <a:lnSpc>
                          <a:spcPct val="115000"/>
                        </a:lnSpc>
                        <a:spcAft>
                          <a:spcPts val="0"/>
                        </a:spcAft>
                      </a:pP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12500</a:t>
                      </a:r>
                      <a:r>
                        <a:rPr lang="ar-IQ" sz="1400" dirty="0">
                          <a:solidFill>
                            <a:srgbClr val="182F3A"/>
                          </a:solidFill>
                          <a:latin typeface="Calibri"/>
                          <a:ea typeface="Times New Roman"/>
                          <a:cs typeface="Arial"/>
                        </a:rPr>
                        <a:t> </a:t>
                      </a:r>
                      <a:r>
                        <a:rPr lang="ar-IQ" sz="1400" dirty="0" err="1">
                          <a:solidFill>
                            <a:srgbClr val="182F3A"/>
                          </a:solidFill>
                          <a:latin typeface="Calibri"/>
                          <a:ea typeface="Times New Roman"/>
                          <a:cs typeface="Arial"/>
                        </a:rPr>
                        <a:t>الى</a:t>
                      </a:r>
                      <a:r>
                        <a:rPr lang="ar-IQ" sz="1400" dirty="0">
                          <a:solidFill>
                            <a:srgbClr val="182F3A"/>
                          </a:solidFill>
                          <a:latin typeface="Calibri"/>
                          <a:ea typeface="Times New Roman"/>
                          <a:cs typeface="Arial"/>
                        </a:rPr>
                        <a:t> </a:t>
                      </a:r>
                      <a:r>
                        <a:rPr lang="ar-IQ" sz="1400" dirty="0" err="1">
                          <a:solidFill>
                            <a:srgbClr val="182F3A"/>
                          </a:solidFill>
                          <a:latin typeface="Calibri"/>
                          <a:ea typeface="Times New Roman"/>
                          <a:cs typeface="Arial"/>
                        </a:rPr>
                        <a:t>حـ</a:t>
                      </a:r>
                      <a:r>
                        <a:rPr lang="ar-IQ" sz="1400" dirty="0">
                          <a:solidFill>
                            <a:srgbClr val="182F3A"/>
                          </a:solidFill>
                          <a:latin typeface="Calibri"/>
                          <a:ea typeface="Times New Roman"/>
                          <a:cs typeface="Arial"/>
                        </a:rPr>
                        <a:t>/ المركز الرئيسي</a:t>
                      </a:r>
                      <a:endParaRPr lang="en-US" sz="1100" dirty="0">
                        <a:latin typeface="Calibri"/>
                        <a:ea typeface="Calibri"/>
                        <a:cs typeface="Arial"/>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normAutofit fontScale="85000" lnSpcReduction="20000"/>
          </a:bodyPr>
          <a:lstStyle/>
          <a:p>
            <a:r>
              <a:rPr lang="ar-IQ" dirty="0" smtClean="0"/>
              <a:t>إن تحويل من عملة </a:t>
            </a:r>
            <a:r>
              <a:rPr lang="ar-IQ" dirty="0" err="1" smtClean="0"/>
              <a:t>اخرى</a:t>
            </a:r>
            <a:r>
              <a:rPr lang="ar-IQ" dirty="0" smtClean="0"/>
              <a:t> إلى عملة الشركة الأم تسمى (الترجمة) .</a:t>
            </a:r>
            <a:endParaRPr lang="en-US" dirty="0" smtClean="0"/>
          </a:p>
          <a:p>
            <a:r>
              <a:rPr lang="ar-SA" dirty="0" smtClean="0"/>
              <a:t> </a:t>
            </a:r>
            <a:endParaRPr lang="en-US" dirty="0" smtClean="0"/>
          </a:p>
          <a:p>
            <a:r>
              <a:rPr lang="ar-IQ" u="sng" dirty="0" smtClean="0"/>
              <a:t>شركة الأم عملة رسمية   </a:t>
            </a:r>
            <a:r>
              <a:rPr lang="ar-IQ" dirty="0" smtClean="0"/>
              <a:t>                   </a:t>
            </a:r>
            <a:r>
              <a:rPr lang="ar-IQ" u="sng" dirty="0" smtClean="0"/>
              <a:t> الفرع عملة أجنبية</a:t>
            </a:r>
            <a:endParaRPr lang="en-US" dirty="0" smtClean="0"/>
          </a:p>
          <a:p>
            <a:r>
              <a:rPr lang="ar-SA" dirty="0" smtClean="0"/>
              <a:t> </a:t>
            </a:r>
            <a:endParaRPr lang="en-US" dirty="0" smtClean="0"/>
          </a:p>
          <a:p>
            <a:r>
              <a:rPr lang="en-US" dirty="0" smtClean="0"/>
              <a:t> 1</a:t>
            </a:r>
            <a:r>
              <a:rPr lang="ar-IQ" dirty="0" smtClean="0"/>
              <a:t>جنية = </a:t>
            </a:r>
            <a:r>
              <a:rPr lang="en-US" dirty="0" smtClean="0"/>
              <a:t>1.6065</a:t>
            </a:r>
            <a:r>
              <a:rPr lang="ar-IQ" dirty="0" smtClean="0"/>
              <a:t> $</a:t>
            </a:r>
            <a:endParaRPr lang="en-US" dirty="0" smtClean="0"/>
          </a:p>
          <a:p>
            <a:r>
              <a:rPr lang="en-US" dirty="0" smtClean="0"/>
              <a:t>1</a:t>
            </a:r>
            <a:r>
              <a:rPr lang="ar-IQ" dirty="0" smtClean="0"/>
              <a:t> دولار = </a:t>
            </a:r>
            <a:r>
              <a:rPr lang="en-US" dirty="0" smtClean="0"/>
              <a:t>0.6225 </a:t>
            </a:r>
            <a:r>
              <a:rPr lang="ar-IQ" dirty="0" smtClean="0"/>
              <a:t>جنية ====&gt; </a:t>
            </a:r>
            <a:r>
              <a:rPr lang="en-US" u="sng" dirty="0" smtClean="0"/>
              <a:t>1</a:t>
            </a:r>
            <a:r>
              <a:rPr lang="ar-IQ" u="sng" dirty="0" smtClean="0"/>
              <a:t>جنية </a:t>
            </a:r>
            <a:r>
              <a:rPr lang="ar-IQ" dirty="0" smtClean="0"/>
              <a:t> = </a:t>
            </a:r>
            <a:r>
              <a:rPr lang="en-US" dirty="0" smtClean="0"/>
              <a:t>0.6225</a:t>
            </a:r>
          </a:p>
          <a:p>
            <a:r>
              <a:rPr lang="en-US" dirty="0" smtClean="0"/>
              <a:t>      1.6065                                                  </a:t>
            </a:r>
          </a:p>
          <a:p>
            <a:r>
              <a:rPr lang="en-US" dirty="0" smtClean="0"/>
              <a:t> </a:t>
            </a:r>
            <a:r>
              <a:rPr lang="ar-IQ" dirty="0" smtClean="0"/>
              <a:t>مثلا/ </a:t>
            </a:r>
            <a:r>
              <a:rPr lang="en-US" dirty="0" smtClean="0"/>
              <a:t>6</a:t>
            </a:r>
            <a:r>
              <a:rPr lang="ar-IQ" dirty="0" smtClean="0"/>
              <a:t> جنية تحويل </a:t>
            </a:r>
            <a:r>
              <a:rPr lang="ar-IQ" dirty="0" err="1" smtClean="0"/>
              <a:t>الى</a:t>
            </a:r>
            <a:r>
              <a:rPr lang="ar-IQ" dirty="0" smtClean="0"/>
              <a:t> دولار  = </a:t>
            </a:r>
            <a:r>
              <a:rPr lang="en-US" dirty="0" smtClean="0"/>
              <a:t>6 x 1.6065</a:t>
            </a:r>
            <a:r>
              <a:rPr lang="ar-IQ" dirty="0" smtClean="0"/>
              <a:t>$</a:t>
            </a:r>
            <a:endParaRPr lang="en-US" dirty="0" smtClean="0"/>
          </a:p>
          <a:p>
            <a:r>
              <a:rPr lang="ar-IQ" dirty="0" smtClean="0"/>
              <a:t>مثلا / </a:t>
            </a:r>
            <a:r>
              <a:rPr lang="en-US" dirty="0" smtClean="0"/>
              <a:t>10</a:t>
            </a:r>
            <a:r>
              <a:rPr lang="ar-IQ" dirty="0" smtClean="0"/>
              <a:t> $ تحويل </a:t>
            </a:r>
            <a:r>
              <a:rPr lang="ar-IQ" dirty="0" err="1" smtClean="0"/>
              <a:t>الى</a:t>
            </a:r>
            <a:r>
              <a:rPr lang="ar-IQ" dirty="0" smtClean="0"/>
              <a:t> جنية = </a:t>
            </a:r>
            <a:r>
              <a:rPr lang="en-US" dirty="0" smtClean="0"/>
              <a:t>10 X 0.6225 </a:t>
            </a:r>
            <a:r>
              <a:rPr lang="ar-IQ" dirty="0" smtClean="0"/>
              <a:t>جنية</a:t>
            </a:r>
            <a:endParaRPr lang="en-US" dirty="0" smtClean="0"/>
          </a:p>
          <a:p>
            <a:r>
              <a:rPr lang="ar-SA" dirty="0" smtClean="0"/>
              <a:t> </a:t>
            </a:r>
            <a:endParaRPr lang="en-US" dirty="0" smtClean="0"/>
          </a:p>
          <a:p>
            <a:r>
              <a:rPr lang="ar-IQ" dirty="0" smtClean="0"/>
              <a:t>بافتراض إن أحد الشركات </a:t>
            </a:r>
            <a:r>
              <a:rPr lang="ar-IQ" dirty="0" err="1" smtClean="0"/>
              <a:t>الامريكية</a:t>
            </a:r>
            <a:r>
              <a:rPr lang="ar-IQ" dirty="0" smtClean="0"/>
              <a:t> متعددة الجنسية تحتاج </a:t>
            </a:r>
            <a:r>
              <a:rPr lang="ar-IQ" dirty="0" err="1" smtClean="0"/>
              <a:t>الى</a:t>
            </a:r>
            <a:r>
              <a:rPr lang="ar-IQ" dirty="0" smtClean="0"/>
              <a:t> </a:t>
            </a:r>
            <a:r>
              <a:rPr lang="en-US" dirty="0" smtClean="0"/>
              <a:t>10000</a:t>
            </a:r>
            <a:r>
              <a:rPr lang="ar-IQ" dirty="0" smtClean="0"/>
              <a:t> جنية </a:t>
            </a:r>
            <a:r>
              <a:rPr lang="ar-IQ" dirty="0" err="1" smtClean="0"/>
              <a:t>استرليني</a:t>
            </a:r>
            <a:r>
              <a:rPr lang="ar-IQ" dirty="0" smtClean="0"/>
              <a:t> . فعندئذ يجب على شركة الفرع أن تدفع :</a:t>
            </a:r>
            <a:endParaRPr lang="en-US" dirty="0" smtClean="0"/>
          </a:p>
          <a:p>
            <a:r>
              <a:rPr lang="en-US" dirty="0" smtClean="0"/>
              <a:t>10000</a:t>
            </a:r>
            <a:r>
              <a:rPr lang="ar-IQ" dirty="0" smtClean="0"/>
              <a:t> جنية </a:t>
            </a:r>
            <a:r>
              <a:rPr lang="en-US" dirty="0" smtClean="0"/>
              <a:t>X 1.6065</a:t>
            </a:r>
            <a:r>
              <a:rPr lang="ar-IQ" dirty="0" smtClean="0"/>
              <a:t> = </a:t>
            </a:r>
            <a:r>
              <a:rPr lang="en-US" dirty="0" smtClean="0"/>
              <a:t>16065</a:t>
            </a:r>
            <a:r>
              <a:rPr lang="ar-IQ" dirty="0" smtClean="0"/>
              <a:t> $</a:t>
            </a:r>
            <a:endParaRPr lang="en-US" dirty="0" smtClean="0"/>
          </a:p>
          <a:p>
            <a:pPr>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lnSpcReduction="10000"/>
          </a:bodyPr>
          <a:lstStyle/>
          <a:p>
            <a:r>
              <a:rPr lang="ar-IQ" dirty="0" smtClean="0"/>
              <a:t>عمليات البيع والشراء بعملات أجنبية تقوم الشركات متعددة الجنسية بعمليات بيع وشراء مع شركات أجنبية مستقلة </a:t>
            </a:r>
            <a:r>
              <a:rPr lang="ar-IQ" dirty="0" err="1" smtClean="0"/>
              <a:t>وايضا</a:t>
            </a:r>
            <a:r>
              <a:rPr lang="ar-IQ" dirty="0" smtClean="0"/>
              <a:t> تقوم بمثل هذه العمليات مع فروعها أو قطاعاتها أو شركاتها التابعة الموجودة في دول  </a:t>
            </a:r>
            <a:r>
              <a:rPr lang="ar-IQ" dirty="0" err="1" smtClean="0"/>
              <a:t>اخرى</a:t>
            </a:r>
            <a:r>
              <a:rPr lang="ar-IQ" dirty="0" smtClean="0"/>
              <a:t>. </a:t>
            </a:r>
            <a:r>
              <a:rPr lang="ar-IQ" dirty="0" err="1" smtClean="0"/>
              <a:t>فاذا</a:t>
            </a:r>
            <a:r>
              <a:rPr lang="ar-IQ" dirty="0" smtClean="0"/>
              <a:t> كانت الشركة متعددة الجنسية أمريكية ، وأيضا تمت العمليات بالدولار الأمريكي مع الشركات الأجنبية المستقلة فلا تظهر مشاكل محاسبية للشركة الأمريكية متعددة الجنسية .</a:t>
            </a:r>
            <a:endParaRPr lang="en-US" dirty="0" smtClean="0"/>
          </a:p>
          <a:p>
            <a:r>
              <a:rPr lang="ar-IQ" dirty="0" smtClean="0"/>
              <a:t>لكن غالبا ما تتم العمليات السابقة باستخدام العملة الدولية للشركة الأجنبية المستقلة، وفي مثل هذه الحالات يجب على الشركة الأمريكية المحاسبة على العملة التي تتم بنقل أجنبي بما يعادل الدولار الأمريكي . وهذا ما يطلق عليه ترجمة العملات الأجنبية . ولتوضيح ذلك نفترض المثال الأتي :.</a:t>
            </a:r>
            <a:endParaRPr lang="en-US" dirty="0" smtClean="0"/>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20000"/>
          </a:bodyPr>
          <a:lstStyle/>
          <a:p>
            <a:r>
              <a:rPr lang="ar-IQ" b="1" u="sng" dirty="0" smtClean="0"/>
              <a:t>مثال/</a:t>
            </a:r>
            <a:r>
              <a:rPr lang="ar-IQ" dirty="0" smtClean="0"/>
              <a:t> اشترت </a:t>
            </a:r>
            <a:r>
              <a:rPr lang="ar-IQ" dirty="0" err="1" smtClean="0"/>
              <a:t>احدى</a:t>
            </a:r>
            <a:r>
              <a:rPr lang="ar-IQ" dirty="0" smtClean="0"/>
              <a:t> الشركات الأمريكية بضاعة من احد الموردين من </a:t>
            </a:r>
            <a:r>
              <a:rPr lang="ar-IQ" dirty="0" err="1" smtClean="0"/>
              <a:t>المانيا</a:t>
            </a:r>
            <a:r>
              <a:rPr lang="ar-IQ" dirty="0" smtClean="0"/>
              <a:t> بالأجل بتاريخ 18/1/2010 بتكلفة قدرها </a:t>
            </a:r>
            <a:r>
              <a:rPr lang="en-US" dirty="0" smtClean="0"/>
              <a:t>100000</a:t>
            </a:r>
            <a:r>
              <a:rPr lang="ar-IQ" dirty="0" smtClean="0"/>
              <a:t> مارك </a:t>
            </a:r>
            <a:r>
              <a:rPr lang="ar-IQ" dirty="0" err="1" smtClean="0"/>
              <a:t>الماني</a:t>
            </a:r>
            <a:r>
              <a:rPr lang="ar-IQ" dirty="0" smtClean="0"/>
              <a:t> ولمدة (30) يوما . وقد كان سعر صرف المعلن للبيع في ذلك التاريخ هو مارك واحد = </a:t>
            </a:r>
            <a:r>
              <a:rPr lang="en-US" dirty="0" smtClean="0"/>
              <a:t>0.45</a:t>
            </a:r>
            <a:r>
              <a:rPr lang="ar-IQ" dirty="0" smtClean="0"/>
              <a:t> دولار .</a:t>
            </a:r>
            <a:endParaRPr lang="en-US" dirty="0" smtClean="0"/>
          </a:p>
          <a:p>
            <a:r>
              <a:rPr lang="ar-IQ" b="1" u="sng" dirty="0" smtClean="0"/>
              <a:t>المطلوب/</a:t>
            </a:r>
            <a:r>
              <a:rPr lang="ar-IQ" dirty="0" smtClean="0"/>
              <a:t> تسجيل قيد الشراء في الشركة الأمريكية .</a:t>
            </a:r>
            <a:endParaRPr lang="en-US" dirty="0" smtClean="0"/>
          </a:p>
          <a:p>
            <a:r>
              <a:rPr lang="ar-IQ" b="1" u="sng" dirty="0" smtClean="0"/>
              <a:t>الحل /</a:t>
            </a:r>
            <a:endParaRPr lang="en-US" dirty="0" smtClean="0"/>
          </a:p>
          <a:p>
            <a:r>
              <a:rPr lang="en-US" dirty="0" smtClean="0"/>
              <a:t>100000</a:t>
            </a:r>
            <a:r>
              <a:rPr lang="ar-IQ" dirty="0" smtClean="0"/>
              <a:t> مارك </a:t>
            </a:r>
            <a:r>
              <a:rPr lang="en-US" dirty="0" smtClean="0"/>
              <a:t>X 0.45</a:t>
            </a:r>
            <a:r>
              <a:rPr lang="ar-IQ" dirty="0" smtClean="0"/>
              <a:t> = </a:t>
            </a:r>
            <a:r>
              <a:rPr lang="en-US" dirty="0" smtClean="0"/>
              <a:t>45000</a:t>
            </a:r>
            <a:r>
              <a:rPr lang="ar-IQ" dirty="0" smtClean="0"/>
              <a:t> $</a:t>
            </a:r>
            <a:endParaRPr lang="en-US" dirty="0" smtClean="0"/>
          </a:p>
          <a:p>
            <a:r>
              <a:rPr lang="ar-IQ" u="sng" dirty="0" smtClean="0"/>
              <a:t>الشركة الأمريكية  </a:t>
            </a:r>
            <a:r>
              <a:rPr lang="ar-IQ" dirty="0" smtClean="0"/>
              <a:t>                                                              </a:t>
            </a:r>
            <a:r>
              <a:rPr lang="ar-IQ" u="sng" dirty="0" smtClean="0"/>
              <a:t>مورد ألماني</a:t>
            </a:r>
            <a:endParaRPr lang="en-US" dirty="0" smtClean="0"/>
          </a:p>
          <a:p>
            <a:r>
              <a:rPr lang="en-US" dirty="0" smtClean="0"/>
              <a:t>45000</a:t>
            </a:r>
            <a:r>
              <a:rPr lang="ar-IQ" dirty="0" smtClean="0"/>
              <a:t> من </a:t>
            </a:r>
            <a:r>
              <a:rPr lang="ar-IQ" dirty="0" err="1" smtClean="0"/>
              <a:t>حـ</a:t>
            </a:r>
            <a:r>
              <a:rPr lang="ar-IQ" dirty="0" smtClean="0"/>
              <a:t>/المشتريات                                     </a:t>
            </a:r>
            <a:r>
              <a:rPr lang="en-US" dirty="0" smtClean="0"/>
              <a:t>100000 </a:t>
            </a:r>
            <a:r>
              <a:rPr lang="ar-IQ" dirty="0" smtClean="0"/>
              <a:t>من </a:t>
            </a:r>
            <a:r>
              <a:rPr lang="ar-IQ" dirty="0" err="1" smtClean="0"/>
              <a:t>حـ</a:t>
            </a:r>
            <a:r>
              <a:rPr lang="ar-IQ" dirty="0" smtClean="0"/>
              <a:t>/مدينون(شركة الأمريكية)</a:t>
            </a:r>
            <a:endParaRPr lang="en-US" dirty="0" smtClean="0"/>
          </a:p>
          <a:p>
            <a:r>
              <a:rPr lang="en-US" u="sng" dirty="0" smtClean="0"/>
              <a:t>45000  </a:t>
            </a:r>
            <a:r>
              <a:rPr lang="ar-IQ" u="sng" dirty="0" smtClean="0"/>
              <a:t> </a:t>
            </a:r>
            <a:r>
              <a:rPr lang="ar-IQ" u="sng" dirty="0" err="1" smtClean="0"/>
              <a:t>الى</a:t>
            </a:r>
            <a:r>
              <a:rPr lang="ar-IQ" u="sng" dirty="0" smtClean="0"/>
              <a:t> </a:t>
            </a:r>
            <a:r>
              <a:rPr lang="ar-IQ" u="sng" dirty="0" err="1" smtClean="0"/>
              <a:t>حـ</a:t>
            </a:r>
            <a:r>
              <a:rPr lang="ar-IQ" u="sng" dirty="0" smtClean="0"/>
              <a:t>/ الدائنون (مورد </a:t>
            </a:r>
            <a:r>
              <a:rPr lang="ar-IQ" u="sng" dirty="0" err="1" smtClean="0"/>
              <a:t>الماني</a:t>
            </a:r>
            <a:r>
              <a:rPr lang="ar-IQ" u="sng" dirty="0" smtClean="0"/>
              <a:t>)</a:t>
            </a:r>
            <a:r>
              <a:rPr lang="ar-IQ" dirty="0" smtClean="0"/>
              <a:t>                             </a:t>
            </a:r>
            <a:r>
              <a:rPr lang="en-US" u="sng" dirty="0" smtClean="0"/>
              <a:t>100000</a:t>
            </a:r>
            <a:r>
              <a:rPr lang="ar-IQ" u="sng" dirty="0" smtClean="0"/>
              <a:t> من </a:t>
            </a:r>
            <a:r>
              <a:rPr lang="ar-IQ" u="sng" dirty="0" err="1" smtClean="0"/>
              <a:t>حـ</a:t>
            </a:r>
            <a:r>
              <a:rPr lang="ar-IQ" u="sng" dirty="0" smtClean="0"/>
              <a:t>/ مبيعات</a:t>
            </a:r>
            <a:r>
              <a:rPr lang="ar-IQ" dirty="0" smtClean="0"/>
              <a:t> </a:t>
            </a:r>
            <a:endParaRPr lang="en-US" dirty="0" smtClean="0"/>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10000"/>
          </a:bodyPr>
          <a:lstStyle/>
          <a:p>
            <a:r>
              <a:rPr lang="ar-IQ" b="1" dirty="0" smtClean="0"/>
              <a:t>*مكاسب وخسائر العمليات:-</a:t>
            </a:r>
            <a:endParaRPr lang="en-US" dirty="0" smtClean="0"/>
          </a:p>
          <a:p>
            <a:r>
              <a:rPr lang="ar-IQ" dirty="0" smtClean="0"/>
              <a:t>من المعروف إن أسعار صرف العملات قد تتغير من فترة إلى </a:t>
            </a:r>
            <a:r>
              <a:rPr lang="ar-IQ" dirty="0" err="1" smtClean="0"/>
              <a:t>اخرى</a:t>
            </a:r>
            <a:r>
              <a:rPr lang="ar-IQ" dirty="0" smtClean="0"/>
              <a:t>. لذلك إذا رجعنا إلى مثالنا السابق سيكون هناك احتمال لتغيير سعر صرف المارك </a:t>
            </a:r>
            <a:r>
              <a:rPr lang="ar-IQ" dirty="0" err="1" smtClean="0"/>
              <a:t>الالماني</a:t>
            </a:r>
            <a:r>
              <a:rPr lang="ar-IQ" dirty="0" smtClean="0"/>
              <a:t> المعلن للبيع خلال الفترة من تاريخ الشراء 18/1/2010 حتى تاريخ الوفاء بالالتزام في 18/2/2010 (30) يوم .</a:t>
            </a:r>
            <a:endParaRPr lang="en-US" dirty="0" smtClean="0"/>
          </a:p>
          <a:p>
            <a:r>
              <a:rPr lang="ar-IQ" dirty="0" smtClean="0"/>
              <a:t>فإذا انخفض سعر الصرف المعلن لبيع المارك خلال هذه الفترة سوف تحقق الشركة الأمريكية مكاسب وبالعكس إذا ارتفع سعر الصرف المعلن لبيع المارك سوف تتحمل الشركة الأمريكية خسائر ومثل هذه المكاسب والخسائر يجب أن تؤخذ بنظر الاعتبار عند تحديد صافي دخل الفترة المحاسبية التي تغير فيها سعر الصرف . ولتوضيح ذلك بافتراض أنه في 18/2/2010 تغير سعر الصرف </a:t>
            </a:r>
            <a:r>
              <a:rPr lang="ar-IQ" dirty="0" err="1" smtClean="0"/>
              <a:t>فاصبح</a:t>
            </a:r>
            <a:r>
              <a:rPr lang="ar-IQ" dirty="0" smtClean="0"/>
              <a:t> :-</a:t>
            </a:r>
            <a:endParaRPr lang="en-US" dirty="0" smtClean="0"/>
          </a:p>
          <a:p>
            <a:pPr>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20000"/>
          </a:bodyPr>
          <a:lstStyle/>
          <a:p>
            <a:r>
              <a:rPr lang="ar-IQ" dirty="0" smtClean="0"/>
              <a:t>أ ــ </a:t>
            </a:r>
            <a:r>
              <a:rPr lang="en-US" dirty="0" smtClean="0"/>
              <a:t>1</a:t>
            </a:r>
            <a:r>
              <a:rPr lang="ar-IQ" dirty="0" smtClean="0"/>
              <a:t> مارك = </a:t>
            </a:r>
            <a:r>
              <a:rPr lang="en-US" dirty="0" smtClean="0"/>
              <a:t>0.44</a:t>
            </a:r>
            <a:r>
              <a:rPr lang="ar-IQ" dirty="0" smtClean="0"/>
              <a:t> $</a:t>
            </a:r>
            <a:endParaRPr lang="en-US" dirty="0" smtClean="0"/>
          </a:p>
          <a:p>
            <a:r>
              <a:rPr lang="ar-IQ" dirty="0" smtClean="0"/>
              <a:t>ب ــ </a:t>
            </a:r>
            <a:r>
              <a:rPr lang="en-US" dirty="0" smtClean="0"/>
              <a:t>1</a:t>
            </a:r>
            <a:r>
              <a:rPr lang="ar-IQ" dirty="0" smtClean="0"/>
              <a:t> مارك = </a:t>
            </a:r>
            <a:r>
              <a:rPr lang="en-US" dirty="0" smtClean="0"/>
              <a:t>0.46</a:t>
            </a:r>
            <a:r>
              <a:rPr lang="ar-IQ" dirty="0" smtClean="0"/>
              <a:t> $</a:t>
            </a:r>
            <a:endParaRPr lang="en-US" dirty="0" smtClean="0"/>
          </a:p>
          <a:p>
            <a:r>
              <a:rPr lang="ar-IQ" dirty="0" smtClean="0"/>
              <a:t>المطلوب / تسجيل قيد تسديد الالتزام على الشركة الأمريكية .</a:t>
            </a:r>
            <a:endParaRPr lang="en-US" dirty="0" smtClean="0"/>
          </a:p>
          <a:p>
            <a:r>
              <a:rPr lang="ar-IQ" b="1" u="sng" dirty="0" smtClean="0"/>
              <a:t>الحل/</a:t>
            </a:r>
            <a:endParaRPr lang="en-US" dirty="0" smtClean="0"/>
          </a:p>
          <a:p>
            <a:r>
              <a:rPr lang="ar-IQ" dirty="0" err="1" smtClean="0"/>
              <a:t>أــ</a:t>
            </a:r>
            <a:r>
              <a:rPr lang="ar-IQ" dirty="0" smtClean="0"/>
              <a:t> عند السداد يكون القيد </a:t>
            </a:r>
            <a:r>
              <a:rPr lang="ar-IQ" dirty="0" err="1" smtClean="0"/>
              <a:t>كالاتي</a:t>
            </a:r>
            <a:r>
              <a:rPr lang="ar-IQ" dirty="0" smtClean="0"/>
              <a:t> :</a:t>
            </a:r>
            <a:endParaRPr lang="en-US" dirty="0" smtClean="0"/>
          </a:p>
          <a:p>
            <a:r>
              <a:rPr lang="en-US" dirty="0" smtClean="0"/>
              <a:t>100000 X 0.44</a:t>
            </a:r>
            <a:r>
              <a:rPr lang="ar-IQ" dirty="0" smtClean="0"/>
              <a:t> = </a:t>
            </a:r>
            <a:r>
              <a:rPr lang="en-US" dirty="0" smtClean="0"/>
              <a:t>44000</a:t>
            </a:r>
            <a:r>
              <a:rPr lang="ar-IQ" dirty="0" smtClean="0"/>
              <a:t> $</a:t>
            </a:r>
            <a:endParaRPr lang="en-US" dirty="0" smtClean="0"/>
          </a:p>
          <a:p>
            <a:r>
              <a:rPr lang="en-US" dirty="0" smtClean="0"/>
              <a:t>45000</a:t>
            </a:r>
            <a:r>
              <a:rPr lang="ar-IQ" dirty="0" smtClean="0"/>
              <a:t> من </a:t>
            </a:r>
            <a:r>
              <a:rPr lang="ar-IQ" dirty="0" err="1" smtClean="0"/>
              <a:t>حـ</a:t>
            </a:r>
            <a:r>
              <a:rPr lang="ar-IQ" dirty="0" smtClean="0"/>
              <a:t> / دائنون (مورد </a:t>
            </a:r>
            <a:r>
              <a:rPr lang="ar-IQ" dirty="0" err="1" smtClean="0"/>
              <a:t>الماني</a:t>
            </a:r>
            <a:r>
              <a:rPr lang="ar-IQ" dirty="0" smtClean="0"/>
              <a:t> ) </a:t>
            </a:r>
            <a:endParaRPr lang="en-US" dirty="0" smtClean="0"/>
          </a:p>
          <a:p>
            <a:r>
              <a:rPr lang="ar-IQ" dirty="0" smtClean="0"/>
              <a:t>             </a:t>
            </a:r>
            <a:r>
              <a:rPr lang="ar-IQ" dirty="0" err="1" smtClean="0"/>
              <a:t>الى</a:t>
            </a:r>
            <a:r>
              <a:rPr lang="ar-IQ" dirty="0" smtClean="0"/>
              <a:t> مذكورين </a:t>
            </a:r>
            <a:endParaRPr lang="en-US" dirty="0" smtClean="0"/>
          </a:p>
          <a:p>
            <a:r>
              <a:rPr lang="ar-IQ" dirty="0" smtClean="0"/>
              <a:t>     </a:t>
            </a:r>
            <a:r>
              <a:rPr lang="en-US" dirty="0" smtClean="0"/>
              <a:t>44000</a:t>
            </a:r>
            <a:r>
              <a:rPr lang="ar-IQ" dirty="0" smtClean="0"/>
              <a:t> </a:t>
            </a:r>
            <a:r>
              <a:rPr lang="ar-IQ" dirty="0" err="1" smtClean="0"/>
              <a:t>حـ</a:t>
            </a:r>
            <a:r>
              <a:rPr lang="ar-IQ" dirty="0" smtClean="0"/>
              <a:t> / الصندوق</a:t>
            </a:r>
            <a:endParaRPr lang="en-US" dirty="0" smtClean="0"/>
          </a:p>
          <a:p>
            <a:r>
              <a:rPr lang="ar-IQ" dirty="0" smtClean="0"/>
              <a:t>    </a:t>
            </a:r>
            <a:r>
              <a:rPr lang="en-US" u="sng" dirty="0" smtClean="0"/>
              <a:t>1000  </a:t>
            </a:r>
            <a:r>
              <a:rPr lang="ar-IQ" u="sng" dirty="0" smtClean="0"/>
              <a:t> </a:t>
            </a:r>
            <a:r>
              <a:rPr lang="ar-IQ" u="sng" dirty="0" err="1" smtClean="0"/>
              <a:t>حـ</a:t>
            </a:r>
            <a:r>
              <a:rPr lang="ar-IQ" u="sng" dirty="0" smtClean="0"/>
              <a:t> / مكاسب وخسائر العمليات  </a:t>
            </a:r>
            <a:endParaRPr lang="en-US" dirty="0" smtClean="0"/>
          </a:p>
          <a:p>
            <a:r>
              <a:rPr lang="ar-SA" dirty="0" smtClean="0"/>
              <a:t> </a:t>
            </a:r>
            <a:endParaRPr lang="en-US" dirty="0" smtClean="0"/>
          </a:p>
          <a:p>
            <a:r>
              <a:rPr lang="en-US" dirty="0" smtClean="0"/>
              <a:t>1000</a:t>
            </a:r>
            <a:r>
              <a:rPr lang="ar-IQ" dirty="0" smtClean="0"/>
              <a:t> من </a:t>
            </a:r>
            <a:r>
              <a:rPr lang="ar-IQ" dirty="0" err="1" smtClean="0"/>
              <a:t>حـ</a:t>
            </a:r>
            <a:r>
              <a:rPr lang="ar-IQ" dirty="0" smtClean="0"/>
              <a:t> / مكاسب وخسائر العمليات </a:t>
            </a:r>
            <a:endParaRPr lang="en-US" dirty="0" smtClean="0"/>
          </a:p>
          <a:p>
            <a:r>
              <a:rPr lang="ar-IQ" dirty="0" smtClean="0"/>
              <a:t>  </a:t>
            </a:r>
            <a:r>
              <a:rPr lang="ar-IQ" u="sng" dirty="0" smtClean="0"/>
              <a:t>    </a:t>
            </a:r>
            <a:r>
              <a:rPr lang="en-US" u="sng" dirty="0" smtClean="0"/>
              <a:t>1000</a:t>
            </a:r>
            <a:r>
              <a:rPr lang="ar-IQ" u="sng" dirty="0" smtClean="0"/>
              <a:t> </a:t>
            </a:r>
            <a:r>
              <a:rPr lang="ar-IQ" u="sng" dirty="0" err="1" smtClean="0"/>
              <a:t>الى</a:t>
            </a:r>
            <a:r>
              <a:rPr lang="ar-IQ" u="sng" dirty="0" smtClean="0"/>
              <a:t> </a:t>
            </a:r>
            <a:r>
              <a:rPr lang="ar-IQ" u="sng" dirty="0" err="1" smtClean="0"/>
              <a:t>حـ</a:t>
            </a:r>
            <a:r>
              <a:rPr lang="ar-IQ" u="sng" dirty="0" smtClean="0"/>
              <a:t> / أرباح وخسائر </a:t>
            </a:r>
            <a:endParaRPr lang="en-US" dirty="0" smtClean="0"/>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lstStyle/>
          <a:p>
            <a:r>
              <a:rPr lang="ar-IQ" dirty="0" smtClean="0"/>
              <a:t>ب ــ عند السداد يكون القيد </a:t>
            </a:r>
            <a:r>
              <a:rPr lang="ar-IQ" dirty="0" err="1" smtClean="0"/>
              <a:t>كالاتي</a:t>
            </a:r>
            <a:r>
              <a:rPr lang="ar-IQ" dirty="0" smtClean="0"/>
              <a:t> :</a:t>
            </a:r>
            <a:endParaRPr lang="en-US" dirty="0" smtClean="0"/>
          </a:p>
          <a:p>
            <a:r>
              <a:rPr lang="en-US" dirty="0" smtClean="0"/>
              <a:t>100000</a:t>
            </a:r>
            <a:r>
              <a:rPr lang="ar-IQ" dirty="0" smtClean="0"/>
              <a:t> مارك </a:t>
            </a:r>
            <a:r>
              <a:rPr lang="en-US" dirty="0" smtClean="0"/>
              <a:t>X 0.46</a:t>
            </a:r>
            <a:r>
              <a:rPr lang="ar-IQ" dirty="0" smtClean="0"/>
              <a:t> = </a:t>
            </a:r>
            <a:r>
              <a:rPr lang="en-US" dirty="0" smtClean="0"/>
              <a:t>46000</a:t>
            </a:r>
            <a:r>
              <a:rPr lang="ar-IQ" dirty="0" smtClean="0"/>
              <a:t> $</a:t>
            </a:r>
            <a:endParaRPr lang="en-US" dirty="0" smtClean="0"/>
          </a:p>
          <a:p>
            <a:r>
              <a:rPr lang="ar-IQ" dirty="0" smtClean="0"/>
              <a:t>              من مذكورين</a:t>
            </a:r>
            <a:endParaRPr lang="en-US" dirty="0" smtClean="0"/>
          </a:p>
          <a:p>
            <a:r>
              <a:rPr lang="en-US" dirty="0" smtClean="0"/>
              <a:t>45000</a:t>
            </a:r>
            <a:r>
              <a:rPr lang="ar-IQ" dirty="0" smtClean="0"/>
              <a:t> من </a:t>
            </a:r>
            <a:r>
              <a:rPr lang="ar-IQ" dirty="0" err="1" smtClean="0"/>
              <a:t>حـ</a:t>
            </a:r>
            <a:r>
              <a:rPr lang="ar-IQ" dirty="0" smtClean="0"/>
              <a:t> / دائنون (مورد </a:t>
            </a:r>
            <a:r>
              <a:rPr lang="ar-IQ" dirty="0" err="1" smtClean="0"/>
              <a:t>الماني</a:t>
            </a:r>
            <a:r>
              <a:rPr lang="ar-IQ" dirty="0" smtClean="0"/>
              <a:t>)</a:t>
            </a:r>
            <a:endParaRPr lang="en-US" dirty="0" smtClean="0"/>
          </a:p>
          <a:p>
            <a:r>
              <a:rPr lang="en-US" dirty="0" smtClean="0"/>
              <a:t>1000</a:t>
            </a:r>
            <a:r>
              <a:rPr lang="ar-IQ" dirty="0" smtClean="0"/>
              <a:t> من </a:t>
            </a:r>
            <a:r>
              <a:rPr lang="ar-IQ" dirty="0" err="1" smtClean="0"/>
              <a:t>حـ</a:t>
            </a:r>
            <a:r>
              <a:rPr lang="ar-IQ" dirty="0" smtClean="0"/>
              <a:t> / مكاسب وخسائر العمليات </a:t>
            </a:r>
            <a:endParaRPr lang="en-US" dirty="0" smtClean="0"/>
          </a:p>
          <a:p>
            <a:r>
              <a:rPr lang="ar-IQ" dirty="0" smtClean="0"/>
              <a:t>      </a:t>
            </a:r>
            <a:r>
              <a:rPr lang="en-US" u="sng" dirty="0" smtClean="0"/>
              <a:t>46000</a:t>
            </a:r>
            <a:r>
              <a:rPr lang="ar-IQ" u="sng" dirty="0" smtClean="0"/>
              <a:t> </a:t>
            </a:r>
            <a:r>
              <a:rPr lang="ar-IQ" u="sng" dirty="0" err="1" smtClean="0"/>
              <a:t>الى</a:t>
            </a:r>
            <a:r>
              <a:rPr lang="ar-IQ" u="sng" dirty="0" smtClean="0"/>
              <a:t> </a:t>
            </a:r>
            <a:r>
              <a:rPr lang="ar-IQ" u="sng" dirty="0" err="1" smtClean="0"/>
              <a:t>حـ</a:t>
            </a:r>
            <a:r>
              <a:rPr lang="ar-IQ" u="sng" dirty="0" smtClean="0"/>
              <a:t> / الصندوق</a:t>
            </a:r>
            <a:endParaRPr lang="en-US" dirty="0" smtClean="0"/>
          </a:p>
          <a:p>
            <a:r>
              <a:rPr lang="en-US" dirty="0" smtClean="0"/>
              <a:t>1000</a:t>
            </a:r>
            <a:r>
              <a:rPr lang="ar-IQ" dirty="0" smtClean="0"/>
              <a:t> من </a:t>
            </a:r>
            <a:r>
              <a:rPr lang="ar-IQ" dirty="0" err="1" smtClean="0"/>
              <a:t>حـ</a:t>
            </a:r>
            <a:r>
              <a:rPr lang="ar-IQ" dirty="0" smtClean="0"/>
              <a:t>/ أرباح وخسائر </a:t>
            </a:r>
            <a:endParaRPr lang="en-US" dirty="0" smtClean="0"/>
          </a:p>
          <a:p>
            <a:r>
              <a:rPr lang="ar-IQ" dirty="0" smtClean="0"/>
              <a:t>  </a:t>
            </a:r>
            <a:r>
              <a:rPr lang="en-US" u="sng" dirty="0" smtClean="0"/>
              <a:t>1000</a:t>
            </a:r>
            <a:r>
              <a:rPr lang="ar-IQ" u="sng" dirty="0" smtClean="0"/>
              <a:t> </a:t>
            </a:r>
            <a:r>
              <a:rPr lang="ar-IQ" u="sng" dirty="0" err="1" smtClean="0"/>
              <a:t>الى</a:t>
            </a:r>
            <a:r>
              <a:rPr lang="ar-IQ" u="sng" dirty="0" smtClean="0"/>
              <a:t> </a:t>
            </a:r>
            <a:r>
              <a:rPr lang="ar-IQ" u="sng" dirty="0" err="1" smtClean="0"/>
              <a:t>حـ</a:t>
            </a:r>
            <a:r>
              <a:rPr lang="ar-IQ" u="sng" dirty="0" smtClean="0"/>
              <a:t> / مكاسب وخسائر العمليات</a:t>
            </a:r>
            <a:endParaRPr lang="en-US" dirty="0" smtClean="0"/>
          </a:p>
          <a:p>
            <a:pPr>
              <a:buNone/>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0000" lnSpcReduction="20000"/>
          </a:bodyPr>
          <a:lstStyle/>
          <a:p>
            <a:r>
              <a:rPr lang="ar-IQ" b="1" u="sng" dirty="0" smtClean="0"/>
              <a:t>مثال/</a:t>
            </a:r>
            <a:r>
              <a:rPr lang="ar-IQ" dirty="0" smtClean="0"/>
              <a:t> فيما يلي عمليات التي تمت بين الشركة الأمريكية (المركز الرئيسي) والفرع في فرنسا. نفترض بأن العملة الرسمية هي الدولار الأمريكي، ومع ذلك فان الفرع يمسك سجلاته المحاسبية بالفرنك الفرنسي .</a:t>
            </a:r>
            <a:endParaRPr lang="en-US" dirty="0" smtClean="0"/>
          </a:p>
          <a:p>
            <a:r>
              <a:rPr lang="ar-IQ" dirty="0" smtClean="0"/>
              <a:t>1ـ أرسل المركز الرئيسي </a:t>
            </a:r>
            <a:r>
              <a:rPr lang="en-US" dirty="0" smtClean="0"/>
              <a:t>1000</a:t>
            </a:r>
            <a:r>
              <a:rPr lang="ar-IQ" dirty="0" smtClean="0"/>
              <a:t>$ إلى الفرع (الفرنك = </a:t>
            </a:r>
            <a:r>
              <a:rPr lang="en-US" dirty="0" smtClean="0"/>
              <a:t>0.20</a:t>
            </a:r>
            <a:r>
              <a:rPr lang="ar-IQ" dirty="0" smtClean="0"/>
              <a:t>$) .</a:t>
            </a:r>
            <a:endParaRPr lang="en-US" dirty="0" smtClean="0"/>
          </a:p>
          <a:p>
            <a:r>
              <a:rPr lang="ar-IQ" dirty="0" smtClean="0"/>
              <a:t>2ـ أرسل المركز الرئيسي بضاعة إلى الفرع كانت تكلفتها </a:t>
            </a:r>
            <a:r>
              <a:rPr lang="en-US" dirty="0" smtClean="0"/>
              <a:t>60000</a:t>
            </a:r>
            <a:r>
              <a:rPr lang="ar-IQ" dirty="0" smtClean="0"/>
              <a:t>$ وسعر الفاتورة </a:t>
            </a:r>
            <a:r>
              <a:rPr lang="en-US" dirty="0" smtClean="0"/>
              <a:t>90000</a:t>
            </a:r>
            <a:r>
              <a:rPr lang="ar-IQ" dirty="0" smtClean="0"/>
              <a:t>$ (الفرنك= </a:t>
            </a:r>
            <a:r>
              <a:rPr lang="en-US" dirty="0" smtClean="0"/>
              <a:t>0.20</a:t>
            </a:r>
            <a:r>
              <a:rPr lang="ar-IQ" dirty="0" smtClean="0"/>
              <a:t> $).</a:t>
            </a:r>
            <a:endParaRPr lang="en-US" dirty="0" smtClean="0"/>
          </a:p>
          <a:p>
            <a:r>
              <a:rPr lang="ar-IQ" dirty="0" smtClean="0"/>
              <a:t>3ـ اشترى الفرع أثاث بمبلغ </a:t>
            </a:r>
            <a:r>
              <a:rPr lang="en-US" dirty="0" smtClean="0"/>
              <a:t>2500</a:t>
            </a:r>
            <a:r>
              <a:rPr lang="ar-IQ" dirty="0" smtClean="0"/>
              <a:t> فرنك، ويتم المحاسبة عن </a:t>
            </a:r>
            <a:r>
              <a:rPr lang="ar-IQ" dirty="0" err="1" smtClean="0"/>
              <a:t>الاصول</a:t>
            </a:r>
            <a:r>
              <a:rPr lang="ar-IQ" dirty="0" smtClean="0"/>
              <a:t> الرأسمالية في دفاتر المركز الرئيسي (الفرنك= </a:t>
            </a:r>
            <a:r>
              <a:rPr lang="en-US" dirty="0" smtClean="0"/>
              <a:t>0.20</a:t>
            </a:r>
            <a:r>
              <a:rPr lang="ar-IQ" dirty="0" smtClean="0"/>
              <a:t> $).</a:t>
            </a:r>
            <a:endParaRPr lang="en-US" dirty="0" smtClean="0"/>
          </a:p>
          <a:p>
            <a:r>
              <a:rPr lang="ar-IQ" dirty="0" smtClean="0"/>
              <a:t>4ـ بلغت مبيعات الفرع بالأجل مبلغ </a:t>
            </a:r>
            <a:r>
              <a:rPr lang="en-US" dirty="0" smtClean="0"/>
              <a:t>500000</a:t>
            </a:r>
            <a:r>
              <a:rPr lang="ar-IQ" dirty="0" smtClean="0"/>
              <a:t> فرنك وكانت تكلفة هذه البضاعة </a:t>
            </a:r>
            <a:r>
              <a:rPr lang="en-US" dirty="0" smtClean="0"/>
              <a:t>337500</a:t>
            </a:r>
            <a:r>
              <a:rPr lang="ar-IQ" dirty="0" smtClean="0"/>
              <a:t> فرنك (الفرنك= </a:t>
            </a:r>
            <a:r>
              <a:rPr lang="en-US" dirty="0" smtClean="0"/>
              <a:t>0.16</a:t>
            </a:r>
            <a:r>
              <a:rPr lang="ar-IQ" dirty="0" smtClean="0"/>
              <a:t> $).</a:t>
            </a:r>
            <a:endParaRPr lang="en-US" dirty="0" smtClean="0"/>
          </a:p>
          <a:p>
            <a:r>
              <a:rPr lang="ar-IQ" dirty="0" smtClean="0"/>
              <a:t>5ـ حصل الفرع من المدينون مبالغ قدرها </a:t>
            </a:r>
            <a:r>
              <a:rPr lang="en-US" dirty="0" smtClean="0"/>
              <a:t>248000</a:t>
            </a:r>
            <a:r>
              <a:rPr lang="ar-IQ" dirty="0" smtClean="0"/>
              <a:t> فرنك (الفرنك = </a:t>
            </a:r>
            <a:r>
              <a:rPr lang="en-US" dirty="0" smtClean="0"/>
              <a:t>0.25</a:t>
            </a:r>
            <a:r>
              <a:rPr lang="ar-IQ" dirty="0" smtClean="0"/>
              <a:t> $).</a:t>
            </a:r>
            <a:endParaRPr lang="en-US" dirty="0" smtClean="0"/>
          </a:p>
          <a:p>
            <a:r>
              <a:rPr lang="ar-IQ" dirty="0" smtClean="0"/>
              <a:t>6ـ بلغت مصروفات العمليات المسددة نقدا وبمعرفة الفرع </a:t>
            </a:r>
            <a:r>
              <a:rPr lang="en-US" dirty="0" smtClean="0"/>
              <a:t>80000 </a:t>
            </a:r>
            <a:r>
              <a:rPr lang="ar-IQ" dirty="0" smtClean="0"/>
              <a:t>فرنك (الفرنك = </a:t>
            </a:r>
            <a:r>
              <a:rPr lang="en-US" dirty="0" smtClean="0"/>
              <a:t>0.25</a:t>
            </a:r>
            <a:r>
              <a:rPr lang="ar-IQ" dirty="0" smtClean="0"/>
              <a:t> $).</a:t>
            </a:r>
            <a:endParaRPr lang="en-US" dirty="0" smtClean="0"/>
          </a:p>
          <a:p>
            <a:r>
              <a:rPr lang="ar-IQ" dirty="0" smtClean="0"/>
              <a:t>7ـ حول الفرع إلى المركز الرئيسي مبالغ قدرها </a:t>
            </a:r>
            <a:r>
              <a:rPr lang="en-US" dirty="0" smtClean="0"/>
              <a:t>156250</a:t>
            </a:r>
            <a:r>
              <a:rPr lang="ar-IQ" dirty="0" smtClean="0"/>
              <a:t> فرنك (الفرنك = </a:t>
            </a:r>
            <a:r>
              <a:rPr lang="en-US" dirty="0" smtClean="0"/>
              <a:t>0.24</a:t>
            </a:r>
            <a:r>
              <a:rPr lang="ar-IQ" dirty="0" smtClean="0"/>
              <a:t> $).</a:t>
            </a:r>
            <a:endParaRPr lang="en-US" dirty="0" smtClean="0"/>
          </a:p>
          <a:p>
            <a:r>
              <a:rPr lang="ar-IQ" dirty="0" smtClean="0"/>
              <a:t>8 </a:t>
            </a:r>
            <a:r>
              <a:rPr lang="ar-IQ" dirty="0" err="1" smtClean="0"/>
              <a:t>ـ</a:t>
            </a:r>
            <a:r>
              <a:rPr lang="ar-IQ" dirty="0" smtClean="0"/>
              <a:t> بلغت مصروفات العمليات التي أنفقت بمعرفة المركز الرئيسي وحملها على الفرع مبلغ </a:t>
            </a:r>
            <a:r>
              <a:rPr lang="en-US" dirty="0" smtClean="0"/>
              <a:t>3000</a:t>
            </a:r>
            <a:r>
              <a:rPr lang="ar-IQ" dirty="0" smtClean="0"/>
              <a:t> $ (الفرنك = </a:t>
            </a:r>
            <a:r>
              <a:rPr lang="en-US" dirty="0" smtClean="0"/>
              <a:t>0.24</a:t>
            </a:r>
            <a:r>
              <a:rPr lang="ar-IQ" dirty="0" smtClean="0"/>
              <a:t> $ ).</a:t>
            </a:r>
            <a:endParaRPr lang="en-US" dirty="0" smtClean="0"/>
          </a:p>
          <a:p>
            <a:r>
              <a:rPr lang="ar-IQ" b="1" u="sng" dirty="0" smtClean="0"/>
              <a:t>المطلوب /</a:t>
            </a:r>
            <a:r>
              <a:rPr lang="ar-IQ" dirty="0" smtClean="0"/>
              <a:t> تسجيل قيود العمليات أعلاه في دفاتر المركز الرئيسي والفرع .</a:t>
            </a:r>
            <a:endParaRPr lang="en-US" dirty="0" smtClean="0"/>
          </a:p>
          <a:p>
            <a:pPr>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571500"/>
          <a:ext cx="8229600" cy="5715020"/>
        </p:xfrm>
        <a:graphic>
          <a:graphicData uri="http://schemas.openxmlformats.org/drawingml/2006/table">
            <a:tbl>
              <a:tblPr rtl="1" firstRow="1" bandRow="1">
                <a:tableStyleId>{5940675A-B579-460E-94D1-54222C63F5DA}</a:tableStyleId>
              </a:tblPr>
              <a:tblGrid>
                <a:gridCol w="974520"/>
                <a:gridCol w="3569128"/>
                <a:gridCol w="3685952"/>
              </a:tblGrid>
              <a:tr h="1428755">
                <a:tc>
                  <a:txBody>
                    <a:bodyPr/>
                    <a:lstStyle/>
                    <a:p>
                      <a:pPr algn="r" rtl="1">
                        <a:lnSpc>
                          <a:spcPct val="115000"/>
                        </a:lnSpc>
                        <a:spcAft>
                          <a:spcPts val="0"/>
                        </a:spcAft>
                      </a:pPr>
                      <a:endParaRPr lang="ar-SA" sz="900" dirty="0">
                        <a:solidFill>
                          <a:srgbClr val="182F3A"/>
                        </a:solidFill>
                        <a:latin typeface="Calibri"/>
                        <a:ea typeface="Times New Roman"/>
                        <a:cs typeface="Tahoma"/>
                      </a:endParaRPr>
                    </a:p>
                    <a:p>
                      <a:pPr algn="r" rtl="1">
                        <a:lnSpc>
                          <a:spcPct val="115000"/>
                        </a:lnSpc>
                        <a:spcAft>
                          <a:spcPts val="0"/>
                        </a:spcAft>
                      </a:pPr>
                      <a:r>
                        <a:rPr lang="ar-IQ" sz="1400" b="1" dirty="0">
                          <a:solidFill>
                            <a:srgbClr val="182F3A"/>
                          </a:solidFill>
                          <a:latin typeface="Calibri"/>
                          <a:ea typeface="Times New Roman"/>
                          <a:cs typeface="Arial"/>
                        </a:rPr>
                        <a:t>1ــ  </a:t>
                      </a:r>
                      <a:endParaRPr lang="en-US" sz="1100" dirty="0">
                        <a:latin typeface="Calibri"/>
                        <a:ea typeface="Calibri"/>
                        <a:cs typeface="Arial"/>
                      </a:endParaRPr>
                    </a:p>
                  </a:txBody>
                  <a:tcPr marL="68580" marR="68580" marT="0" marB="0"/>
                </a:tc>
                <a:tc>
                  <a:txBody>
                    <a:bodyPr/>
                    <a:lstStyle/>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1000</a:t>
                      </a:r>
                      <a:r>
                        <a:rPr lang="ar-IQ" sz="1400">
                          <a:solidFill>
                            <a:srgbClr val="182F3A"/>
                          </a:solidFill>
                          <a:latin typeface="Calibri"/>
                          <a:ea typeface="Times New Roman"/>
                          <a:cs typeface="Arial"/>
                        </a:rPr>
                        <a:t>من حـ/ الاستثمار في فرع فرنسا</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1000</a:t>
                      </a:r>
                      <a:r>
                        <a:rPr lang="ar-IQ" sz="1400">
                          <a:solidFill>
                            <a:srgbClr val="182F3A"/>
                          </a:solidFill>
                          <a:latin typeface="Calibri"/>
                          <a:ea typeface="Times New Roman"/>
                          <a:cs typeface="Arial"/>
                        </a:rPr>
                        <a:t> الى حـ/ الصندوق</a:t>
                      </a:r>
                      <a:endParaRPr lang="en-US" sz="1100">
                        <a:latin typeface="Calibri"/>
                        <a:ea typeface="Calibri"/>
                        <a:cs typeface="Arial"/>
                      </a:endParaRPr>
                    </a:p>
                  </a:txBody>
                  <a:tcPr marL="68580" marR="68580" marT="0" marB="0"/>
                </a:tc>
                <a:tc>
                  <a:txBody>
                    <a:bodyPr/>
                    <a:lstStyle/>
                    <a:p>
                      <a:pPr algn="just" rtl="1">
                        <a:lnSpc>
                          <a:spcPct val="115000"/>
                        </a:lnSpc>
                        <a:spcAft>
                          <a:spcPts val="0"/>
                        </a:spcAft>
                      </a:pP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1000</a:t>
                      </a: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  </a:t>
                      </a:r>
                      <a:r>
                        <a:rPr lang="ar-SA"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0.20</a:t>
                      </a: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5000</a:t>
                      </a:r>
                      <a:r>
                        <a:rPr lang="ar-IQ" sz="1400" dirty="0">
                          <a:solidFill>
                            <a:srgbClr val="182F3A"/>
                          </a:solidFill>
                          <a:latin typeface="Calibri"/>
                          <a:ea typeface="Times New Roman"/>
                          <a:cs typeface="Arial"/>
                        </a:rPr>
                        <a:t> فرنك</a:t>
                      </a:r>
                      <a:endParaRPr lang="en-US" sz="1100" dirty="0">
                        <a:latin typeface="Calibri"/>
                        <a:ea typeface="Calibri"/>
                        <a:cs typeface="Arial"/>
                      </a:endParaRPr>
                    </a:p>
                    <a:p>
                      <a:pPr algn="just" rtl="1">
                        <a:lnSpc>
                          <a:spcPct val="115000"/>
                        </a:lnSpc>
                        <a:spcAft>
                          <a:spcPts val="0"/>
                        </a:spcAft>
                      </a:pP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5000</a:t>
                      </a:r>
                      <a:r>
                        <a:rPr lang="ar-IQ" sz="1400" dirty="0">
                          <a:solidFill>
                            <a:srgbClr val="182F3A"/>
                          </a:solidFill>
                          <a:latin typeface="Calibri"/>
                          <a:ea typeface="Times New Roman"/>
                          <a:cs typeface="Arial"/>
                        </a:rPr>
                        <a:t> من </a:t>
                      </a:r>
                      <a:r>
                        <a:rPr lang="ar-IQ" sz="1400" dirty="0" err="1">
                          <a:solidFill>
                            <a:srgbClr val="182F3A"/>
                          </a:solidFill>
                          <a:latin typeface="Calibri"/>
                          <a:ea typeface="Times New Roman"/>
                          <a:cs typeface="Arial"/>
                        </a:rPr>
                        <a:t>حـ</a:t>
                      </a:r>
                      <a:r>
                        <a:rPr lang="ar-IQ" sz="1400" dirty="0">
                          <a:solidFill>
                            <a:srgbClr val="182F3A"/>
                          </a:solidFill>
                          <a:latin typeface="Calibri"/>
                          <a:ea typeface="Times New Roman"/>
                          <a:cs typeface="Arial"/>
                        </a:rPr>
                        <a:t>/ الصندوق </a:t>
                      </a:r>
                      <a:endParaRPr lang="en-US" sz="1100" dirty="0">
                        <a:latin typeface="Calibri"/>
                        <a:ea typeface="Calibri"/>
                        <a:cs typeface="Arial"/>
                      </a:endParaRPr>
                    </a:p>
                    <a:p>
                      <a:pPr algn="just" rtl="1">
                        <a:lnSpc>
                          <a:spcPct val="115000"/>
                        </a:lnSpc>
                        <a:spcAft>
                          <a:spcPts val="0"/>
                        </a:spcAft>
                      </a:pP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5000</a:t>
                      </a:r>
                      <a:r>
                        <a:rPr lang="ar-IQ" sz="1400" dirty="0">
                          <a:solidFill>
                            <a:srgbClr val="182F3A"/>
                          </a:solidFill>
                          <a:latin typeface="Calibri"/>
                          <a:ea typeface="Times New Roman"/>
                          <a:cs typeface="Arial"/>
                        </a:rPr>
                        <a:t> </a:t>
                      </a:r>
                      <a:r>
                        <a:rPr lang="ar-IQ" sz="1400" dirty="0" err="1">
                          <a:solidFill>
                            <a:srgbClr val="182F3A"/>
                          </a:solidFill>
                          <a:latin typeface="Calibri"/>
                          <a:ea typeface="Times New Roman"/>
                          <a:cs typeface="Arial"/>
                        </a:rPr>
                        <a:t>الى</a:t>
                      </a:r>
                      <a:r>
                        <a:rPr lang="ar-IQ" sz="1400" dirty="0">
                          <a:solidFill>
                            <a:srgbClr val="182F3A"/>
                          </a:solidFill>
                          <a:latin typeface="Calibri"/>
                          <a:ea typeface="Times New Roman"/>
                          <a:cs typeface="Arial"/>
                        </a:rPr>
                        <a:t> </a:t>
                      </a:r>
                      <a:r>
                        <a:rPr lang="ar-IQ" sz="1400" dirty="0" err="1">
                          <a:solidFill>
                            <a:srgbClr val="182F3A"/>
                          </a:solidFill>
                          <a:latin typeface="Calibri"/>
                          <a:ea typeface="Times New Roman"/>
                          <a:cs typeface="Arial"/>
                        </a:rPr>
                        <a:t>حـ</a:t>
                      </a:r>
                      <a:r>
                        <a:rPr lang="ar-IQ" sz="1400" dirty="0">
                          <a:solidFill>
                            <a:srgbClr val="182F3A"/>
                          </a:solidFill>
                          <a:latin typeface="Calibri"/>
                          <a:ea typeface="Times New Roman"/>
                          <a:cs typeface="Arial"/>
                        </a:rPr>
                        <a:t>/ المركز الرئيسي</a:t>
                      </a:r>
                      <a:endParaRPr lang="en-US" sz="1100" dirty="0">
                        <a:latin typeface="Calibri"/>
                        <a:ea typeface="Calibri"/>
                        <a:cs typeface="Arial"/>
                      </a:endParaRPr>
                    </a:p>
                  </a:txBody>
                  <a:tcPr marL="68580" marR="68580" marT="0" marB="0"/>
                </a:tc>
              </a:tr>
              <a:tr h="1428755">
                <a:tc>
                  <a:txBody>
                    <a:bodyPr/>
                    <a:lstStyle/>
                    <a:p>
                      <a:pPr algn="r" rtl="1">
                        <a:lnSpc>
                          <a:spcPct val="115000"/>
                        </a:lnSpc>
                        <a:spcAft>
                          <a:spcPts val="0"/>
                        </a:spcAft>
                      </a:pPr>
                      <a:r>
                        <a:rPr lang="ar-IQ" sz="1400" dirty="0">
                          <a:solidFill>
                            <a:srgbClr val="182F3A"/>
                          </a:solidFill>
                          <a:latin typeface="Calibri"/>
                          <a:ea typeface="Times New Roman"/>
                          <a:cs typeface="Arial"/>
                        </a:rPr>
                        <a:t>  </a:t>
                      </a:r>
                      <a:endParaRPr lang="en-US" sz="1100" dirty="0">
                        <a:latin typeface="Calibri"/>
                        <a:ea typeface="Calibri"/>
                        <a:cs typeface="Arial"/>
                      </a:endParaRPr>
                    </a:p>
                    <a:p>
                      <a:pPr algn="r" rtl="1">
                        <a:lnSpc>
                          <a:spcPct val="115000"/>
                        </a:lnSpc>
                        <a:spcAft>
                          <a:spcPts val="0"/>
                        </a:spcAft>
                      </a:pPr>
                      <a:r>
                        <a:rPr lang="ar-IQ" sz="1400" b="1" dirty="0">
                          <a:solidFill>
                            <a:srgbClr val="182F3A"/>
                          </a:solidFill>
                          <a:latin typeface="Calibri"/>
                          <a:ea typeface="Times New Roman"/>
                          <a:cs typeface="Arial"/>
                        </a:rPr>
                        <a:t>2ــ</a:t>
                      </a:r>
                      <a:endParaRPr lang="en-US" sz="1100" dirty="0">
                        <a:latin typeface="Calibri"/>
                        <a:ea typeface="Calibri"/>
                        <a:cs typeface="Arial"/>
                      </a:endParaRPr>
                    </a:p>
                  </a:txBody>
                  <a:tcPr marL="68580" marR="68580" marT="0" marB="0"/>
                </a:tc>
                <a:tc>
                  <a:txBody>
                    <a:bodyPr/>
                    <a:lstStyle/>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90000</a:t>
                      </a:r>
                      <a:r>
                        <a:rPr lang="ar-IQ" sz="1400">
                          <a:solidFill>
                            <a:srgbClr val="182F3A"/>
                          </a:solidFill>
                          <a:latin typeface="Calibri"/>
                          <a:ea typeface="Times New Roman"/>
                          <a:cs typeface="Arial"/>
                        </a:rPr>
                        <a:t>من حـ/ الاستثمار في فرع فرنسا </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الى مذكورين</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60000</a:t>
                      </a:r>
                      <a:r>
                        <a:rPr lang="ar-IQ" sz="1400">
                          <a:solidFill>
                            <a:srgbClr val="182F3A"/>
                          </a:solidFill>
                          <a:latin typeface="Calibri"/>
                          <a:ea typeface="Times New Roman"/>
                          <a:cs typeface="Arial"/>
                        </a:rPr>
                        <a:t> حـ/ المخزون</a:t>
                      </a:r>
                      <a:endParaRPr lang="en-US" sz="1100">
                        <a:latin typeface="Calibri"/>
                        <a:ea typeface="Calibri"/>
                        <a:cs typeface="Arial"/>
                      </a:endParaRPr>
                    </a:p>
                    <a:p>
                      <a:pPr algn="just" rtl="1">
                        <a:lnSpc>
                          <a:spcPct val="115000"/>
                        </a:lnSpc>
                        <a:spcAft>
                          <a:spcPts val="0"/>
                        </a:spcAft>
                      </a:pPr>
                      <a:r>
                        <a:rPr lang="en-US" sz="1400">
                          <a:solidFill>
                            <a:srgbClr val="182F3A"/>
                          </a:solidFill>
                          <a:latin typeface="Tahoma"/>
                          <a:ea typeface="Times New Roman"/>
                          <a:cs typeface="Arial"/>
                        </a:rPr>
                        <a:t>30000</a:t>
                      </a:r>
                      <a:r>
                        <a:rPr lang="ar-IQ" sz="1400">
                          <a:solidFill>
                            <a:srgbClr val="182F3A"/>
                          </a:solidFill>
                          <a:latin typeface="Calibri"/>
                          <a:ea typeface="Times New Roman"/>
                          <a:cs typeface="Arial"/>
                        </a:rPr>
                        <a:t>حـ/ مخصص تقويم البضاعة بالزيادة        </a:t>
                      </a:r>
                      <a:endParaRPr lang="en-US" sz="1100">
                        <a:latin typeface="Calibri"/>
                        <a:ea typeface="Calibri"/>
                        <a:cs typeface="Arial"/>
                      </a:endParaRPr>
                    </a:p>
                  </a:txBody>
                  <a:tcPr marL="68580" marR="68580" marT="0" marB="0"/>
                </a:tc>
                <a:tc>
                  <a:txBody>
                    <a:bodyPr/>
                    <a:lstStyle/>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90000</a:t>
                      </a:r>
                      <a:r>
                        <a:rPr lang="ar-IQ" sz="1400">
                          <a:solidFill>
                            <a:srgbClr val="182F3A"/>
                          </a:solidFill>
                          <a:latin typeface="Calibri"/>
                          <a:ea typeface="Times New Roman"/>
                          <a:cs typeface="Arial"/>
                        </a:rPr>
                        <a:t> / </a:t>
                      </a:r>
                      <a:r>
                        <a:rPr lang="en-US" sz="1400">
                          <a:solidFill>
                            <a:srgbClr val="182F3A"/>
                          </a:solidFill>
                          <a:latin typeface="Tahoma"/>
                          <a:ea typeface="Times New Roman"/>
                          <a:cs typeface="Arial"/>
                        </a:rPr>
                        <a:t>0.20</a:t>
                      </a:r>
                      <a:r>
                        <a:rPr lang="ar-IQ" sz="1400">
                          <a:solidFill>
                            <a:srgbClr val="182F3A"/>
                          </a:solidFill>
                          <a:latin typeface="Calibri"/>
                          <a:ea typeface="Times New Roman"/>
                          <a:cs typeface="Arial"/>
                        </a:rPr>
                        <a:t> = </a:t>
                      </a:r>
                      <a:r>
                        <a:rPr lang="en-US" sz="1400">
                          <a:solidFill>
                            <a:srgbClr val="182F3A"/>
                          </a:solidFill>
                          <a:latin typeface="Tahoma"/>
                          <a:ea typeface="Times New Roman"/>
                          <a:cs typeface="Arial"/>
                        </a:rPr>
                        <a:t>450000</a:t>
                      </a:r>
                      <a:r>
                        <a:rPr lang="ar-IQ" sz="1400">
                          <a:solidFill>
                            <a:srgbClr val="182F3A"/>
                          </a:solidFill>
                          <a:latin typeface="Calibri"/>
                          <a:ea typeface="Times New Roman"/>
                          <a:cs typeface="Arial"/>
                        </a:rPr>
                        <a:t> فرنك</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450000</a:t>
                      </a:r>
                      <a:r>
                        <a:rPr lang="ar-IQ" sz="1400">
                          <a:solidFill>
                            <a:srgbClr val="182F3A"/>
                          </a:solidFill>
                          <a:latin typeface="Calibri"/>
                          <a:ea typeface="Times New Roman"/>
                          <a:cs typeface="Arial"/>
                        </a:rPr>
                        <a:t> من حـ/ المخزون</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450000</a:t>
                      </a:r>
                      <a:r>
                        <a:rPr lang="ar-IQ" sz="1400">
                          <a:solidFill>
                            <a:srgbClr val="182F3A"/>
                          </a:solidFill>
                          <a:latin typeface="Calibri"/>
                          <a:ea typeface="Times New Roman"/>
                          <a:cs typeface="Arial"/>
                        </a:rPr>
                        <a:t> الى حـ/ المركز الرئيسي</a:t>
                      </a:r>
                      <a:endParaRPr lang="en-US" sz="1100">
                        <a:latin typeface="Calibri"/>
                        <a:ea typeface="Calibri"/>
                        <a:cs typeface="Arial"/>
                      </a:endParaRPr>
                    </a:p>
                  </a:txBody>
                  <a:tcPr marL="68580" marR="68580" marT="0" marB="0"/>
                </a:tc>
              </a:tr>
              <a:tr h="1428755">
                <a:tc>
                  <a:txBody>
                    <a:bodyPr/>
                    <a:lstStyle/>
                    <a:p>
                      <a:pPr algn="r" rtl="1">
                        <a:lnSpc>
                          <a:spcPct val="115000"/>
                        </a:lnSpc>
                        <a:spcAft>
                          <a:spcPts val="0"/>
                        </a:spcAft>
                      </a:pPr>
                      <a:endParaRPr lang="ar-SA" sz="900">
                        <a:solidFill>
                          <a:srgbClr val="182F3A"/>
                        </a:solidFill>
                        <a:latin typeface="Calibri"/>
                        <a:ea typeface="Times New Roman"/>
                        <a:cs typeface="Tahoma"/>
                      </a:endParaRPr>
                    </a:p>
                    <a:p>
                      <a:pPr algn="r" rtl="1">
                        <a:lnSpc>
                          <a:spcPct val="115000"/>
                        </a:lnSpc>
                        <a:spcAft>
                          <a:spcPts val="0"/>
                        </a:spcAft>
                      </a:pPr>
                      <a:r>
                        <a:rPr lang="ar-IQ" sz="1400" b="1">
                          <a:solidFill>
                            <a:srgbClr val="182F3A"/>
                          </a:solidFill>
                          <a:latin typeface="Calibri"/>
                          <a:ea typeface="Times New Roman"/>
                          <a:cs typeface="Arial"/>
                        </a:rPr>
                        <a:t>3ــ</a:t>
                      </a:r>
                      <a:endParaRPr lang="en-US" sz="1100">
                        <a:latin typeface="Calibri"/>
                        <a:ea typeface="Calibri"/>
                        <a:cs typeface="Arial"/>
                      </a:endParaRPr>
                    </a:p>
                  </a:txBody>
                  <a:tcPr marL="68580" marR="68580" marT="0" marB="0"/>
                </a:tc>
                <a:tc>
                  <a:txBody>
                    <a:bodyPr/>
                    <a:lstStyle/>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2500</a:t>
                      </a:r>
                      <a:r>
                        <a:rPr lang="en-US" sz="1400">
                          <a:solidFill>
                            <a:srgbClr val="182F3A"/>
                          </a:solidFill>
                          <a:latin typeface="Arial"/>
                          <a:ea typeface="Times New Roman"/>
                          <a:cs typeface="Arial"/>
                        </a:rPr>
                        <a:t> </a:t>
                      </a:r>
                      <a:r>
                        <a:rPr lang="en-US" sz="1400">
                          <a:solidFill>
                            <a:srgbClr val="182F3A"/>
                          </a:solidFill>
                          <a:latin typeface="Tahoma"/>
                          <a:ea typeface="Times New Roman"/>
                          <a:cs typeface="Arial"/>
                        </a:rPr>
                        <a:t>X</a:t>
                      </a:r>
                      <a:r>
                        <a:rPr lang="en-US" sz="1400">
                          <a:solidFill>
                            <a:srgbClr val="182F3A"/>
                          </a:solidFill>
                          <a:latin typeface="Arial"/>
                          <a:ea typeface="Times New Roman"/>
                          <a:cs typeface="Arial"/>
                        </a:rPr>
                        <a:t> </a:t>
                      </a:r>
                      <a:r>
                        <a:rPr lang="en-US" sz="1400">
                          <a:solidFill>
                            <a:srgbClr val="182F3A"/>
                          </a:solidFill>
                          <a:latin typeface="Tahoma"/>
                          <a:ea typeface="Times New Roman"/>
                          <a:cs typeface="Arial"/>
                        </a:rPr>
                        <a:t>0.20</a:t>
                      </a:r>
                      <a:r>
                        <a:rPr lang="ar-IQ" sz="1400">
                          <a:solidFill>
                            <a:srgbClr val="182F3A"/>
                          </a:solidFill>
                          <a:latin typeface="Calibri"/>
                          <a:ea typeface="Times New Roman"/>
                          <a:cs typeface="Arial"/>
                        </a:rPr>
                        <a:t> = </a:t>
                      </a:r>
                      <a:r>
                        <a:rPr lang="en-US" sz="1400">
                          <a:solidFill>
                            <a:srgbClr val="182F3A"/>
                          </a:solidFill>
                          <a:latin typeface="Tahoma"/>
                          <a:ea typeface="Times New Roman"/>
                          <a:cs typeface="Arial"/>
                        </a:rPr>
                        <a:t>500</a:t>
                      </a:r>
                      <a:r>
                        <a:rPr lang="ar-IQ" sz="1400">
                          <a:solidFill>
                            <a:srgbClr val="182F3A"/>
                          </a:solidFill>
                          <a:latin typeface="Calibri"/>
                          <a:ea typeface="Times New Roman"/>
                          <a:cs typeface="Arial"/>
                        </a:rPr>
                        <a:t> $</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500</a:t>
                      </a:r>
                      <a:r>
                        <a:rPr lang="ar-IQ" sz="1400">
                          <a:solidFill>
                            <a:srgbClr val="182F3A"/>
                          </a:solidFill>
                          <a:latin typeface="Calibri"/>
                          <a:ea typeface="Times New Roman"/>
                          <a:cs typeface="Arial"/>
                        </a:rPr>
                        <a:t> من حـ/ الاثاث </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500</a:t>
                      </a:r>
                      <a:r>
                        <a:rPr lang="ar-IQ" sz="1400">
                          <a:solidFill>
                            <a:srgbClr val="182F3A"/>
                          </a:solidFill>
                          <a:latin typeface="Calibri"/>
                          <a:ea typeface="Times New Roman"/>
                          <a:cs typeface="Arial"/>
                        </a:rPr>
                        <a:t> الى حـ/ الاستثمار في فرع فرنسا</a:t>
                      </a:r>
                      <a:endParaRPr lang="en-US" sz="1100">
                        <a:latin typeface="Calibri"/>
                        <a:ea typeface="Calibri"/>
                        <a:cs typeface="Arial"/>
                      </a:endParaRPr>
                    </a:p>
                  </a:txBody>
                  <a:tcPr marL="68580" marR="68580" marT="0" marB="0"/>
                </a:tc>
                <a:tc>
                  <a:txBody>
                    <a:bodyPr/>
                    <a:lstStyle/>
                    <a:p>
                      <a:pPr algn="just" rtl="1">
                        <a:lnSpc>
                          <a:spcPct val="115000"/>
                        </a:lnSpc>
                        <a:spcAft>
                          <a:spcPts val="0"/>
                        </a:spcAft>
                      </a:pPr>
                      <a:r>
                        <a:rPr lang="ar-IQ" sz="1400">
                          <a:solidFill>
                            <a:srgbClr val="182F3A"/>
                          </a:solidFill>
                          <a:latin typeface="Calibri"/>
                          <a:ea typeface="Times New Roman"/>
                          <a:cs typeface="Arial"/>
                        </a:rPr>
                        <a:t>     </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2500</a:t>
                      </a:r>
                      <a:r>
                        <a:rPr lang="ar-IQ" sz="1400">
                          <a:solidFill>
                            <a:srgbClr val="182F3A"/>
                          </a:solidFill>
                          <a:latin typeface="Calibri"/>
                          <a:ea typeface="Times New Roman"/>
                          <a:cs typeface="Arial"/>
                        </a:rPr>
                        <a:t> من حـ/ المركز الرئيسي</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a:t>
                      </a:r>
                      <a:r>
                        <a:rPr lang="en-US" sz="1400">
                          <a:solidFill>
                            <a:srgbClr val="182F3A"/>
                          </a:solidFill>
                          <a:latin typeface="Tahoma"/>
                          <a:ea typeface="Times New Roman"/>
                          <a:cs typeface="Arial"/>
                        </a:rPr>
                        <a:t>2500</a:t>
                      </a:r>
                      <a:r>
                        <a:rPr lang="ar-IQ" sz="1400">
                          <a:solidFill>
                            <a:srgbClr val="182F3A"/>
                          </a:solidFill>
                          <a:latin typeface="Calibri"/>
                          <a:ea typeface="Times New Roman"/>
                          <a:cs typeface="Arial"/>
                        </a:rPr>
                        <a:t> الى حـ/ الصندوق</a:t>
                      </a:r>
                      <a:endParaRPr lang="en-US" sz="1100">
                        <a:latin typeface="Calibri"/>
                        <a:ea typeface="Calibri"/>
                        <a:cs typeface="Arial"/>
                      </a:endParaRPr>
                    </a:p>
                  </a:txBody>
                  <a:tcPr marL="68580" marR="68580" marT="0" marB="0"/>
                </a:tc>
              </a:tr>
              <a:tr h="1428755">
                <a:tc>
                  <a:txBody>
                    <a:bodyPr/>
                    <a:lstStyle/>
                    <a:p>
                      <a:pPr algn="r" rtl="1">
                        <a:lnSpc>
                          <a:spcPct val="115000"/>
                        </a:lnSpc>
                        <a:spcAft>
                          <a:spcPts val="0"/>
                        </a:spcAft>
                      </a:pPr>
                      <a:endParaRPr lang="ar-SA" sz="900">
                        <a:solidFill>
                          <a:srgbClr val="182F3A"/>
                        </a:solidFill>
                        <a:latin typeface="Calibri"/>
                        <a:ea typeface="Times New Roman"/>
                        <a:cs typeface="Tahoma"/>
                      </a:endParaRPr>
                    </a:p>
                    <a:p>
                      <a:pPr algn="r" rtl="1">
                        <a:lnSpc>
                          <a:spcPct val="115000"/>
                        </a:lnSpc>
                        <a:spcAft>
                          <a:spcPts val="0"/>
                        </a:spcAft>
                      </a:pPr>
                      <a:r>
                        <a:rPr lang="ar-IQ" sz="1400" b="1">
                          <a:solidFill>
                            <a:srgbClr val="182F3A"/>
                          </a:solidFill>
                          <a:latin typeface="Calibri"/>
                          <a:ea typeface="Times New Roman"/>
                          <a:cs typeface="Arial"/>
                        </a:rPr>
                        <a:t>4ــ</a:t>
                      </a:r>
                      <a:endParaRPr lang="en-US" sz="1100">
                        <a:latin typeface="Calibri"/>
                        <a:ea typeface="Calibri"/>
                        <a:cs typeface="Arial"/>
                      </a:endParaRPr>
                    </a:p>
                  </a:txBody>
                  <a:tcPr marL="68580" marR="68580" marT="0" marB="0"/>
                </a:tc>
                <a:tc>
                  <a:txBody>
                    <a:bodyPr/>
                    <a:lstStyle/>
                    <a:p>
                      <a:pPr algn="just" rtl="1">
                        <a:lnSpc>
                          <a:spcPct val="115000"/>
                        </a:lnSpc>
                        <a:spcAft>
                          <a:spcPts val="0"/>
                        </a:spcAft>
                      </a:pPr>
                      <a:r>
                        <a:rPr lang="ar-IQ" sz="1400">
                          <a:solidFill>
                            <a:srgbClr val="182F3A"/>
                          </a:solidFill>
                          <a:latin typeface="Calibri"/>
                          <a:ea typeface="Times New Roman"/>
                          <a:cs typeface="Arial"/>
                        </a:rPr>
                        <a:t>        لا يسجل قيد</a:t>
                      </a:r>
                      <a:endParaRPr lang="en-US" sz="1100">
                        <a:latin typeface="Calibri"/>
                        <a:ea typeface="Calibri"/>
                        <a:cs typeface="Arial"/>
                      </a:endParaRPr>
                    </a:p>
                    <a:p>
                      <a:pPr algn="just" rtl="1">
                        <a:lnSpc>
                          <a:spcPct val="115000"/>
                        </a:lnSpc>
                        <a:spcAft>
                          <a:spcPts val="0"/>
                        </a:spcAft>
                      </a:pPr>
                      <a:r>
                        <a:rPr lang="ar-IQ" sz="1400">
                          <a:solidFill>
                            <a:srgbClr val="182F3A"/>
                          </a:solidFill>
                          <a:latin typeface="Calibri"/>
                          <a:ea typeface="Times New Roman"/>
                          <a:cs typeface="Arial"/>
                        </a:rPr>
                        <a:t>      لا يسجل قيد</a:t>
                      </a:r>
                      <a:endParaRPr lang="en-US" sz="1100">
                        <a:latin typeface="Calibri"/>
                        <a:ea typeface="Calibri"/>
                        <a:cs typeface="Arial"/>
                      </a:endParaRPr>
                    </a:p>
                  </a:txBody>
                  <a:tcPr marL="68580" marR="68580" marT="0" marB="0"/>
                </a:tc>
                <a:tc>
                  <a:txBody>
                    <a:bodyPr/>
                    <a:lstStyle/>
                    <a:p>
                      <a:pPr algn="just" rtl="1">
                        <a:lnSpc>
                          <a:spcPct val="115000"/>
                        </a:lnSpc>
                        <a:spcAft>
                          <a:spcPts val="0"/>
                        </a:spcAft>
                      </a:pP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500000</a:t>
                      </a:r>
                      <a:r>
                        <a:rPr lang="ar-IQ" sz="1400" dirty="0">
                          <a:solidFill>
                            <a:srgbClr val="182F3A"/>
                          </a:solidFill>
                          <a:latin typeface="Calibri"/>
                          <a:ea typeface="Times New Roman"/>
                          <a:cs typeface="Arial"/>
                        </a:rPr>
                        <a:t> من </a:t>
                      </a:r>
                      <a:r>
                        <a:rPr lang="ar-IQ" sz="1400" dirty="0" err="1">
                          <a:solidFill>
                            <a:srgbClr val="182F3A"/>
                          </a:solidFill>
                          <a:latin typeface="Calibri"/>
                          <a:ea typeface="Times New Roman"/>
                          <a:cs typeface="Arial"/>
                        </a:rPr>
                        <a:t>حـ</a:t>
                      </a:r>
                      <a:r>
                        <a:rPr lang="ar-IQ" sz="1400" dirty="0">
                          <a:solidFill>
                            <a:srgbClr val="182F3A"/>
                          </a:solidFill>
                          <a:latin typeface="Calibri"/>
                          <a:ea typeface="Times New Roman"/>
                          <a:cs typeface="Arial"/>
                        </a:rPr>
                        <a:t>/ مدينون </a:t>
                      </a:r>
                      <a:endParaRPr lang="en-US" sz="1100" dirty="0">
                        <a:latin typeface="Calibri"/>
                        <a:ea typeface="Calibri"/>
                        <a:cs typeface="Arial"/>
                      </a:endParaRPr>
                    </a:p>
                    <a:p>
                      <a:pPr algn="just" rtl="1">
                        <a:lnSpc>
                          <a:spcPct val="115000"/>
                        </a:lnSpc>
                        <a:spcAft>
                          <a:spcPts val="0"/>
                        </a:spcAft>
                      </a:pPr>
                      <a:r>
                        <a:rPr lang="ar-IQ" sz="1400" dirty="0">
                          <a:solidFill>
                            <a:srgbClr val="182F3A"/>
                          </a:solidFill>
                          <a:latin typeface="Calibri"/>
                          <a:ea typeface="Times New Roman"/>
                          <a:cs typeface="Arial"/>
                        </a:rPr>
                        <a:t>     </a:t>
                      </a:r>
                      <a:r>
                        <a:rPr lang="en-US" sz="1400" u="sng" dirty="0">
                          <a:solidFill>
                            <a:srgbClr val="182F3A"/>
                          </a:solidFill>
                          <a:latin typeface="Tahoma"/>
                          <a:ea typeface="Times New Roman"/>
                          <a:cs typeface="Arial"/>
                        </a:rPr>
                        <a:t>500000</a:t>
                      </a:r>
                      <a:r>
                        <a:rPr lang="ar-IQ" sz="1400" u="sng" dirty="0">
                          <a:solidFill>
                            <a:srgbClr val="182F3A"/>
                          </a:solidFill>
                          <a:latin typeface="Calibri"/>
                          <a:ea typeface="Times New Roman"/>
                          <a:cs typeface="Arial"/>
                        </a:rPr>
                        <a:t> </a:t>
                      </a:r>
                      <a:r>
                        <a:rPr lang="ar-IQ" sz="1400" u="sng" dirty="0" err="1">
                          <a:solidFill>
                            <a:srgbClr val="182F3A"/>
                          </a:solidFill>
                          <a:latin typeface="Calibri"/>
                          <a:ea typeface="Times New Roman"/>
                          <a:cs typeface="Arial"/>
                        </a:rPr>
                        <a:t>الى</a:t>
                      </a:r>
                      <a:r>
                        <a:rPr lang="ar-IQ" sz="1400" u="sng" dirty="0">
                          <a:solidFill>
                            <a:srgbClr val="182F3A"/>
                          </a:solidFill>
                          <a:latin typeface="Calibri"/>
                          <a:ea typeface="Times New Roman"/>
                          <a:cs typeface="Arial"/>
                        </a:rPr>
                        <a:t> </a:t>
                      </a:r>
                      <a:r>
                        <a:rPr lang="ar-IQ" sz="1400" u="sng" dirty="0" err="1">
                          <a:solidFill>
                            <a:srgbClr val="182F3A"/>
                          </a:solidFill>
                          <a:latin typeface="Calibri"/>
                          <a:ea typeface="Times New Roman"/>
                          <a:cs typeface="Arial"/>
                        </a:rPr>
                        <a:t>حـ</a:t>
                      </a:r>
                      <a:r>
                        <a:rPr lang="ar-IQ" sz="1400" u="sng" dirty="0">
                          <a:solidFill>
                            <a:srgbClr val="182F3A"/>
                          </a:solidFill>
                          <a:latin typeface="Calibri"/>
                          <a:ea typeface="Times New Roman"/>
                          <a:cs typeface="Arial"/>
                        </a:rPr>
                        <a:t>/ مبيعات </a:t>
                      </a:r>
                      <a:endParaRPr lang="en-US" sz="1100" dirty="0">
                        <a:latin typeface="Calibri"/>
                        <a:ea typeface="Calibri"/>
                        <a:cs typeface="Arial"/>
                      </a:endParaRPr>
                    </a:p>
                    <a:p>
                      <a:pPr algn="just" rtl="1">
                        <a:lnSpc>
                          <a:spcPct val="115000"/>
                        </a:lnSpc>
                        <a:spcAft>
                          <a:spcPts val="0"/>
                        </a:spcAft>
                      </a:pPr>
                      <a:r>
                        <a:rPr lang="en-US" sz="1400" dirty="0">
                          <a:solidFill>
                            <a:srgbClr val="182F3A"/>
                          </a:solidFill>
                          <a:latin typeface="Tahoma"/>
                          <a:ea typeface="Times New Roman"/>
                          <a:cs typeface="Arial"/>
                        </a:rPr>
                        <a:t>337500</a:t>
                      </a:r>
                      <a:r>
                        <a:rPr lang="ar-IQ" sz="1400" dirty="0">
                          <a:solidFill>
                            <a:srgbClr val="182F3A"/>
                          </a:solidFill>
                          <a:latin typeface="Calibri"/>
                          <a:ea typeface="Times New Roman"/>
                          <a:cs typeface="Arial"/>
                        </a:rPr>
                        <a:t> من </a:t>
                      </a:r>
                      <a:r>
                        <a:rPr lang="ar-IQ" sz="1400" dirty="0" err="1">
                          <a:solidFill>
                            <a:srgbClr val="182F3A"/>
                          </a:solidFill>
                          <a:latin typeface="Calibri"/>
                          <a:ea typeface="Times New Roman"/>
                          <a:cs typeface="Arial"/>
                        </a:rPr>
                        <a:t>حـ</a:t>
                      </a:r>
                      <a:r>
                        <a:rPr lang="ar-IQ" sz="1400" dirty="0">
                          <a:solidFill>
                            <a:srgbClr val="182F3A"/>
                          </a:solidFill>
                          <a:latin typeface="Calibri"/>
                          <a:ea typeface="Times New Roman"/>
                          <a:cs typeface="Arial"/>
                        </a:rPr>
                        <a:t>/ تكلفة البضاعة المباعة</a:t>
                      </a:r>
                      <a:endParaRPr lang="en-US" sz="1100" dirty="0">
                        <a:latin typeface="Calibri"/>
                        <a:ea typeface="Calibri"/>
                        <a:cs typeface="Arial"/>
                      </a:endParaRPr>
                    </a:p>
                    <a:p>
                      <a:pPr algn="just" rtl="1">
                        <a:lnSpc>
                          <a:spcPct val="115000"/>
                        </a:lnSpc>
                        <a:spcAft>
                          <a:spcPts val="0"/>
                        </a:spcAft>
                      </a:pPr>
                      <a:r>
                        <a:rPr lang="ar-IQ" sz="1400" dirty="0">
                          <a:solidFill>
                            <a:srgbClr val="182F3A"/>
                          </a:solidFill>
                          <a:latin typeface="Calibri"/>
                          <a:ea typeface="Times New Roman"/>
                          <a:cs typeface="Arial"/>
                        </a:rPr>
                        <a:t>   </a:t>
                      </a:r>
                      <a:r>
                        <a:rPr lang="en-US" sz="1400" dirty="0">
                          <a:solidFill>
                            <a:srgbClr val="182F3A"/>
                          </a:solidFill>
                          <a:latin typeface="Tahoma"/>
                          <a:ea typeface="Times New Roman"/>
                          <a:cs typeface="Arial"/>
                        </a:rPr>
                        <a:t>337500</a:t>
                      </a:r>
                      <a:r>
                        <a:rPr lang="ar-IQ" sz="1400" dirty="0">
                          <a:solidFill>
                            <a:srgbClr val="182F3A"/>
                          </a:solidFill>
                          <a:latin typeface="Calibri"/>
                          <a:ea typeface="Times New Roman"/>
                          <a:cs typeface="Arial"/>
                        </a:rPr>
                        <a:t> </a:t>
                      </a:r>
                      <a:r>
                        <a:rPr lang="ar-IQ" sz="1400" dirty="0" err="1">
                          <a:solidFill>
                            <a:srgbClr val="182F3A"/>
                          </a:solidFill>
                          <a:latin typeface="Calibri"/>
                          <a:ea typeface="Times New Roman"/>
                          <a:cs typeface="Arial"/>
                        </a:rPr>
                        <a:t>الى</a:t>
                      </a:r>
                      <a:r>
                        <a:rPr lang="ar-IQ" sz="1400" dirty="0">
                          <a:solidFill>
                            <a:srgbClr val="182F3A"/>
                          </a:solidFill>
                          <a:latin typeface="Calibri"/>
                          <a:ea typeface="Times New Roman"/>
                          <a:cs typeface="Arial"/>
                        </a:rPr>
                        <a:t> </a:t>
                      </a:r>
                      <a:r>
                        <a:rPr lang="ar-IQ" sz="1400" dirty="0" err="1">
                          <a:solidFill>
                            <a:srgbClr val="182F3A"/>
                          </a:solidFill>
                          <a:latin typeface="Calibri"/>
                          <a:ea typeface="Times New Roman"/>
                          <a:cs typeface="Arial"/>
                        </a:rPr>
                        <a:t>حـ</a:t>
                      </a:r>
                      <a:r>
                        <a:rPr lang="ar-IQ" sz="1400" dirty="0">
                          <a:solidFill>
                            <a:srgbClr val="182F3A"/>
                          </a:solidFill>
                          <a:latin typeface="Calibri"/>
                          <a:ea typeface="Times New Roman"/>
                          <a:cs typeface="Arial"/>
                        </a:rPr>
                        <a:t>/ المخزون</a:t>
                      </a:r>
                      <a:endParaRPr lang="en-US" sz="1100" dirty="0">
                        <a:latin typeface="Calibri"/>
                        <a:ea typeface="Calibri"/>
                        <a:cs typeface="Arial"/>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491</Words>
  <Application>Microsoft Office PowerPoint</Application>
  <PresentationFormat>عرض على الشاشة (3:4)‏</PresentationFormat>
  <Paragraphs>114</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المحاسبة عن العمليات التي تنطوي على عملات أجنبية</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عن العمليات التي تنطوي على عملات أجنبية</dc:title>
  <dc:creator>hp</dc:creator>
  <cp:lastModifiedBy>hp</cp:lastModifiedBy>
  <cp:revision>2</cp:revision>
  <dcterms:created xsi:type="dcterms:W3CDTF">2018-02-07T16:33:22Z</dcterms:created>
  <dcterms:modified xsi:type="dcterms:W3CDTF">2018-02-07T16:46:52Z</dcterms:modified>
</cp:coreProperties>
</file>