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smtClean="0"/>
              <a:t>ترجمه القوائم المالية المعدة بعملات أجنبيه</a:t>
            </a:r>
            <a:endParaRPr lang="ar-IQ"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r>
              <a:rPr lang="ar-SA" dirty="0" smtClean="0"/>
              <a:t>يتضح من الجدول السابق أن بنود النقدية والمدينين والدائنين تتم ترجمتها وفقا للطرق الأربع باستخدام سعر الصرف الفوري في تاريخ إعداد القوائم المالية أما باقي البنود فتختلف من طريقة إلى أخرى.</a:t>
            </a:r>
            <a:br>
              <a:rPr lang="ar-SA" dirty="0" smtClean="0"/>
            </a:br>
            <a:r>
              <a:rPr lang="ar-SA" smtClean="0"/>
              <a:t/>
            </a:r>
            <a:br>
              <a:rPr lang="ar-SA"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62500" lnSpcReduction="20000"/>
          </a:bodyPr>
          <a:lstStyle/>
          <a:p>
            <a:r>
              <a:rPr lang="ar-SA" dirty="0" smtClean="0"/>
              <a:t>يتناول هذا المبحث القوائم المالية للوحدات </a:t>
            </a:r>
            <a:r>
              <a:rPr lang="ar-SA" dirty="0" err="1" smtClean="0"/>
              <a:t>الاجنبيه</a:t>
            </a:r>
            <a:r>
              <a:rPr lang="ar-SA" dirty="0" smtClean="0"/>
              <a:t> التي تعمل في الخارج والتي تم إعدادها بعمله أجنبيه, وكيفيه تضمين بيانات تلك القوائم المالية للشركة الأم أو الشركة القابضة أو الشركة المسيطرة.</a:t>
            </a:r>
            <a:endParaRPr lang="en-US" dirty="0" smtClean="0"/>
          </a:p>
          <a:p>
            <a:r>
              <a:rPr lang="ar-SA" dirty="0" smtClean="0"/>
              <a:t> </a:t>
            </a:r>
            <a:endParaRPr lang="en-US" dirty="0" smtClean="0"/>
          </a:p>
          <a:p>
            <a:r>
              <a:rPr lang="ar-SA" b="1" dirty="0" smtClean="0"/>
              <a:t>أولا – المفاهيم المحاسبية المتعلقة بترجمة القوائم المالية :</a:t>
            </a:r>
            <a:endParaRPr lang="en-US" dirty="0" smtClean="0"/>
          </a:p>
          <a:p>
            <a:r>
              <a:rPr lang="ar-SA" b="1" dirty="0" smtClean="0"/>
              <a:t> </a:t>
            </a:r>
            <a:endParaRPr lang="en-US" dirty="0" smtClean="0"/>
          </a:p>
          <a:p>
            <a:pPr lvl="0"/>
            <a:r>
              <a:rPr lang="ar-SA" b="1" dirty="0" smtClean="0"/>
              <a:t>العملة المحلية ←</a:t>
            </a:r>
            <a:r>
              <a:rPr lang="en-US" b="1" dirty="0" smtClean="0"/>
              <a:t>Local currency</a:t>
            </a:r>
            <a:r>
              <a:rPr lang="ar-SA" b="1" dirty="0" smtClean="0"/>
              <a:t> :</a:t>
            </a:r>
            <a:endParaRPr lang="en-US" dirty="0" smtClean="0"/>
          </a:p>
          <a:p>
            <a:r>
              <a:rPr lang="ar-SA" dirty="0" smtClean="0"/>
              <a:t>         هي العملة الخاصة بالدولة التي </a:t>
            </a:r>
            <a:r>
              <a:rPr lang="ar-SA" dirty="0" err="1" smtClean="0"/>
              <a:t>تتخدها</a:t>
            </a:r>
            <a:r>
              <a:rPr lang="ar-SA" dirty="0" smtClean="0"/>
              <a:t> الشركة مقرا دائما لها,فان كانت الشركة مقرها المملكة العربية السعودية يكون الريال السعودي هو عملتها المحلية ,وان كان مقرها جمهوريه مصر العربية يكون الجنيه هو عملتها المحلية ..... وهكذا.</a:t>
            </a:r>
            <a:endParaRPr lang="en-US" dirty="0" smtClean="0"/>
          </a:p>
          <a:p>
            <a:r>
              <a:rPr lang="ar-SA" dirty="0" smtClean="0"/>
              <a:t> </a:t>
            </a:r>
            <a:endParaRPr lang="en-US" dirty="0" smtClean="0"/>
          </a:p>
          <a:p>
            <a:pPr lvl="0"/>
            <a:r>
              <a:rPr lang="ar-SA" b="1" dirty="0" smtClean="0"/>
              <a:t>العملة الوظيفية ← </a:t>
            </a:r>
            <a:r>
              <a:rPr lang="en-US" b="1" dirty="0" smtClean="0"/>
              <a:t>currency Functional </a:t>
            </a:r>
            <a:r>
              <a:rPr lang="ar-SA" b="1" dirty="0" smtClean="0"/>
              <a:t> :</a:t>
            </a:r>
            <a:endParaRPr lang="en-US" dirty="0" smtClean="0"/>
          </a:p>
          <a:p>
            <a:r>
              <a:rPr lang="ar-SA" dirty="0" smtClean="0"/>
              <a:t>هي العملة التي تزاول </a:t>
            </a:r>
            <a:r>
              <a:rPr lang="ar-SA" dirty="0" err="1" smtClean="0"/>
              <a:t>بها</a:t>
            </a:r>
            <a:r>
              <a:rPr lang="ar-SA" dirty="0" smtClean="0"/>
              <a:t> الشركة غالبيه أنشطتها, سواء كانت تلك </a:t>
            </a:r>
            <a:r>
              <a:rPr lang="ar-SA" dirty="0" err="1" smtClean="0"/>
              <a:t>الانشطه</a:t>
            </a:r>
            <a:r>
              <a:rPr lang="ar-SA" dirty="0" smtClean="0"/>
              <a:t> خاصة بعمليات ماليه آو تشغيلية  آو غيرها .</a:t>
            </a:r>
            <a:endParaRPr lang="en-US" dirty="0" smtClean="0"/>
          </a:p>
          <a:p>
            <a:r>
              <a:rPr lang="ar-SA" dirty="0" smtClean="0"/>
              <a:t> </a:t>
            </a:r>
            <a:endParaRPr lang="en-US" dirty="0" smtClean="0"/>
          </a:p>
          <a:p>
            <a:pPr lvl="0"/>
            <a:r>
              <a:rPr lang="ar-SA" b="1" dirty="0" smtClean="0"/>
              <a:t>العملة الرئيسية← </a:t>
            </a:r>
            <a:r>
              <a:rPr lang="en-US" b="1" dirty="0" smtClean="0"/>
              <a:t>Reporting currency </a:t>
            </a:r>
            <a:r>
              <a:rPr lang="ar-SA" b="1" dirty="0" smtClean="0"/>
              <a:t> :</a:t>
            </a:r>
            <a:endParaRPr lang="en-US" dirty="0" smtClean="0"/>
          </a:p>
          <a:p>
            <a:r>
              <a:rPr lang="ar-SA" dirty="0" smtClean="0"/>
              <a:t>هي العملة التي تستخدمها الشركة الأم في إعداد قوائمها المالية, وتستخدم العملة الرئيسية كبديل للعملة الوظيفية للوحدات </a:t>
            </a:r>
            <a:r>
              <a:rPr lang="ar-SA" dirty="0" err="1" smtClean="0"/>
              <a:t>الاجنبيه</a:t>
            </a:r>
            <a:r>
              <a:rPr lang="ar-SA" dirty="0" smtClean="0"/>
              <a:t> التي تعمل في دوله أجنبيه تعاني من معدلات تضخم مرتفعه.</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20000"/>
          </a:bodyPr>
          <a:lstStyle/>
          <a:p>
            <a:r>
              <a:rPr lang="ar-SA" b="1" dirty="0" smtClean="0"/>
              <a:t>ثانيا - ترجمه القوائم المالية للوحدات </a:t>
            </a:r>
            <a:r>
              <a:rPr lang="ar-SA" b="1" dirty="0" err="1" smtClean="0"/>
              <a:t>الاجنبيه</a:t>
            </a:r>
            <a:r>
              <a:rPr lang="ar-SA" b="1" dirty="0" smtClean="0"/>
              <a:t> : </a:t>
            </a:r>
            <a:endParaRPr lang="en-US" dirty="0" smtClean="0"/>
          </a:p>
          <a:p>
            <a:r>
              <a:rPr lang="ar-SA" b="1" dirty="0" smtClean="0"/>
              <a:t>    </a:t>
            </a:r>
            <a:r>
              <a:rPr lang="ar-SA" dirty="0" smtClean="0"/>
              <a:t> لترجمه القوائم المالية للوحدات </a:t>
            </a:r>
            <a:r>
              <a:rPr lang="ar-SA" dirty="0" err="1" smtClean="0"/>
              <a:t>الاجنبيه</a:t>
            </a:r>
            <a:r>
              <a:rPr lang="ar-SA" dirty="0" smtClean="0"/>
              <a:t> يجب أن يؤخذ في الاعتبار المعايير المحاسبية </a:t>
            </a:r>
            <a:r>
              <a:rPr lang="ar-SA" dirty="0" err="1" smtClean="0"/>
              <a:t>الاجنبيه</a:t>
            </a:r>
            <a:r>
              <a:rPr lang="ar-SA" dirty="0" smtClean="0"/>
              <a:t> المستخدمة في </a:t>
            </a:r>
            <a:endParaRPr lang="en-US" dirty="0" smtClean="0"/>
          </a:p>
          <a:p>
            <a:r>
              <a:rPr lang="ar-SA" dirty="0" smtClean="0"/>
              <a:t>       قياس القيم الواردة بتلك القوائم , وكذلك العملة </a:t>
            </a:r>
            <a:r>
              <a:rPr lang="ar-SA" dirty="0" err="1" smtClean="0"/>
              <a:t>الاجنبيه</a:t>
            </a:r>
            <a:r>
              <a:rPr lang="ar-SA" dirty="0" smtClean="0"/>
              <a:t> المستخدمة في هذا القياس ,وبعد ذلك تتم عمليه الترجمة </a:t>
            </a:r>
            <a:endParaRPr lang="en-US" dirty="0" smtClean="0"/>
          </a:p>
          <a:p>
            <a:r>
              <a:rPr lang="ar-SA" dirty="0" smtClean="0"/>
              <a:t>       طبقا للخطوات التالية :</a:t>
            </a:r>
            <a:endParaRPr lang="en-US" dirty="0" smtClean="0"/>
          </a:p>
          <a:p>
            <a:pPr lvl="0"/>
            <a:r>
              <a:rPr lang="ar-SA" dirty="0" smtClean="0"/>
              <a:t>استلام القوائم المالية المعدة بالعملة الأجنبية .</a:t>
            </a:r>
            <a:endParaRPr lang="en-US" dirty="0" smtClean="0"/>
          </a:p>
          <a:p>
            <a:pPr lvl="0"/>
            <a:r>
              <a:rPr lang="ar-SA" dirty="0" smtClean="0"/>
              <a:t>أعاده حساب القيم الظاهرة بالقوائم المالية على أساس المعايير المحاسبية المحلية مع الاحتفاظ بالعملة </a:t>
            </a:r>
            <a:r>
              <a:rPr lang="ar-SA" dirty="0" err="1" smtClean="0"/>
              <a:t>الاجنبيه</a:t>
            </a:r>
            <a:r>
              <a:rPr lang="ar-SA" dirty="0" smtClean="0"/>
              <a:t> .</a:t>
            </a:r>
            <a:endParaRPr lang="en-US" dirty="0" smtClean="0"/>
          </a:p>
          <a:p>
            <a:pPr lvl="0"/>
            <a:r>
              <a:rPr lang="ar-SA" dirty="0" smtClean="0"/>
              <a:t>ترجمه القوائم المالية المعدة في الخطوة (2) بالعملة الرئيسة للشركة الأم ,وذلك لكل بند من البنود الواردة بالقوائم طبقا للعلاقة التالية :</a:t>
            </a:r>
            <a:endParaRPr lang="en-US" dirty="0" smtClean="0"/>
          </a:p>
          <a:p>
            <a:r>
              <a:rPr lang="ar-SA" dirty="0" smtClean="0"/>
              <a:t>           القيمة بالعملة المحلية =  القيمة بالعملة الأجنبية ×سعر الصرف المناسب  </a:t>
            </a:r>
            <a:endParaRPr lang="en-US" dirty="0" smtClean="0"/>
          </a:p>
          <a:p>
            <a:r>
              <a:rPr lang="ar-SA" dirty="0" smtClean="0"/>
              <a:t>4- إعداد القوائم المالية المجمعة بالعملة المحلية.</a:t>
            </a:r>
            <a:endParaRPr lang="en-US" dirty="0" smtClean="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55000" lnSpcReduction="20000"/>
          </a:bodyPr>
          <a:lstStyle/>
          <a:p>
            <a:r>
              <a:rPr lang="ar-SA" b="1" dirty="0" smtClean="0"/>
              <a:t>ثالثا : الطرق الشائعة لترجمة القوائم المالية للوحدات الأجنبية :</a:t>
            </a:r>
            <a:endParaRPr lang="en-US" dirty="0" smtClean="0"/>
          </a:p>
          <a:p>
            <a:r>
              <a:rPr lang="ar-SA" b="1" dirty="0" smtClean="0"/>
              <a:t>1- طريقة البنود المتداولة وغير المتداولة :</a:t>
            </a:r>
            <a:endParaRPr lang="en-US" dirty="0" smtClean="0"/>
          </a:p>
          <a:p>
            <a:r>
              <a:rPr lang="ar-SA" dirty="0" smtClean="0"/>
              <a:t>طبقا لهذه النظرية يتم استخدام سعر الصرف الفوري في تاريخ إعداد القوائم المالية لترجمة بنود الأصول والالتزامات المتداولة ، في حين تتم ترجمة باقي بنود الأصول والالتزامات وحقوق المساهمين باستخدام سعر </a:t>
            </a:r>
            <a:r>
              <a:rPr lang="ar-SA" u="sng" dirty="0" smtClean="0"/>
              <a:t>الصرف التاريخي،</a:t>
            </a:r>
            <a:r>
              <a:rPr lang="ar-SA" dirty="0" smtClean="0"/>
              <a:t> وهو عبارة عن سعر الصرف الفوري في تاريخ نشأة البند الذي تتم ترجمته ، أي سعر الصرف التاريخي .</a:t>
            </a:r>
            <a:endParaRPr lang="en-US" dirty="0" smtClean="0"/>
          </a:p>
          <a:p>
            <a:r>
              <a:rPr lang="ar-SA" dirty="0" smtClean="0"/>
              <a:t> </a:t>
            </a:r>
            <a:endParaRPr lang="en-US" dirty="0" smtClean="0"/>
          </a:p>
          <a:p>
            <a:r>
              <a:rPr lang="ar-SA" dirty="0" smtClean="0"/>
              <a:t>وترتكز هذه الطريقة على أساس أن قيم بنود الأصول والالتزامات المتداولة هي القيم التي تستخدم في حساب نسبة السيولة بالشركة،وبناء على ذلك يجب ترجمة تلك البنود باستخدام سعر الصرف الفوري لأنه يعكس القيمة الفعلية لصافي تلك الأصول في تاريخ إعداد القوائم المالية .</a:t>
            </a:r>
            <a:endParaRPr lang="en-US" dirty="0" smtClean="0"/>
          </a:p>
          <a:p>
            <a:r>
              <a:rPr lang="ar-SA" dirty="0" smtClean="0"/>
              <a:t> </a:t>
            </a:r>
            <a:endParaRPr lang="en-US" dirty="0" smtClean="0"/>
          </a:p>
          <a:p>
            <a:r>
              <a:rPr lang="ar-SA" dirty="0" smtClean="0"/>
              <a:t>أما البنود الأخرى مثل الأصول الثابتة والالتزامات طويلة الأجل وحقوق المساهمين فإنه لا يمكن تحويلها إلى نقدية بسرعة،وبالتالي ينتفي الغرض من معرفة قيمتها الآن بعملة الشركة الأم ولذلك يراعى عند ترجمتها استخدام سعر الصرف الذي كان سائدا وقت نشأتها.</a:t>
            </a:r>
            <a:endParaRPr lang="en-US" dirty="0" smtClean="0"/>
          </a:p>
          <a:p>
            <a:r>
              <a:rPr lang="ar-SA" dirty="0" smtClean="0"/>
              <a:t> </a:t>
            </a:r>
            <a:endParaRPr lang="en-US" dirty="0" smtClean="0"/>
          </a:p>
          <a:p>
            <a:r>
              <a:rPr lang="ar-SA" dirty="0" smtClean="0"/>
              <a:t>أما بالنسبة لبنود قائمة الدخل من إيرادات ومصروفات ( ماعدا الإهلاك الذي يترجم وفقا لسعر الصرف التاريخي ) فإنها تترجم وفقا لمتوسط سعر الصرف الجاري خلال السنة المالية،مع ملاحظة ترجمة مخزون البضائع أول المدة وأخرها وكذلك صافي الربح أو الخسارة وفقا لسعر الصرف الجاري وقت الإقفال.</a:t>
            </a:r>
            <a:endParaRPr lang="en-US" dirty="0" smtClean="0"/>
          </a:p>
          <a:p>
            <a:r>
              <a:rPr lang="ar-SA" dirty="0" smtClean="0"/>
              <a:t> </a:t>
            </a:r>
            <a:endParaRPr lang="en-US" dirty="0" smtClean="0"/>
          </a:p>
          <a:p>
            <a:r>
              <a:rPr lang="ar-SA" dirty="0" smtClean="0"/>
              <a:t>وينتج عن ترجمة قائمتي المركز المالي والدخل فروق ترجمة تظهر في قائمة الدخل المجمعة عن الفترة .</a:t>
            </a:r>
            <a:endParaRPr lang="en-US" dirty="0" smtClean="0"/>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47500" lnSpcReduction="20000"/>
          </a:bodyPr>
          <a:lstStyle/>
          <a:p>
            <a:r>
              <a:rPr lang="ar-SA" b="1" dirty="0" smtClean="0"/>
              <a:t>- طريقة البنود النقدية والبنود غير النقدية :</a:t>
            </a:r>
            <a:endParaRPr lang="en-US" dirty="0" smtClean="0"/>
          </a:p>
          <a:p>
            <a:r>
              <a:rPr lang="ar-SA" dirty="0" smtClean="0"/>
              <a:t>يتم وفقا لهذه الطريقة تقسيم الأصول والالتزامات بقائمة المركز المالي إلى مجموعتين:</a:t>
            </a:r>
            <a:endParaRPr lang="en-US" dirty="0" smtClean="0"/>
          </a:p>
          <a:p>
            <a:r>
              <a:rPr lang="ar-SA" u="sng" dirty="0" smtClean="0"/>
              <a:t>الأولى : تمثل البنود النقدية :</a:t>
            </a:r>
            <a:r>
              <a:rPr lang="ar-SA" dirty="0" smtClean="0"/>
              <a:t> وهي عبارة عن الأصول والالتزامات التي يتم تحصيلها أو سدادها في صورة كمية محددة من وحدات النقد ، مثل : المدينون وأوراق القبض والدائنون وأوراق الدفع والقروض قصيرة وطويلة الأجل والسندات وكذلك الأرصدة المدينة والدائنة الأخرى ،وبالتالي تتحرك قيمتها ارتفاعا وانخفاضا مع أسعار العملة .</a:t>
            </a:r>
            <a:endParaRPr lang="en-US" dirty="0" smtClean="0"/>
          </a:p>
          <a:p>
            <a:r>
              <a:rPr lang="ar-SA" u="sng" dirty="0" smtClean="0"/>
              <a:t>الثانية : تمثل البنود غير النقدية :</a:t>
            </a:r>
            <a:r>
              <a:rPr lang="ar-SA" dirty="0" smtClean="0"/>
              <a:t> التي يصعب تحويلها إلى نقدية بسرعة ودون خسائر في قيمتها الاسمية وهي عبارة عن الأصول والالتزامات غير محددة الدفع أو التحصيل بكمية ثابتة من وحدات النقد،مثل : المخزون والأصول الثابتة والاستثمارات في الأسهم والسندات.</a:t>
            </a:r>
            <a:endParaRPr lang="en-US" dirty="0" smtClean="0"/>
          </a:p>
          <a:p>
            <a:r>
              <a:rPr lang="ar-SA" dirty="0" smtClean="0"/>
              <a:t> </a:t>
            </a:r>
            <a:endParaRPr lang="en-US" dirty="0" smtClean="0"/>
          </a:p>
          <a:p>
            <a:r>
              <a:rPr lang="ar-SA" dirty="0" smtClean="0"/>
              <a:t>وتتم ترجمة البنود النقدية باستخدام سعر الصرف الفوري في تاريخ إعداد القوائم المالية ، أما البنود غير النقدية فتتم ترجمتها باستخدام سعر الصرف الفوري الذي كان سائدا في تاريخ نشأة كل بند ، أي سعر الصرف التاريخي .  </a:t>
            </a:r>
            <a:endParaRPr lang="en-US" dirty="0" smtClean="0"/>
          </a:p>
          <a:p>
            <a:r>
              <a:rPr lang="en-US" dirty="0" smtClean="0"/>
              <a:t> </a:t>
            </a:r>
          </a:p>
          <a:p>
            <a:r>
              <a:rPr lang="ar-SA" dirty="0" smtClean="0"/>
              <a:t>أما بالنسبة لبنود قائمة الدخل من إيرادات ومصروفات (ماعدا المفردات ذات العلاقة المباشرة بمفردات قائمة المركز المالي – مثل الإهلاك والفوائد – والتي تترجم وفقا لسعر الصرف التاريخي والذي استخدم أيضا في ترجمة مفردات قائمة المركز المالي) فإنها تترجم وفقا لمتوسط سعر الصرف الجاري خلال السنة المالية , مع ملاحظة أنه يصعب ترجمة مخزون البضائع أول المدة وآخرها وفقا لسعر الصرف الجاري وقت الحصول عليه لذلك يستخدم في ترجمته متوسط سعر الصرف الجاري خلال السنة المالية.</a:t>
            </a:r>
            <a:endParaRPr lang="en-US" dirty="0" smtClean="0"/>
          </a:p>
          <a:p>
            <a:r>
              <a:rPr lang="ar-SA" dirty="0" smtClean="0"/>
              <a:t> </a:t>
            </a:r>
            <a:endParaRPr lang="en-US" dirty="0" smtClean="0"/>
          </a:p>
          <a:p>
            <a:r>
              <a:rPr lang="ar-SA" dirty="0" smtClean="0"/>
              <a:t>وينتج عن ترجمة قائمة المركز المالي فقط فروق ترجمة تظهر في قائمة الدخل المجمعة عن الفترة , أما بالنسبة لترجمة قائمة الدخل فإن صافي الربح لا يترجم وإنما يمثل الفرق الذي يتضمن صافي الربح مضافا إليه أو مخصوما منه فروق الترجمة ولا تظهر في بند مستقل.</a:t>
            </a:r>
            <a:endParaRPr lang="en-US" dirty="0" smtClean="0"/>
          </a:p>
          <a:p>
            <a:pPr>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62500" lnSpcReduction="20000"/>
          </a:bodyPr>
          <a:lstStyle/>
          <a:p>
            <a:r>
              <a:rPr lang="ar-SA" b="1" dirty="0" smtClean="0"/>
              <a:t>- طريقة سعر الصرف المؤقت (الطريقة الزمنية):</a:t>
            </a:r>
            <a:endParaRPr lang="en-US" dirty="0" smtClean="0"/>
          </a:p>
          <a:p>
            <a:r>
              <a:rPr lang="ar-SA" b="1" dirty="0" smtClean="0"/>
              <a:t> </a:t>
            </a:r>
            <a:endParaRPr lang="en-US" dirty="0" smtClean="0"/>
          </a:p>
          <a:p>
            <a:r>
              <a:rPr lang="ar-SA" dirty="0" smtClean="0"/>
              <a:t>تعتمد هذه الطريقة في الترجمة على أساس استخدام سعر الصرف الذي يتمشى مع قواعد القياس المحاسبي , فعندما تتطلب قواعد المحاسبة تطبيق مبدأ التكلفة في قياس قيمة بند من بنود قائمة المركز المالي فإن تلك الطريقة تسمح باستخدام سعر الصرف التاريخي, أما إذا تطلبت قواعد القياس المحاسبي تقييم البند بقيمته السوقية , فإنه يمكن استخدام سعر الصرف الجاري أو الفوري السائد في تاريخ إعداد القوائم المالية, وتعد هذه الطريقة هي الشائعة الاستخدام.</a:t>
            </a:r>
            <a:endParaRPr lang="en-US" dirty="0" smtClean="0"/>
          </a:p>
          <a:p>
            <a:r>
              <a:rPr lang="ar-SA" dirty="0" smtClean="0"/>
              <a:t> </a:t>
            </a:r>
            <a:endParaRPr lang="en-US" dirty="0" smtClean="0"/>
          </a:p>
          <a:p>
            <a:r>
              <a:rPr lang="ar-SA" dirty="0" smtClean="0"/>
              <a:t>وتقوم هذه الطريقة على أساس ترجمة بنود قائمة المركز المالي ذات القيم المالية المباشرة ( أي البنود المتداولة النقدية) مثل النقدية والحسابات الجارية بالبنوك, والاستثمارات قصيرة الأجل, وأوراق القبض وأرصدة العملاء والمدينين والأرصدة المدينة الأخرى, وكذلك أرصدة الحسابات الجارية المكشوفة في البنوك وأوراق الدفع وأرصدة الموردين والدائنين والأرصدة الدائنة الأخرى, وفقا لسعر الصرف الجاري أو الفوري السائد في تاريخ إعداد القوائم المالية.</a:t>
            </a:r>
            <a:endParaRPr lang="en-US" dirty="0" smtClean="0"/>
          </a:p>
          <a:p>
            <a:r>
              <a:rPr lang="ar-SA" dirty="0" smtClean="0"/>
              <a:t> </a:t>
            </a:r>
            <a:endParaRPr lang="en-US" dirty="0" smtClean="0"/>
          </a:p>
          <a:p>
            <a:r>
              <a:rPr lang="ar-SA" dirty="0" smtClean="0"/>
              <a:t>أما الأصول الثابتة بما فيها الاستثمارات طويلة الأجل, والخصوم طويلة الأجل بما فيها القروض طويلة الأجل والسندات فإنها تترجم وفقا لسعر الصرف التاريخي.</a:t>
            </a:r>
            <a:endParaRPr lang="en-US" dirty="0" smtClean="0"/>
          </a:p>
          <a:p>
            <a:r>
              <a:rPr lang="ar-SA" dirty="0" smtClean="0"/>
              <a:t> </a:t>
            </a:r>
            <a:endParaRPr lang="en-US" dirty="0" smtClean="0"/>
          </a:p>
          <a:p>
            <a:r>
              <a:rPr lang="ar-SA" dirty="0" smtClean="0"/>
              <a:t>أما بالنسبة لبنود قائمة الدخل من إيرادات ومصروفات (ماعدا المفردات ذات العلاقة المباشرة بمفردات قائمة المركز المالي – مثل الإهلاك والفوائد – والتي تترجم وفقا لسعر الصرف التاريخي والذي استخدم أيضا في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10000"/>
          </a:bodyPr>
          <a:lstStyle/>
          <a:p>
            <a:r>
              <a:rPr lang="ar-SA" dirty="0" smtClean="0"/>
              <a:t>ترجمة مفردات قائمة المركز المالي) فإنها تترجم وفقا لمتوسط سعر الصرف الجاري خلال السنة المالية , مع ملاحظة أنه يصعب ترجمة مخزون البضائع أول المدة وآخرها وفقا لسعر الصرف الجاري وقت الحصول عليه لذلك يستخدم في ترجمته متوسط سعر الصرف الجاري خلال السنة المالية.</a:t>
            </a:r>
            <a:endParaRPr lang="en-US" dirty="0" smtClean="0"/>
          </a:p>
          <a:p>
            <a:r>
              <a:rPr lang="ar-SA" dirty="0" smtClean="0"/>
              <a:t> </a:t>
            </a:r>
            <a:endParaRPr lang="en-US" dirty="0" smtClean="0"/>
          </a:p>
          <a:p>
            <a:r>
              <a:rPr lang="ar-SA" dirty="0" smtClean="0"/>
              <a:t>وينتج عن ترجمة قائمة المركز المالي فقط فروق ترجمة تظهر في حقوق المساهمين في قائمة المركز المالي المجمعة في نهاية الفترة , أما بالنسبة لترجمة قائمة الدخل فإن صافي الربح لا يترجم وإنما يمثل الفرق الذي يتضمن صافي الربح مضافا إليه أو مخصوما منه فروق الترجمة ولا تظهر في بند مستقل.</a:t>
            </a:r>
            <a:endParaRPr lang="en-US" dirty="0" smtClean="0"/>
          </a:p>
          <a:p>
            <a:r>
              <a:rPr lang="en-US" dirty="0" smtClean="0"/>
              <a:t> </a:t>
            </a:r>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20000"/>
          </a:bodyPr>
          <a:lstStyle/>
          <a:p>
            <a:r>
              <a:rPr lang="ar-SA" b="1" dirty="0" smtClean="0"/>
              <a:t>- طريقة سعر الصرف الجاري:</a:t>
            </a:r>
            <a:r>
              <a:rPr lang="ar-SA" dirty="0" smtClean="0"/>
              <a:t/>
            </a:r>
            <a:br>
              <a:rPr lang="ar-SA" dirty="0" smtClean="0"/>
            </a:br>
            <a:r>
              <a:rPr lang="ar-SA" dirty="0" smtClean="0"/>
              <a:t>وتعد هذه الطريقة من أسهل الطرق الأربع من الناحية العملية, حيث أنها تتطلب استخدام سعر الصرف الفوري في تاريخ إعداد القوائم المالية لترجمة جميع بنود الأصول والالتزامات, وكذلك كل بنود الإيرادات والمصروفات وأيضا صافي الربح, ويستثنى من ذلك حقوق المساهمين فقط, حيث تتم ترجمتها باستخدام سعر الصرف التاريخي.</a:t>
            </a:r>
            <a:endParaRPr lang="en-US" dirty="0" smtClean="0"/>
          </a:p>
          <a:p>
            <a:r>
              <a:rPr lang="ar-SA" dirty="0" smtClean="0"/>
              <a:t/>
            </a:r>
            <a:br>
              <a:rPr lang="ar-SA" dirty="0" smtClean="0"/>
            </a:br>
            <a:r>
              <a:rPr lang="ar-SA" dirty="0" smtClean="0"/>
              <a:t>وينتج عن ترجمة قائمتي المركز المالي والدخل فروق ترجمة تظهر ضمن حقوق المساهمين (احتياطي عام) في قائمة المركز المالي المجمعة المعدة في نهاية الفترة.</a:t>
            </a:r>
            <a:endParaRPr lang="en-US" dirty="0" smtClean="0"/>
          </a:p>
          <a:p>
            <a:r>
              <a:rPr lang="ar-SA" dirty="0" smtClean="0"/>
              <a:t/>
            </a:r>
            <a:br>
              <a:rPr lang="ar-SA" dirty="0" smtClean="0"/>
            </a:br>
            <a:r>
              <a:rPr lang="ar-SA" dirty="0" smtClean="0"/>
              <a:t>ويلخص الجدول التالي مقارنة سريعة بين أسعار الصرف المستخدمة في طرق الترجمة المختلفة:</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428623"/>
          <a:ext cx="8229600" cy="4286261"/>
        </p:xfrm>
        <a:graphic>
          <a:graphicData uri="http://schemas.openxmlformats.org/drawingml/2006/table">
            <a:tbl>
              <a:tblPr rtl="1" firstRow="1" bandRow="1">
                <a:tableStyleId>{5940675A-B579-460E-94D1-54222C63F5DA}</a:tableStyleId>
              </a:tblPr>
              <a:tblGrid>
                <a:gridCol w="1645920"/>
                <a:gridCol w="1645920"/>
                <a:gridCol w="1280836"/>
                <a:gridCol w="1429422"/>
                <a:gridCol w="2227502"/>
              </a:tblGrid>
              <a:tr h="906694">
                <a:tc>
                  <a:txBody>
                    <a:bodyPr/>
                    <a:lstStyle/>
                    <a:p>
                      <a:pPr algn="ctr" rtl="1">
                        <a:spcAft>
                          <a:spcPts val="0"/>
                        </a:spcAft>
                      </a:pPr>
                      <a:r>
                        <a:rPr lang="ar-SA" sz="2000" b="1" dirty="0">
                          <a:solidFill>
                            <a:srgbClr val="000000"/>
                          </a:solidFill>
                          <a:latin typeface="Times New Roman"/>
                          <a:ea typeface="Times New Roman"/>
                        </a:rPr>
                        <a:t>سعر الصرف الجاري</a:t>
                      </a:r>
                      <a:endParaRPr lang="en-US" sz="2000" dirty="0">
                        <a:latin typeface="Times New Roman"/>
                        <a:ea typeface="Times New Roman"/>
                      </a:endParaRPr>
                    </a:p>
                  </a:txBody>
                  <a:tcPr marL="68580" marR="68580" marT="0" marB="0"/>
                </a:tc>
                <a:tc>
                  <a:txBody>
                    <a:bodyPr/>
                    <a:lstStyle/>
                    <a:p>
                      <a:pPr algn="ctr" rtl="1">
                        <a:spcAft>
                          <a:spcPts val="0"/>
                        </a:spcAft>
                      </a:pPr>
                      <a:r>
                        <a:rPr lang="ar-SA" sz="2000" b="1">
                          <a:solidFill>
                            <a:srgbClr val="000000"/>
                          </a:solidFill>
                          <a:latin typeface="Times New Roman"/>
                          <a:ea typeface="Times New Roman"/>
                        </a:rPr>
                        <a:t>سعر الصرف المؤقت (الزمنية)</a:t>
                      </a:r>
                      <a:endParaRPr lang="en-US" sz="2000">
                        <a:latin typeface="Times New Roman"/>
                        <a:ea typeface="Times New Roman"/>
                      </a:endParaRPr>
                    </a:p>
                  </a:txBody>
                  <a:tcPr marL="68580" marR="68580" marT="0" marB="0"/>
                </a:tc>
                <a:tc>
                  <a:txBody>
                    <a:bodyPr/>
                    <a:lstStyle/>
                    <a:p>
                      <a:pPr algn="ctr" rtl="1">
                        <a:spcAft>
                          <a:spcPts val="0"/>
                        </a:spcAft>
                      </a:pPr>
                      <a:r>
                        <a:rPr lang="ar-SA" sz="2000" b="1">
                          <a:solidFill>
                            <a:srgbClr val="000000"/>
                          </a:solidFill>
                          <a:latin typeface="Times New Roman"/>
                          <a:ea typeface="Times New Roman"/>
                        </a:rPr>
                        <a:t>النقدية وغير النقدية</a:t>
                      </a:r>
                      <a:endParaRPr lang="en-US" sz="2000">
                        <a:latin typeface="Times New Roman"/>
                        <a:ea typeface="Times New Roman"/>
                      </a:endParaRPr>
                    </a:p>
                  </a:txBody>
                  <a:tcPr marL="68580" marR="68580" marT="0" marB="0"/>
                </a:tc>
                <a:tc>
                  <a:txBody>
                    <a:bodyPr/>
                    <a:lstStyle/>
                    <a:p>
                      <a:pPr algn="ctr" rtl="1">
                        <a:spcAft>
                          <a:spcPts val="0"/>
                        </a:spcAft>
                      </a:pPr>
                      <a:r>
                        <a:rPr lang="ar-SA" sz="2000" b="1">
                          <a:solidFill>
                            <a:srgbClr val="000000"/>
                          </a:solidFill>
                          <a:latin typeface="Times New Roman"/>
                          <a:ea typeface="Times New Roman"/>
                        </a:rPr>
                        <a:t>المتداولة وغير المتداولة</a:t>
                      </a:r>
                      <a:endParaRPr lang="en-US" sz="2000">
                        <a:latin typeface="Times New Roman"/>
                        <a:ea typeface="Times New Roman"/>
                      </a:endParaRPr>
                    </a:p>
                  </a:txBody>
                  <a:tcPr marL="68580" marR="68580" marT="0" marB="0"/>
                </a:tc>
                <a:tc>
                  <a:txBody>
                    <a:bodyPr/>
                    <a:lstStyle/>
                    <a:p>
                      <a:pPr algn="ctr" rtl="1">
                        <a:spcAft>
                          <a:spcPts val="0"/>
                        </a:spcAft>
                      </a:pPr>
                      <a:r>
                        <a:rPr lang="ar-SA" sz="2000" b="1">
                          <a:solidFill>
                            <a:srgbClr val="000000"/>
                          </a:solidFill>
                          <a:latin typeface="Times New Roman"/>
                          <a:ea typeface="Times New Roman"/>
                        </a:rPr>
                        <a:t>بيان</a:t>
                      </a:r>
                      <a:endParaRPr lang="en-US" sz="2000">
                        <a:latin typeface="Times New Roman"/>
                        <a:ea typeface="Times New Roman"/>
                      </a:endParaRPr>
                    </a:p>
                  </a:txBody>
                  <a:tcPr marL="68580" marR="68580" marT="0" marB="0"/>
                </a:tc>
              </a:tr>
              <a:tr h="3379567">
                <a:tc>
                  <a:txBody>
                    <a:bodyPr/>
                    <a:lstStyle/>
                    <a:p>
                      <a:pPr algn="ctr" rtl="1">
                        <a:spcAft>
                          <a:spcPts val="0"/>
                        </a:spcAft>
                      </a:pP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endParaRPr lang="en-US" sz="2000">
                        <a:latin typeface="Times New Roman"/>
                        <a:ea typeface="Times New Roman"/>
                      </a:endParaRPr>
                    </a:p>
                  </a:txBody>
                  <a:tcPr marL="68580" marR="68580" marT="0" marB="0"/>
                </a:tc>
                <a:tc>
                  <a:txBody>
                    <a:bodyPr/>
                    <a:lstStyle/>
                    <a:p>
                      <a:pPr algn="ctr" rtl="1">
                        <a:spcAft>
                          <a:spcPts val="0"/>
                        </a:spcAft>
                      </a:pP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متوسط</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endParaRPr lang="en-US" sz="2000">
                        <a:latin typeface="Times New Roman"/>
                        <a:ea typeface="Times New Roman"/>
                      </a:endParaRPr>
                    </a:p>
                  </a:txBody>
                  <a:tcPr marL="68580" marR="68580" marT="0" marB="0"/>
                </a:tc>
                <a:tc>
                  <a:txBody>
                    <a:bodyPr/>
                    <a:lstStyle/>
                    <a:p>
                      <a:pPr algn="ctr" rtl="1">
                        <a:spcAft>
                          <a:spcPts val="0"/>
                        </a:spcAft>
                      </a:pP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متوسط</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endParaRPr lang="en-US" sz="2000">
                        <a:latin typeface="Times New Roman"/>
                        <a:ea typeface="Times New Roman"/>
                      </a:endParaRPr>
                    </a:p>
                  </a:txBody>
                  <a:tcPr marL="68580" marR="68580" marT="0" marB="0"/>
                </a:tc>
                <a:tc>
                  <a:txBody>
                    <a:bodyPr/>
                    <a:lstStyle/>
                    <a:p>
                      <a:pPr algn="ctr" rtl="1">
                        <a:spcAft>
                          <a:spcPts val="0"/>
                        </a:spcAft>
                      </a:pP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فوري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br>
                        <a:rPr lang="ar-SA" sz="2000">
                          <a:solidFill>
                            <a:srgbClr val="000000"/>
                          </a:solidFill>
                          <a:latin typeface="Times New Roman"/>
                          <a:ea typeface="Times New Roman"/>
                        </a:rPr>
                      </a:br>
                      <a:r>
                        <a:rPr lang="ar-SA" sz="2000">
                          <a:solidFill>
                            <a:srgbClr val="000000"/>
                          </a:solidFill>
                          <a:latin typeface="Times New Roman"/>
                          <a:ea typeface="Times New Roman"/>
                        </a:rPr>
                        <a:t>تاريخي</a:t>
                      </a:r>
                      <a:endParaRPr lang="en-US" sz="2000">
                        <a:latin typeface="Times New Roman"/>
                        <a:ea typeface="Times New Roman"/>
                      </a:endParaRPr>
                    </a:p>
                  </a:txBody>
                  <a:tcPr marL="68580" marR="68580" marT="0" marB="0"/>
                </a:tc>
                <a:tc>
                  <a:txBody>
                    <a:bodyPr/>
                    <a:lstStyle/>
                    <a:p>
                      <a:pPr algn="r" rtl="1">
                        <a:spcAft>
                          <a:spcPts val="0"/>
                        </a:spcAft>
                      </a:pPr>
                      <a:r>
                        <a:rPr lang="ar-SA" sz="2000" dirty="0">
                          <a:solidFill>
                            <a:srgbClr val="000000"/>
                          </a:solidFill>
                          <a:latin typeface="Times New Roman"/>
                          <a:ea typeface="Times New Roman"/>
                        </a:rPr>
                        <a:t>نقدية</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مدينون وأوراق قبض</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دائنون وأوراق دفع</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مخزون</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أصول ثابتة</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استثمارات طويلة الأجل</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التزامات طويلة الأجل</a:t>
                      </a:r>
                      <a:br>
                        <a:rPr lang="ar-SA" sz="2000" dirty="0">
                          <a:solidFill>
                            <a:srgbClr val="000000"/>
                          </a:solidFill>
                          <a:latin typeface="Times New Roman"/>
                          <a:ea typeface="Times New Roman"/>
                        </a:rPr>
                      </a:br>
                      <a:r>
                        <a:rPr lang="ar-SA" sz="2000" dirty="0">
                          <a:solidFill>
                            <a:srgbClr val="000000"/>
                          </a:solidFill>
                          <a:latin typeface="Times New Roman"/>
                          <a:ea typeface="Times New Roman"/>
                        </a:rPr>
                        <a:t>حقوق المساهمين</a:t>
                      </a:r>
                      <a:endParaRPr lang="en-US" sz="2000" dirty="0">
                        <a:latin typeface="Times New Roman"/>
                        <a:ea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454</Words>
  <Application>Microsoft Office PowerPoint</Application>
  <PresentationFormat>عرض على الشاشة (3:4)‏</PresentationFormat>
  <Paragraphs>70</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ترجمه القوائم المالية المعدة بعملات أجنبيه</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ترجمه القوائم المالية المعدة بعملات أجنبيه</dc:title>
  <dc:creator>hp</dc:creator>
  <cp:lastModifiedBy>hp</cp:lastModifiedBy>
  <cp:revision>2</cp:revision>
  <dcterms:created xsi:type="dcterms:W3CDTF">2018-02-07T17:14:03Z</dcterms:created>
  <dcterms:modified xsi:type="dcterms:W3CDTF">2018-02-07T17:22:04Z</dcterms:modified>
</cp:coreProperties>
</file>