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94719"/>
          </a:xfrm>
        </p:spPr>
        <p:txBody>
          <a:bodyPr>
            <a:normAutofit/>
          </a:bodyPr>
          <a:lstStyle/>
          <a:p>
            <a:r>
              <a:rPr lang="ar-IQ" sz="7200" b="1" dirty="0" smtClean="0">
                <a:latin typeface="Andalus" panose="02020603050405020304" pitchFamily="18" charset="-78"/>
                <a:cs typeface="Andalus" panose="02020603050405020304" pitchFamily="18" charset="-78"/>
              </a:rPr>
              <a:t>المتغيرات النقدية والمتغيرات الحقيقية</a:t>
            </a:r>
            <a:endParaRPr lang="en-US" sz="72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90617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المتغيرات النقدية والمتغيرات الحقيقية</a:t>
            </a:r>
            <a:endParaRPr lang="en-US" dirty="0"/>
          </a:p>
        </p:txBody>
      </p:sp>
      <p:sp>
        <p:nvSpPr>
          <p:cNvPr id="3" name="Content Placeholder 2"/>
          <p:cNvSpPr>
            <a:spLocks noGrp="1"/>
          </p:cNvSpPr>
          <p:nvPr>
            <p:ph idx="1"/>
          </p:nvPr>
        </p:nvSpPr>
        <p:spPr/>
        <p:txBody>
          <a:bodyPr/>
          <a:lstStyle/>
          <a:p>
            <a:r>
              <a:rPr lang="ar-IQ" b="1" dirty="0"/>
              <a:t>المتغيرات النقدية </a:t>
            </a:r>
            <a:r>
              <a:rPr lang="en-US" b="1" dirty="0"/>
              <a:t>The Nominal variables </a:t>
            </a:r>
            <a:endParaRPr lang="en-US" dirty="0"/>
          </a:p>
          <a:p>
            <a:r>
              <a:rPr lang="ar-IQ" dirty="0"/>
              <a:t>  هي المتغيرات التي تقاس بوحدات نقدية كالراتب الشهري للموظف أو أجر العامل وأسعار السلع والخدمات والناتج المحلي النقدي(الاسمي).</a:t>
            </a:r>
            <a:endParaRPr lang="en-US" dirty="0"/>
          </a:p>
        </p:txBody>
      </p:sp>
    </p:spTree>
    <p:extLst>
      <p:ext uri="{BB962C8B-B14F-4D97-AF65-F5344CB8AC3E}">
        <p14:creationId xmlns:p14="http://schemas.microsoft.com/office/powerpoint/2010/main" val="114374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المتغيرات النقدية والمتغيرات الحقيقية</a:t>
            </a:r>
            <a:endParaRPr lang="en-US" dirty="0"/>
          </a:p>
        </p:txBody>
      </p:sp>
      <p:sp>
        <p:nvSpPr>
          <p:cNvPr id="3" name="Content Placeholder 2"/>
          <p:cNvSpPr>
            <a:spLocks noGrp="1"/>
          </p:cNvSpPr>
          <p:nvPr>
            <p:ph idx="1"/>
          </p:nvPr>
        </p:nvSpPr>
        <p:spPr/>
        <p:txBody>
          <a:bodyPr/>
          <a:lstStyle/>
          <a:p>
            <a:r>
              <a:rPr lang="ar-IQ" b="1" dirty="0"/>
              <a:t>المتغيرات الحقيقية </a:t>
            </a:r>
            <a:r>
              <a:rPr lang="en-US" b="1" dirty="0"/>
              <a:t>The Real variables</a:t>
            </a:r>
            <a:endParaRPr lang="en-US" dirty="0"/>
          </a:p>
          <a:p>
            <a:r>
              <a:rPr lang="ar-IQ" dirty="0"/>
              <a:t>  هي عبارة عن كمية السلع والخدمات التي يمكن شراؤها بالوحدات النقدية، أي انها تختلف عن المتغيرات النقدية بكونها تقيس كمية السلع والخدمات في حين ان المتغيرات النقدية تقاس بالوحدات النقدية، ومن أمثلتها الناتج المحلي الحقيقي والاستثمار...الخ.</a:t>
            </a:r>
            <a:endParaRPr lang="en-US" dirty="0"/>
          </a:p>
          <a:p>
            <a:endParaRPr lang="en-US" dirty="0"/>
          </a:p>
        </p:txBody>
      </p:sp>
    </p:spTree>
    <p:extLst>
      <p:ext uri="{BB962C8B-B14F-4D97-AF65-F5344CB8AC3E}">
        <p14:creationId xmlns:p14="http://schemas.microsoft.com/office/powerpoint/2010/main" val="295199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المتغيرات النقدية والمتغيرات الحقيقية</a:t>
            </a:r>
            <a:endParaRPr lang="en-US" dirty="0"/>
          </a:p>
        </p:txBody>
      </p:sp>
      <p:sp>
        <p:nvSpPr>
          <p:cNvPr id="3" name="Content Placeholder 2"/>
          <p:cNvSpPr>
            <a:spLocks noGrp="1"/>
          </p:cNvSpPr>
          <p:nvPr>
            <p:ph idx="1"/>
          </p:nvPr>
        </p:nvSpPr>
        <p:spPr/>
        <p:txBody>
          <a:bodyPr>
            <a:normAutofit fontScale="85000" lnSpcReduction="10000"/>
          </a:bodyPr>
          <a:lstStyle/>
          <a:p>
            <a:r>
              <a:rPr lang="ar-IQ" dirty="0"/>
              <a:t>ان المتغيرات النقدية والمتغيرات الحقيقية يرتبطان مع بعضهما البعض بالمعادلة الآتية</a:t>
            </a:r>
            <a:r>
              <a:rPr lang="ar-IQ" dirty="0" smtClean="0"/>
              <a:t>:</a:t>
            </a:r>
            <a:endParaRPr lang="en-US" dirty="0" smtClean="0"/>
          </a:p>
          <a:p>
            <a:pPr marL="0" indent="0">
              <a:buNone/>
            </a:pPr>
            <a:r>
              <a:rPr lang="ar-IQ" dirty="0" smtClean="0"/>
              <a:t>                                المتغير النقدي</a:t>
            </a:r>
            <a:endParaRPr lang="en-US" dirty="0" smtClean="0"/>
          </a:p>
          <a:p>
            <a:r>
              <a:rPr lang="ar-IQ" dirty="0" smtClean="0"/>
              <a:t>المتغير </a:t>
            </a:r>
            <a:r>
              <a:rPr lang="ar-IQ" dirty="0"/>
              <a:t>الحقيقي =   </a:t>
            </a:r>
            <a:r>
              <a:rPr lang="ar-IQ" dirty="0" smtClean="0"/>
              <a:t>-------------------------</a:t>
            </a:r>
            <a:endParaRPr lang="en-US" dirty="0"/>
          </a:p>
          <a:p>
            <a:pPr marL="0" indent="0">
              <a:buNone/>
            </a:pPr>
            <a:r>
              <a:rPr lang="ar-IQ" dirty="0" smtClean="0"/>
              <a:t>                     </a:t>
            </a:r>
            <a:r>
              <a:rPr lang="ar-IQ" dirty="0"/>
              <a:t>	المستوى العام </a:t>
            </a:r>
            <a:r>
              <a:rPr lang="ar-IQ" dirty="0" err="1"/>
              <a:t>للاسعار</a:t>
            </a:r>
            <a:endParaRPr lang="en-US" dirty="0"/>
          </a:p>
          <a:p>
            <a:pPr marL="0" indent="0">
              <a:buNone/>
            </a:pPr>
            <a:endParaRPr lang="en-US" dirty="0"/>
          </a:p>
          <a:p>
            <a:r>
              <a:rPr lang="ar-IQ" dirty="0"/>
              <a:t>من خلال المعادلة أعلاه نلاحظ ان المتغير الحقيقي(كمية السلع والخدمات) يمكن الحصول عليه من خلال قسمة المتغير النقدي على المستوى العام </a:t>
            </a:r>
            <a:r>
              <a:rPr lang="ar-IQ" dirty="0" err="1"/>
              <a:t>للاسعار</a:t>
            </a:r>
            <a:r>
              <a:rPr lang="ar-IQ" dirty="0"/>
              <a:t>. وكذلك يمكن تحول المتغير الحقيقي الى متغير نقدي من خلال ضرب المتغير الحقيقي بالمستوى العام </a:t>
            </a:r>
            <a:r>
              <a:rPr lang="ar-IQ" dirty="0" err="1"/>
              <a:t>للاسعار</a:t>
            </a:r>
            <a:r>
              <a:rPr lang="ar-IQ" dirty="0"/>
              <a:t>.</a:t>
            </a:r>
            <a:endParaRPr lang="en-US" dirty="0"/>
          </a:p>
        </p:txBody>
      </p:sp>
    </p:spTree>
    <p:extLst>
      <p:ext uri="{BB962C8B-B14F-4D97-AF65-F5344CB8AC3E}">
        <p14:creationId xmlns:p14="http://schemas.microsoft.com/office/powerpoint/2010/main" val="1704731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a:t>سؤال:- ما المقصود بالمستوى العام للأسعار ؟</a:t>
            </a:r>
            <a:endParaRPr lang="en-US" dirty="0"/>
          </a:p>
        </p:txBody>
      </p:sp>
      <p:sp>
        <p:nvSpPr>
          <p:cNvPr id="3" name="Content Placeholder 2"/>
          <p:cNvSpPr>
            <a:spLocks noGrp="1"/>
          </p:cNvSpPr>
          <p:nvPr>
            <p:ph idx="1"/>
          </p:nvPr>
        </p:nvSpPr>
        <p:spPr/>
        <p:txBody>
          <a:bodyPr/>
          <a:lstStyle/>
          <a:p>
            <a:pPr algn="just"/>
            <a:r>
              <a:rPr lang="ar-IQ" dirty="0"/>
              <a:t>المستوى العام للأسعار يمثل متوسط أو معدل أسعار السلع والخدمات.</a:t>
            </a:r>
            <a:endParaRPr lang="en-US" dirty="0"/>
          </a:p>
          <a:p>
            <a:pPr algn="just"/>
            <a:r>
              <a:rPr lang="ar-IQ" dirty="0"/>
              <a:t>ان التغيرات في المستوى العام </a:t>
            </a:r>
            <a:r>
              <a:rPr lang="ar-IQ" dirty="0" err="1"/>
              <a:t>للاسعار</a:t>
            </a:r>
            <a:r>
              <a:rPr lang="ar-IQ" dirty="0"/>
              <a:t> تقاس من خلال الارقام القياسية التي هي عبارة عن مؤشرات كمية تقيس التغيرات التي تطرأ على أسعار السلع والخدمات وتكون عادةً على شكل نسبة مئوية، كالرقم القياسي لأسعار المفرد والرقم القياسي لأسعار الجملة والمخفض الضمني (معامل الانكماش الضمني).</a:t>
            </a:r>
            <a:endParaRPr lang="en-US" dirty="0"/>
          </a:p>
          <a:p>
            <a:endParaRPr lang="en-US" dirty="0"/>
          </a:p>
        </p:txBody>
      </p:sp>
    </p:spTree>
    <p:extLst>
      <p:ext uri="{BB962C8B-B14F-4D97-AF65-F5344CB8AC3E}">
        <p14:creationId xmlns:p14="http://schemas.microsoft.com/office/powerpoint/2010/main" val="2146701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المتغيرات النقدية والمتغيرات الحقيقية</a:t>
            </a:r>
            <a:endParaRPr lang="en-US" dirty="0"/>
          </a:p>
        </p:txBody>
      </p:sp>
      <p:sp>
        <p:nvSpPr>
          <p:cNvPr id="3" name="Content Placeholder 2"/>
          <p:cNvSpPr>
            <a:spLocks noGrp="1"/>
          </p:cNvSpPr>
          <p:nvPr>
            <p:ph idx="1"/>
          </p:nvPr>
        </p:nvSpPr>
        <p:spPr/>
        <p:txBody>
          <a:bodyPr/>
          <a:lstStyle/>
          <a:p>
            <a:r>
              <a:rPr lang="ar-IQ" dirty="0"/>
              <a:t> اشرنا الى ان المستوى العام للأسعار يقاس </a:t>
            </a:r>
            <a:r>
              <a:rPr lang="ar-IQ" dirty="0" err="1"/>
              <a:t>بالارقام</a:t>
            </a:r>
            <a:r>
              <a:rPr lang="ar-IQ" dirty="0"/>
              <a:t> القياسية لذلك يمكن كتابة المعادلة السابقة على النحو الاتي:</a:t>
            </a:r>
            <a:endParaRPr lang="en-US" dirty="0"/>
          </a:p>
          <a:p>
            <a:r>
              <a:rPr lang="ar-IQ" dirty="0"/>
              <a:t>                                المتغير النقدي</a:t>
            </a:r>
            <a:endParaRPr lang="en-US" dirty="0"/>
          </a:p>
          <a:p>
            <a:r>
              <a:rPr lang="ar-IQ" b="1" dirty="0"/>
              <a:t>المتغير الحقيقي</a:t>
            </a:r>
            <a:r>
              <a:rPr lang="ar-IQ" dirty="0"/>
              <a:t> = ....................................... </a:t>
            </a:r>
            <a:r>
              <a:rPr lang="en-US" dirty="0"/>
              <a:t>x 100</a:t>
            </a:r>
          </a:p>
          <a:p>
            <a:r>
              <a:rPr lang="ar-IQ" dirty="0"/>
              <a:t>                           الرقم القياسي </a:t>
            </a:r>
            <a:r>
              <a:rPr lang="ar-IQ" dirty="0" err="1"/>
              <a:t>للاسعار</a:t>
            </a:r>
            <a:endParaRPr lang="en-US" dirty="0"/>
          </a:p>
        </p:txBody>
      </p:sp>
    </p:spTree>
    <p:extLst>
      <p:ext uri="{BB962C8B-B14F-4D97-AF65-F5344CB8AC3E}">
        <p14:creationId xmlns:p14="http://schemas.microsoft.com/office/powerpoint/2010/main" val="369608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ملاحظة</a:t>
            </a:r>
            <a:endParaRPr lang="en-US" dirty="0"/>
          </a:p>
        </p:txBody>
      </p:sp>
      <p:sp>
        <p:nvSpPr>
          <p:cNvPr id="3" name="Content Placeholder 2"/>
          <p:cNvSpPr>
            <a:spLocks noGrp="1"/>
          </p:cNvSpPr>
          <p:nvPr>
            <p:ph idx="1"/>
          </p:nvPr>
        </p:nvSpPr>
        <p:spPr/>
        <p:txBody>
          <a:bodyPr/>
          <a:lstStyle/>
          <a:p>
            <a:r>
              <a:rPr lang="ar-IQ" dirty="0"/>
              <a:t>ان قيمة الرقم القياسي قد تكون اصغر او اكبر او تساوي </a:t>
            </a:r>
            <a:r>
              <a:rPr lang="en-US" dirty="0"/>
              <a:t>100</a:t>
            </a:r>
            <a:r>
              <a:rPr lang="ar-IQ" dirty="0"/>
              <a:t> %، فاذا كان مساوياً لـــ </a:t>
            </a:r>
            <a:r>
              <a:rPr lang="en-US" dirty="0"/>
              <a:t> 100</a:t>
            </a:r>
            <a:r>
              <a:rPr lang="ar-IQ" dirty="0"/>
              <a:t>% فانه يشير الى حالة الاستقرار في المستوى العام </a:t>
            </a:r>
            <a:r>
              <a:rPr lang="ar-IQ" dirty="0" err="1"/>
              <a:t>للاسعار</a:t>
            </a:r>
            <a:r>
              <a:rPr lang="ar-IQ" dirty="0"/>
              <a:t>، اما اذا كان اكبر من </a:t>
            </a:r>
            <a:r>
              <a:rPr lang="en-US" dirty="0"/>
              <a:t>100</a:t>
            </a:r>
            <a:r>
              <a:rPr lang="ar-IQ" dirty="0"/>
              <a:t>% فانه يشير الى حالة التضخم، في حين انه يشير الى حالة الانخفاض او الانكماش في المستوى العام </a:t>
            </a:r>
            <a:r>
              <a:rPr lang="ar-IQ" dirty="0" err="1"/>
              <a:t>للاسعار</a:t>
            </a:r>
            <a:r>
              <a:rPr lang="ar-IQ" dirty="0"/>
              <a:t> اذا كانت قيمته أقل من </a:t>
            </a:r>
            <a:r>
              <a:rPr lang="en-US" dirty="0"/>
              <a:t>100</a:t>
            </a:r>
            <a:r>
              <a:rPr lang="ar-IQ" dirty="0"/>
              <a:t>%.</a:t>
            </a:r>
            <a:endParaRPr lang="en-US" dirty="0"/>
          </a:p>
        </p:txBody>
      </p:sp>
    </p:spTree>
    <p:extLst>
      <p:ext uri="{BB962C8B-B14F-4D97-AF65-F5344CB8AC3E}">
        <p14:creationId xmlns:p14="http://schemas.microsoft.com/office/powerpoint/2010/main" val="768889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Autofit/>
          </a:bodyPr>
          <a:lstStyle/>
          <a:p>
            <a:pPr marL="0" indent="0" algn="ctr">
              <a:buNone/>
            </a:pPr>
            <a:r>
              <a:rPr lang="ar-IQ" sz="9600" dirty="0" smtClean="0"/>
              <a:t>شكراً لكم   مع امنياتنا للطلبة الأعزاء بالنجاح </a:t>
            </a:r>
          </a:p>
        </p:txBody>
      </p:sp>
    </p:spTree>
    <p:extLst>
      <p:ext uri="{BB962C8B-B14F-4D97-AF65-F5344CB8AC3E}">
        <p14:creationId xmlns:p14="http://schemas.microsoft.com/office/powerpoint/2010/main" val="311081776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280</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Andalus</vt:lpstr>
      <vt:lpstr>Arial</vt:lpstr>
      <vt:lpstr>Calibri</vt:lpstr>
      <vt:lpstr>Times New Roman</vt:lpstr>
      <vt:lpstr>سمة Office</vt:lpstr>
      <vt:lpstr>المتغيرات النقدية والمتغيرات الحقيقية</vt:lpstr>
      <vt:lpstr>المتغيرات النقدية والمتغيرات الحقيقية</vt:lpstr>
      <vt:lpstr>المتغيرات النقدية والمتغيرات الحقيقية</vt:lpstr>
      <vt:lpstr>المتغيرات النقدية والمتغيرات الحقيقية</vt:lpstr>
      <vt:lpstr>سؤال:- ما المقصود بالمستوى العام للأسعار ؟</vt:lpstr>
      <vt:lpstr>المتغيرات النقدية والمتغيرات الحقيقية</vt:lpstr>
      <vt:lpstr>ملاحظة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المتغيرات النقدية والمتغيرات الحقيقية</dc:title>
  <dc:creator>Dr. Ahmed A. Hamdan</dc:creator>
  <cp:lastModifiedBy>Dr. Ahmed A. Hamdan</cp:lastModifiedBy>
  <cp:revision>2</cp:revision>
  <dcterms:created xsi:type="dcterms:W3CDTF">2018-11-28T17:53:03Z</dcterms:created>
  <dcterms:modified xsi:type="dcterms:W3CDTF">2018-11-28T18:04:58Z</dcterms:modified>
</cp:coreProperties>
</file>