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50" d="100"/>
          <a:sy n="50" d="100"/>
        </p:scale>
        <p:origin x="54" y="3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29/03/1440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29/03/1440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29/03/1440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29/03/1440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29/03/1440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29/03/1440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29/03/1440</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29/03/1440</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29/03/1440</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29/03/1440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29/03/1440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29/03/1440</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2306687"/>
          </a:xfrm>
        </p:spPr>
        <p:txBody>
          <a:bodyPr>
            <a:normAutofit/>
          </a:bodyPr>
          <a:lstStyle/>
          <a:p>
            <a:r>
              <a:rPr lang="ar-IQ" sz="9600" b="1" dirty="0" smtClean="0"/>
              <a:t>وظائف النقود</a:t>
            </a:r>
            <a:endParaRPr lang="en-US" sz="9600" b="1" dirty="0"/>
          </a:p>
        </p:txBody>
      </p:sp>
    </p:spTree>
    <p:extLst>
      <p:ext uri="{BB962C8B-B14F-4D97-AF65-F5344CB8AC3E}">
        <p14:creationId xmlns:p14="http://schemas.microsoft.com/office/powerpoint/2010/main" val="7317425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النقود وسيلة للتبادل</a:t>
            </a:r>
            <a:endParaRPr lang="en-US" dirty="0"/>
          </a:p>
        </p:txBody>
      </p:sp>
      <p:sp>
        <p:nvSpPr>
          <p:cNvPr id="3" name="Content Placeholder 2"/>
          <p:cNvSpPr>
            <a:spLocks noGrp="1"/>
          </p:cNvSpPr>
          <p:nvPr>
            <p:ph idx="1"/>
          </p:nvPr>
        </p:nvSpPr>
        <p:spPr/>
        <p:txBody>
          <a:bodyPr>
            <a:normAutofit/>
          </a:bodyPr>
          <a:lstStyle/>
          <a:p>
            <a:r>
              <a:rPr lang="ar-IQ" b="1" dirty="0"/>
              <a:t>أولاً:- النقود كوسيلة للتبادل :-</a:t>
            </a:r>
            <a:endParaRPr lang="en-US" dirty="0"/>
          </a:p>
          <a:p>
            <a:pPr algn="just"/>
            <a:r>
              <a:rPr lang="ar-IQ" dirty="0" smtClean="0"/>
              <a:t>    ان عملية التبادل في ظل نظام المقايضة كانت تقوم على مبادلة سلعة بأخرى بدون وجود وسيط في عملية التبادل، أي أن عملية التبادل تكون سلعة مقابل سلعة أخرى .</a:t>
            </a:r>
          </a:p>
          <a:p>
            <a:pPr algn="just"/>
            <a:r>
              <a:rPr lang="ar-IQ" dirty="0"/>
              <a:t>اما في ظل استخدام النقود فان التبادل اتخذ </a:t>
            </a:r>
            <a:r>
              <a:rPr lang="ar-IQ" dirty="0" smtClean="0"/>
              <a:t>الشكل سلعة مقابل النقود مقابل سلعة أخرى .</a:t>
            </a:r>
          </a:p>
          <a:p>
            <a:endParaRPr lang="ar-IQ" dirty="0" smtClean="0"/>
          </a:p>
          <a:p>
            <a:endParaRPr lang="en-US" dirty="0" smtClean="0"/>
          </a:p>
          <a:p>
            <a:endParaRPr lang="en-US" dirty="0"/>
          </a:p>
        </p:txBody>
      </p:sp>
    </p:spTree>
    <p:extLst>
      <p:ext uri="{BB962C8B-B14F-4D97-AF65-F5344CB8AC3E}">
        <p14:creationId xmlns:p14="http://schemas.microsoft.com/office/powerpoint/2010/main" val="4295074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النقود وسيلة للتبادل</a:t>
            </a:r>
            <a:endParaRPr lang="en-US" dirty="0"/>
          </a:p>
        </p:txBody>
      </p:sp>
      <p:sp>
        <p:nvSpPr>
          <p:cNvPr id="3" name="Content Placeholder 2"/>
          <p:cNvSpPr>
            <a:spLocks noGrp="1"/>
          </p:cNvSpPr>
          <p:nvPr>
            <p:ph idx="1"/>
          </p:nvPr>
        </p:nvSpPr>
        <p:spPr/>
        <p:txBody>
          <a:bodyPr>
            <a:normAutofit lnSpcReduction="10000"/>
          </a:bodyPr>
          <a:lstStyle/>
          <a:p>
            <a:r>
              <a:rPr lang="ar-IQ" dirty="0"/>
              <a:t>وهذا يعني ان النقود اصبحت وسيطاً في عملية التبادل وبالتالي أصبح بالإمكان الفصل بين عمليتي البيع والشراء، وهو امر ترتبت عليه حرية الأطراف المتبادلة في اختيار كمية ونوعية السلع المتبادلة وكذلك حرية اختيار زمن ومكان التبادل حيث أصبح بإمكان الفرد شراء نوع السلعة التي يرغب بها وكذلك الكمية التي يرغب بها من سلعة معينة ، وأصبح بإمكانه أن يؤجل عملية الشراء الى وقت لاحق أو الشراء من المكان الذي يرغب فيه، وهذه المزايا لم تكن متوفرة في ظل نظام المقايضة الذي تغلب عليه صفة الاجبار</a:t>
            </a:r>
            <a:r>
              <a:rPr lang="ar-IQ" dirty="0" smtClean="0"/>
              <a:t>.</a:t>
            </a:r>
            <a:endParaRPr lang="en-US" dirty="0"/>
          </a:p>
        </p:txBody>
      </p:sp>
    </p:spTree>
    <p:extLst>
      <p:ext uri="{BB962C8B-B14F-4D97-AF65-F5344CB8AC3E}">
        <p14:creationId xmlns:p14="http://schemas.microsoft.com/office/powerpoint/2010/main" val="29889400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النقود وحدة قياس</a:t>
            </a:r>
            <a:endParaRPr lang="en-US" dirty="0"/>
          </a:p>
        </p:txBody>
      </p:sp>
      <p:sp>
        <p:nvSpPr>
          <p:cNvPr id="3" name="Content Placeholder 2"/>
          <p:cNvSpPr>
            <a:spLocks noGrp="1"/>
          </p:cNvSpPr>
          <p:nvPr>
            <p:ph idx="1"/>
          </p:nvPr>
        </p:nvSpPr>
        <p:spPr/>
        <p:txBody>
          <a:bodyPr>
            <a:normAutofit fontScale="92500" lnSpcReduction="10000"/>
          </a:bodyPr>
          <a:lstStyle/>
          <a:p>
            <a:pPr algn="just"/>
            <a:r>
              <a:rPr lang="ar-IQ" dirty="0"/>
              <a:t>حيث أن النقود تعمل كمقياس مشترك لقيم جميع السلع والخدمات، وهذه الوظيفة قد وفرت الكثير من الوقت والجهد اللازمين لعملية التقييم والتبادل، ولتوضيح ذلك نفترض أن مجتمعاً ما ينتج أربع سلع هي (</a:t>
            </a:r>
            <a:r>
              <a:rPr lang="en-US" dirty="0"/>
              <a:t>A</a:t>
            </a:r>
            <a:r>
              <a:rPr lang="ar-IQ" dirty="0"/>
              <a:t>، </a:t>
            </a:r>
            <a:r>
              <a:rPr lang="en-US" dirty="0"/>
              <a:t>B</a:t>
            </a:r>
            <a:r>
              <a:rPr lang="ar-IQ" dirty="0"/>
              <a:t>، </a:t>
            </a:r>
            <a:r>
              <a:rPr lang="en-US" dirty="0"/>
              <a:t>C</a:t>
            </a:r>
            <a:r>
              <a:rPr lang="ar-IQ" dirty="0"/>
              <a:t>، </a:t>
            </a:r>
            <a:r>
              <a:rPr lang="en-US" dirty="0"/>
              <a:t>D</a:t>
            </a:r>
            <a:r>
              <a:rPr lang="ar-IQ" dirty="0"/>
              <a:t>)، ونفترض عدم وجود وحدة قياس مشتركة، أي أن المجتمع يعمل في ظل نظام المقايضة. في هذه الحالة عندما نريد مبادلة السلعة(</a:t>
            </a:r>
            <a:r>
              <a:rPr lang="en-US" dirty="0"/>
              <a:t>A</a:t>
            </a:r>
            <a:r>
              <a:rPr lang="ar-IQ" dirty="0"/>
              <a:t>) بالسلع الثلاث الاخرى فأننا نحتاج الى عملية تقييم في كل مرة، أي أننا نحتاج الى عمليات تقييم ثلاث عندما تكون لدينا أربع سلع، أي أن عدد عمليات التقييم التي نحتاجها تكون بعدد السلع مطروحاً منها واحد صحيح، </a:t>
            </a:r>
            <a:endParaRPr lang="en-US" dirty="0"/>
          </a:p>
        </p:txBody>
      </p:sp>
    </p:spTree>
    <p:extLst>
      <p:ext uri="{BB962C8B-B14F-4D97-AF65-F5344CB8AC3E}">
        <p14:creationId xmlns:p14="http://schemas.microsoft.com/office/powerpoint/2010/main" val="23175952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النقود وحدة قياس</a:t>
            </a:r>
            <a:endParaRPr lang="en-US" dirty="0"/>
          </a:p>
        </p:txBody>
      </p:sp>
      <p:sp>
        <p:nvSpPr>
          <p:cNvPr id="3" name="Content Placeholder 2"/>
          <p:cNvSpPr>
            <a:spLocks noGrp="1"/>
          </p:cNvSpPr>
          <p:nvPr>
            <p:ph idx="1"/>
          </p:nvPr>
        </p:nvSpPr>
        <p:spPr/>
        <p:txBody>
          <a:bodyPr/>
          <a:lstStyle/>
          <a:p>
            <a:pPr algn="just"/>
            <a:r>
              <a:rPr lang="ar-IQ" dirty="0"/>
              <a:t>فاذا كانت لدينا مئة سلعة نحتاج الى تسع وتسعون عملية تقييم، وهكذا نلاحظ أن عمليات التقييم تزداد بزيادة عدد السلع وهو ما يتطلب الكثير من الوقت والجهد في عملية التقييم. ولكن الأمر يصبح مختلفاً بوجود النقود التي تمثل وحدة القياس المشتركة لجميع السلع والخدمات، اذا نقوم في هذه الحالة بتقييم جميع السلع بالنقود ومن ثم يصبح من اليسير المقارنة بين قيم السلع </a:t>
            </a:r>
            <a:r>
              <a:rPr lang="ar-IQ" dirty="0" err="1"/>
              <a:t>لاجراء</a:t>
            </a:r>
            <a:r>
              <a:rPr lang="ar-IQ" dirty="0"/>
              <a:t> عملية التبادل</a:t>
            </a:r>
            <a:r>
              <a:rPr lang="ar-IQ" dirty="0" smtClean="0"/>
              <a:t>.</a:t>
            </a:r>
            <a:endParaRPr lang="en-US" dirty="0"/>
          </a:p>
        </p:txBody>
      </p:sp>
    </p:spTree>
    <p:extLst>
      <p:ext uri="{BB962C8B-B14F-4D97-AF65-F5344CB8AC3E}">
        <p14:creationId xmlns:p14="http://schemas.microsoft.com/office/powerpoint/2010/main" val="35889468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النقود مخزن للقيمة</a:t>
            </a:r>
            <a:endParaRPr lang="en-US" dirty="0"/>
          </a:p>
        </p:txBody>
      </p:sp>
      <p:sp>
        <p:nvSpPr>
          <p:cNvPr id="3" name="Content Placeholder 2"/>
          <p:cNvSpPr>
            <a:spLocks noGrp="1"/>
          </p:cNvSpPr>
          <p:nvPr>
            <p:ph idx="1"/>
          </p:nvPr>
        </p:nvSpPr>
        <p:spPr/>
        <p:txBody>
          <a:bodyPr>
            <a:normAutofit lnSpcReduction="10000"/>
          </a:bodyPr>
          <a:lstStyle/>
          <a:p>
            <a:pPr algn="just"/>
            <a:r>
              <a:rPr lang="ar-IQ" dirty="0"/>
              <a:t>عندما يتنازل شخص ما عما بحوزته من سلع او يقدم خدمة معينة مقابل النقود، فانه يدرك أنه </a:t>
            </a:r>
            <a:r>
              <a:rPr lang="ar-IQ" dirty="0" err="1"/>
              <a:t>بامكانهِ</a:t>
            </a:r>
            <a:r>
              <a:rPr lang="ar-IQ" dirty="0"/>
              <a:t> شراء أية سلعة أو خدمة يرغب فيها من خلال النقود التي حصل عليها، أي أن النقود أصبحت مخزناً لقيمة السلع التي تنازل عنها.</a:t>
            </a:r>
            <a:endParaRPr lang="en-US" dirty="0"/>
          </a:p>
          <a:p>
            <a:pPr algn="just"/>
            <a:r>
              <a:rPr lang="ar-IQ" dirty="0"/>
              <a:t>ان استخدام النقود كمخزن للقيمة قد أدى فصل عملية البيع عن عملية الشراء وهذا الفصل قد وفر الكثير من الوقت والجهد للأطراف المتبادلة كما انه منحه حرية الاختيار في عملية التبادل من حيث كمية ونوعية السلع ومكان وزمن التبادل. </a:t>
            </a:r>
            <a:endParaRPr lang="en-US" dirty="0"/>
          </a:p>
        </p:txBody>
      </p:sp>
    </p:spTree>
    <p:extLst>
      <p:ext uri="{BB962C8B-B14F-4D97-AF65-F5344CB8AC3E}">
        <p14:creationId xmlns:p14="http://schemas.microsoft.com/office/powerpoint/2010/main" val="687010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النقود مخزن للقيمة</a:t>
            </a:r>
            <a:endParaRPr lang="en-US" dirty="0"/>
          </a:p>
        </p:txBody>
      </p:sp>
      <p:sp>
        <p:nvSpPr>
          <p:cNvPr id="3" name="Content Placeholder 2"/>
          <p:cNvSpPr>
            <a:spLocks noGrp="1"/>
          </p:cNvSpPr>
          <p:nvPr>
            <p:ph idx="1"/>
          </p:nvPr>
        </p:nvSpPr>
        <p:spPr/>
        <p:txBody>
          <a:bodyPr>
            <a:normAutofit fontScale="85000" lnSpcReduction="20000"/>
          </a:bodyPr>
          <a:lstStyle/>
          <a:p>
            <a:r>
              <a:rPr lang="ar-IQ" dirty="0"/>
              <a:t>ولكن وظيفة النقود كمخزن للقيمة تنطوي على مشكلة مفادها ان قيمة النقود تتغير من مدة الى أخرى </a:t>
            </a:r>
            <a:r>
              <a:rPr lang="ar-IQ" dirty="0" err="1"/>
              <a:t>بناءاً</a:t>
            </a:r>
            <a:r>
              <a:rPr lang="ar-IQ" dirty="0"/>
              <a:t> على المستوى العام </a:t>
            </a:r>
            <a:r>
              <a:rPr lang="ar-IQ" dirty="0" err="1"/>
              <a:t>للاسعار</a:t>
            </a:r>
            <a:r>
              <a:rPr lang="ar-IQ" dirty="0"/>
              <a:t>، حيث توجد علاقة عكسية بين قيمة النقود والمستوى العام للأسعار كما توضحه المعادلة الآتية :-</a:t>
            </a:r>
            <a:endParaRPr lang="en-US" dirty="0"/>
          </a:p>
          <a:p>
            <a:r>
              <a:rPr lang="ar-IQ" dirty="0"/>
              <a:t>                                </a:t>
            </a:r>
            <a:r>
              <a:rPr lang="en-US" dirty="0"/>
              <a:t>1</a:t>
            </a:r>
          </a:p>
          <a:p>
            <a:r>
              <a:rPr lang="ar-IQ" b="1" dirty="0"/>
              <a:t>قيمة النقود</a:t>
            </a:r>
            <a:r>
              <a:rPr lang="ar-IQ" dirty="0"/>
              <a:t> = ........................................ </a:t>
            </a:r>
            <a:endParaRPr lang="en-US" dirty="0"/>
          </a:p>
          <a:p>
            <a:r>
              <a:rPr lang="ar-IQ" dirty="0"/>
              <a:t>                    المستوى العام </a:t>
            </a:r>
            <a:r>
              <a:rPr lang="ar-IQ" dirty="0" err="1"/>
              <a:t>للاسعار</a:t>
            </a:r>
            <a:endParaRPr lang="en-US" dirty="0"/>
          </a:p>
          <a:p>
            <a:r>
              <a:rPr lang="ar-IQ" dirty="0"/>
              <a:t> </a:t>
            </a:r>
            <a:endParaRPr lang="en-US" dirty="0"/>
          </a:p>
          <a:p>
            <a:r>
              <a:rPr lang="ar-IQ" dirty="0"/>
              <a:t>من خلال المعادلة نلاحظ ان ارتفاع المستوى العام للأسعار يؤدي الى انخفاض قيمة النقود وبالعكس، أي انخفاض المستوى العام </a:t>
            </a:r>
            <a:r>
              <a:rPr lang="ar-IQ" dirty="0" err="1"/>
              <a:t>للاسعار</a:t>
            </a:r>
            <a:r>
              <a:rPr lang="ar-IQ" dirty="0"/>
              <a:t> سيؤدي الى زيادة قيمة النقود.</a:t>
            </a:r>
            <a:endParaRPr lang="en-US" dirty="0"/>
          </a:p>
          <a:p>
            <a:endParaRPr lang="en-US" dirty="0"/>
          </a:p>
        </p:txBody>
      </p:sp>
    </p:spTree>
    <p:extLst>
      <p:ext uri="{BB962C8B-B14F-4D97-AF65-F5344CB8AC3E}">
        <p14:creationId xmlns:p14="http://schemas.microsoft.com/office/powerpoint/2010/main" val="1052525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النقود وسيلة لتسوية المدفوعات الآجلة</a:t>
            </a:r>
            <a:endParaRPr lang="en-US" dirty="0"/>
          </a:p>
        </p:txBody>
      </p:sp>
      <p:sp>
        <p:nvSpPr>
          <p:cNvPr id="3" name="Content Placeholder 2"/>
          <p:cNvSpPr>
            <a:spLocks noGrp="1"/>
          </p:cNvSpPr>
          <p:nvPr>
            <p:ph idx="1"/>
          </p:nvPr>
        </p:nvSpPr>
        <p:spPr/>
        <p:txBody>
          <a:bodyPr/>
          <a:lstStyle/>
          <a:p>
            <a:pPr algn="just"/>
            <a:r>
              <a:rPr lang="ar-IQ" dirty="0"/>
              <a:t> ان الكثير من المعاملات التجارية تترتب عليه التزامات وديون بين الأطراف المتبادلة التي يجب تسويتها في المستقبل من خلال النقود. فعمل الموظف أو العامل يترتب عليه دين تجاه رب العمل الذي يقوم بتسديده في نهاية اليوم أو الأسبوع أو الشهر من خلال استخدام النقود. كما أن القروض التي نقترضها نقوم بتسديدها في المستقبل باستخدام النقود، وهذا يعني أن النقود تمثل أداةً لتسوية المدفوعات الآجلة .</a:t>
            </a:r>
            <a:endParaRPr lang="en-US" dirty="0"/>
          </a:p>
        </p:txBody>
      </p:sp>
    </p:spTree>
    <p:extLst>
      <p:ext uri="{BB962C8B-B14F-4D97-AF65-F5344CB8AC3E}">
        <p14:creationId xmlns:p14="http://schemas.microsoft.com/office/powerpoint/2010/main" val="17859110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endParaRPr lang="ar-IQ" sz="8800" dirty="0" smtClean="0"/>
          </a:p>
          <a:p>
            <a:pPr marL="0" indent="0" algn="ctr">
              <a:buNone/>
            </a:pPr>
            <a:r>
              <a:rPr lang="ar-IQ" sz="8800" dirty="0" smtClean="0"/>
              <a:t>شكراً لكم</a:t>
            </a:r>
            <a:endParaRPr lang="en-US" sz="19900" dirty="0"/>
          </a:p>
        </p:txBody>
      </p:sp>
    </p:spTree>
    <p:extLst>
      <p:ext uri="{BB962C8B-B14F-4D97-AF65-F5344CB8AC3E}">
        <p14:creationId xmlns:p14="http://schemas.microsoft.com/office/powerpoint/2010/main" val="1359085541"/>
      </p:ext>
    </p:extLst>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546</Words>
  <Application>Microsoft Office PowerPoint</Application>
  <PresentationFormat>On-screen Show (4:3)</PresentationFormat>
  <Paragraphs>26</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Times New Roman</vt:lpstr>
      <vt:lpstr>سمة Office</vt:lpstr>
      <vt:lpstr>وظائف النقود</vt:lpstr>
      <vt:lpstr>النقود وسيلة للتبادل</vt:lpstr>
      <vt:lpstr>النقود وسيلة للتبادل</vt:lpstr>
      <vt:lpstr>النقود وحدة قياس</vt:lpstr>
      <vt:lpstr>النقود وحدة قياس</vt:lpstr>
      <vt:lpstr>النقود مخزن للقيمة</vt:lpstr>
      <vt:lpstr>النقود مخزن للقيمة</vt:lpstr>
      <vt:lpstr>النقود وسيلة لتسوية المدفوعات الآجلة</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وظائف النقود</dc:title>
  <dc:creator>Dr. Ahmed A. Hamdan</dc:creator>
  <cp:lastModifiedBy>Dr. Ahmed A. Hamdan</cp:lastModifiedBy>
  <cp:revision>2</cp:revision>
  <dcterms:created xsi:type="dcterms:W3CDTF">2018-12-07T18:49:14Z</dcterms:created>
  <dcterms:modified xsi:type="dcterms:W3CDTF">2018-12-07T19:14:56Z</dcterms:modified>
</cp:coreProperties>
</file>