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66CEC0-8AF1-46EC-822C-6ADDC5625F77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FF328F-1887-41E5-9200-01E843CBE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46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FF328F-1887-41E5-9200-01E843CBEFC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685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20/03/1440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20/03/1440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20/03/1440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20/03/1440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20/03/1440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20/03/1440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20/03/1440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62671"/>
          </a:xfrm>
        </p:spPr>
        <p:txBody>
          <a:bodyPr>
            <a:noAutofit/>
          </a:bodyPr>
          <a:lstStyle/>
          <a:p>
            <a:r>
              <a:rPr lang="ar-IQ" sz="5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الرصيد والتيار</a:t>
            </a:r>
            <a:br>
              <a:rPr lang="ar-IQ" sz="5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ar-IQ" sz="5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المتغيرات النقدية والحقيقية</a:t>
            </a:r>
            <a:endParaRPr lang="en-US" sz="54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09027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548680"/>
            <a:ext cx="8229600" cy="5616624"/>
          </a:xfrm>
        </p:spPr>
        <p:txBody>
          <a:bodyPr>
            <a:normAutofit fontScale="92500"/>
          </a:bodyPr>
          <a:lstStyle/>
          <a:p>
            <a:r>
              <a:rPr lang="ar-IQ" b="1" dirty="0"/>
              <a:t>أولاً : الرصيد </a:t>
            </a:r>
            <a:r>
              <a:rPr lang="en-US" b="1" dirty="0"/>
              <a:t>The Stock</a:t>
            </a:r>
            <a:endParaRPr lang="en-US" dirty="0"/>
          </a:p>
          <a:p>
            <a:r>
              <a:rPr lang="ar-IQ" dirty="0"/>
              <a:t>    هو المتغير الذي يمكن قياسه خلال لحظة او نقطة زمنية ، كقيمة احد المتغيرات في </a:t>
            </a:r>
            <a:r>
              <a:rPr lang="en-US" dirty="0"/>
              <a:t>20</a:t>
            </a:r>
            <a:r>
              <a:rPr lang="ar-IQ" dirty="0"/>
              <a:t> أيلول </a:t>
            </a:r>
            <a:r>
              <a:rPr lang="en-US" dirty="0"/>
              <a:t>2014 </a:t>
            </a:r>
            <a:r>
              <a:rPr lang="ar-IQ" dirty="0"/>
              <a:t>، ومن أمثلة ذلك المدخرات او عرض النقود وراس المال، وهو متغير قابل للنفاد</a:t>
            </a:r>
            <a:r>
              <a:rPr lang="ar-IQ" dirty="0" smtClean="0"/>
              <a:t>.</a:t>
            </a:r>
          </a:p>
          <a:p>
            <a:r>
              <a:rPr lang="ar-IQ" b="1" dirty="0"/>
              <a:t>ثانياٌ: التيار </a:t>
            </a:r>
            <a:r>
              <a:rPr lang="en-US" b="1" dirty="0"/>
              <a:t>The Flow</a:t>
            </a:r>
            <a:endParaRPr lang="en-US" dirty="0"/>
          </a:p>
          <a:p>
            <a:r>
              <a:rPr lang="ar-IQ" dirty="0"/>
              <a:t>      هو المتغير الذي يمكن قياسه خلال فترة زمنية، اي أنه لا يفهم معناه الا بوجود الوحدات الزمنية، ومن أمثلة ذلك الناتج والدخل والاستثمار والاستهلاك....</a:t>
            </a:r>
            <a:r>
              <a:rPr lang="ar-IQ" dirty="0" err="1"/>
              <a:t>ألخ</a:t>
            </a:r>
            <a:r>
              <a:rPr lang="ar-IQ" dirty="0"/>
              <a:t>. فمثلاٌ حينما تسال شخصاٌ عن حجم انفاقه فانه </a:t>
            </a:r>
            <a:r>
              <a:rPr lang="ar-IQ" dirty="0" err="1"/>
              <a:t>لايستطيع</a:t>
            </a:r>
            <a:r>
              <a:rPr lang="ar-IQ" dirty="0"/>
              <a:t> اجابتك الا اذا حددت الفترة الزمنية </a:t>
            </a:r>
            <a:r>
              <a:rPr lang="ar-IQ" dirty="0" err="1"/>
              <a:t>لانفاقه</a:t>
            </a:r>
            <a:r>
              <a:rPr lang="ar-IQ" dirty="0"/>
              <a:t> كأن تقول له كم هو حجم انفاقك اليومي او الشهري  والتيار هو متغير متجدد</a:t>
            </a:r>
            <a:r>
              <a:rPr lang="ar-IQ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581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ar-IQ" dirty="0"/>
              <a:t>ويمكن توضيح الفرق بين الرصيد والتيار من خلال الشكل أدناه</a:t>
            </a:r>
            <a:r>
              <a:rPr lang="ar-IQ" dirty="0" smtClean="0"/>
              <a:t>:</a:t>
            </a:r>
          </a:p>
          <a:p>
            <a:endParaRPr lang="en-US" dirty="0"/>
          </a:p>
        </p:txBody>
      </p:sp>
      <p:pic>
        <p:nvPicPr>
          <p:cNvPr id="15" name="Picture 1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1988840"/>
            <a:ext cx="5112568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064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الرصيد والتيار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r-IQ" dirty="0"/>
              <a:t>في الشكل </a:t>
            </a:r>
            <a:r>
              <a:rPr lang="ar-IQ" dirty="0" smtClean="0"/>
              <a:t>ألسابق </a:t>
            </a:r>
            <a:r>
              <a:rPr lang="ar-IQ" dirty="0"/>
              <a:t>نلاحظ أن كمية الماء الموجودة في الاناء يمكن تحديدها في أية لحظة زمنية، اي أنه ينطبق عليها مفهوم الرصيد، في حين أننا </a:t>
            </a:r>
            <a:r>
              <a:rPr lang="ar-IQ" dirty="0" err="1"/>
              <a:t>لانستطيع</a:t>
            </a:r>
            <a:r>
              <a:rPr lang="ar-IQ" dirty="0"/>
              <a:t> القول ان كمية الماء المتدفق من الحنفية يساوي </a:t>
            </a:r>
            <a:r>
              <a:rPr lang="en-US" dirty="0"/>
              <a:t>1)</a:t>
            </a:r>
            <a:r>
              <a:rPr lang="ar-IQ" dirty="0"/>
              <a:t> )متر مكعب بدون ذكر الوحدة الزمنية، أي لابد من القول أن كمية الماء المتدفق من الحنفية تساوي</a:t>
            </a:r>
            <a:r>
              <a:rPr lang="en-US" dirty="0"/>
              <a:t>1)</a:t>
            </a:r>
            <a:r>
              <a:rPr lang="ar-IQ" dirty="0"/>
              <a:t>) متر مكعب في الثانية أو الدقيقة، وبذلك ينطبق مفهوم التيار على الماء المتدفق من الحنفية.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321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b="1" dirty="0"/>
              <a:t>سؤال: قارن بين الرصيد والتيار؟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8543137"/>
              </p:ext>
            </p:extLst>
          </p:nvPr>
        </p:nvGraphicFramePr>
        <p:xfrm>
          <a:off x="1403648" y="1916832"/>
          <a:ext cx="6090112" cy="3312368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3050700"/>
                <a:gridCol w="3039412"/>
              </a:tblGrid>
              <a:tr h="636182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>
                          <a:effectLst/>
                        </a:rPr>
                        <a:t>الرصيد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>
                          <a:effectLst/>
                        </a:rPr>
                        <a:t>التيار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676186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</a:t>
                      </a:r>
                      <a:r>
                        <a:rPr lang="ar-IQ" sz="2400">
                          <a:effectLst/>
                        </a:rPr>
                        <a:t>- هو متغير يمكم قياسه خلال لحظة زمنية.</a:t>
                      </a:r>
                      <a:endParaRPr lang="en-US" sz="1800"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-2 </a:t>
                      </a:r>
                      <a:r>
                        <a:rPr lang="ar-IQ" sz="2400">
                          <a:effectLst/>
                        </a:rPr>
                        <a:t>لا يحتاج لحدات الزمن لفهم معناه.</a:t>
                      </a:r>
                      <a:endParaRPr lang="en-US" sz="1800"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</a:t>
                      </a:r>
                      <a:r>
                        <a:rPr lang="ar-IQ" sz="2400">
                          <a:effectLst/>
                        </a:rPr>
                        <a:t>- انه متغير قابل للنفاد كرأس المال أو المدخرات.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</a:t>
                      </a:r>
                      <a:r>
                        <a:rPr lang="ar-IQ" sz="2400" dirty="0">
                          <a:effectLst/>
                        </a:rPr>
                        <a:t>- متغير يمكن قياسه خلال فترة زمنية معينة.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</a:t>
                      </a:r>
                      <a:r>
                        <a:rPr lang="ar-IQ" sz="2400" dirty="0">
                          <a:effectLst/>
                        </a:rPr>
                        <a:t>- يحتاج للوحدات الزمنية لفهم معناه.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3</a:t>
                      </a:r>
                      <a:r>
                        <a:rPr lang="ar-IQ" sz="2400" dirty="0">
                          <a:effectLst/>
                        </a:rPr>
                        <a:t>- انه متغير متجدد كالناتج او الاستثمار مثلاٌ.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5127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IQ" sz="9600" dirty="0" smtClean="0"/>
              <a:t>شكراً لكم</a:t>
            </a:r>
            <a:endParaRPr lang="ar-IQ" sz="9600" dirty="0"/>
          </a:p>
          <a:p>
            <a:pPr marL="0" indent="0" algn="ctr">
              <a:buNone/>
            </a:pPr>
            <a:r>
              <a:rPr lang="ar-IQ" sz="9600" dirty="0" smtClean="0"/>
              <a:t>أمنياتي للطلبة الأعزاء بالنجاح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492883788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272</Words>
  <Application>Microsoft Office PowerPoint</Application>
  <PresentationFormat>On-screen Show (4:3)</PresentationFormat>
  <Paragraphs>20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Andalus</vt:lpstr>
      <vt:lpstr>Arial</vt:lpstr>
      <vt:lpstr>Calibri</vt:lpstr>
      <vt:lpstr>Times New Roman</vt:lpstr>
      <vt:lpstr>سمة Office</vt:lpstr>
      <vt:lpstr>الرصيد والتيار المتغيرات النقدية والحقيقية</vt:lpstr>
      <vt:lpstr>PowerPoint Presentation</vt:lpstr>
      <vt:lpstr>PowerPoint Presentation</vt:lpstr>
      <vt:lpstr>الرصيد والتيار</vt:lpstr>
      <vt:lpstr>سؤال: قارن بين الرصيد والتيار؟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الرصيد والتيار المتغيرات النقدية والحقيقية</dc:title>
  <dc:creator>Dr. Ahmed A. Hamdan</dc:creator>
  <cp:lastModifiedBy>Dr. Ahmed A. Hamdan</cp:lastModifiedBy>
  <cp:revision>2</cp:revision>
  <dcterms:created xsi:type="dcterms:W3CDTF">2018-11-28T17:37:44Z</dcterms:created>
  <dcterms:modified xsi:type="dcterms:W3CDTF">2018-11-28T17:49:47Z</dcterms:modified>
</cp:coreProperties>
</file>