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F530A0-7AC1-4201-90EC-D148B235106D}"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17707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30A0-7AC1-4201-90EC-D148B235106D}"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872477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30A0-7AC1-4201-90EC-D148B235106D}"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757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530A0-7AC1-4201-90EC-D148B235106D}"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95116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530A0-7AC1-4201-90EC-D148B235106D}" type="datetimeFigureOut">
              <a:rPr lang="en-US" smtClean="0"/>
              <a:t>12/27/2018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327555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F530A0-7AC1-4201-90EC-D148B235106D}"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37711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F530A0-7AC1-4201-90EC-D148B235106D}" type="datetimeFigureOut">
              <a:rPr lang="en-US" smtClean="0"/>
              <a:t>12/27/2018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158171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F530A0-7AC1-4201-90EC-D148B235106D}" type="datetimeFigureOut">
              <a:rPr lang="en-US" smtClean="0"/>
              <a:t>12/27/2018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93837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530A0-7AC1-4201-90EC-D148B235106D}" type="datetimeFigureOut">
              <a:rPr lang="en-US" smtClean="0"/>
              <a:t>12/27/2018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35100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30A0-7AC1-4201-90EC-D148B235106D}"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198251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530A0-7AC1-4201-90EC-D148B235106D}" type="datetimeFigureOut">
              <a:rPr lang="en-US" smtClean="0"/>
              <a:t>12/27/2018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0A41A-99B9-49DC-9483-444A563F14E3}" type="slidenum">
              <a:rPr lang="en-US" smtClean="0"/>
              <a:t>‹#›</a:t>
            </a:fld>
            <a:endParaRPr lang="en-US"/>
          </a:p>
        </p:txBody>
      </p:sp>
    </p:spTree>
    <p:extLst>
      <p:ext uri="{BB962C8B-B14F-4D97-AF65-F5344CB8AC3E}">
        <p14:creationId xmlns:p14="http://schemas.microsoft.com/office/powerpoint/2010/main" val="224992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530A0-7AC1-4201-90EC-D148B235106D}" type="datetimeFigureOut">
              <a:rPr lang="en-US" smtClean="0"/>
              <a:t>12/27/2018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0A41A-99B9-49DC-9483-444A563F14E3}" type="slidenum">
              <a:rPr lang="en-US" smtClean="0"/>
              <a:t>‹#›</a:t>
            </a:fld>
            <a:endParaRPr lang="en-US"/>
          </a:p>
        </p:txBody>
      </p:sp>
    </p:spTree>
    <p:extLst>
      <p:ext uri="{BB962C8B-B14F-4D97-AF65-F5344CB8AC3E}">
        <p14:creationId xmlns:p14="http://schemas.microsoft.com/office/powerpoint/2010/main" val="188979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85800"/>
            <a:ext cx="8153400" cy="5715000"/>
          </a:xfrm>
        </p:spPr>
        <p:txBody>
          <a:bodyPr>
            <a:normAutofit fontScale="70000" lnSpcReduction="20000"/>
          </a:bodyPr>
          <a:lstStyle/>
          <a:p>
            <a:pPr algn="just" rtl="1"/>
            <a:r>
              <a:rPr lang="ar-IQ" b="1" dirty="0" smtClean="0"/>
              <a:t>رابعا :- نظرية التخلف مرحلة من مراحل التطور.</a:t>
            </a:r>
          </a:p>
          <a:p>
            <a:pPr algn="just" rtl="1"/>
            <a:r>
              <a:rPr lang="ar-IQ" b="1" dirty="0" smtClean="0"/>
              <a:t>بموجب هذه النظرية ان التخلف الاقتصادي مرحلة من مراحل التطور المختلفة التي يمر بها كل مجتمع . ويعتقد اصحاب هذه النظرية بان النمو الاقتصادي يتكون من عدة مراحل يجب ان تمر بها ألدولة وقد اوضح روستو ان هناك خمسة مراحل يجب ان تمر بها الدولة هي :-</a:t>
            </a:r>
          </a:p>
          <a:p>
            <a:pPr algn="just" rtl="1"/>
            <a:r>
              <a:rPr lang="ar-IQ" b="1" dirty="0" smtClean="0"/>
              <a:t>1- مرحلة المجتمع التقليدي.</a:t>
            </a:r>
          </a:p>
          <a:p>
            <a:pPr algn="just" rtl="1"/>
            <a:r>
              <a:rPr lang="ar-IQ" b="1" dirty="0" smtClean="0"/>
              <a:t>-	الوظاىف الانتاجية محددة والمجتمع راكد نسبيا.</a:t>
            </a:r>
          </a:p>
          <a:p>
            <a:pPr algn="just" rtl="1"/>
            <a:r>
              <a:rPr lang="ar-IQ" b="1" dirty="0" smtClean="0"/>
              <a:t>-	الزراعة والصناعة محددة بالانتاج.</a:t>
            </a:r>
          </a:p>
          <a:p>
            <a:pPr algn="just" rtl="1"/>
            <a:r>
              <a:rPr lang="ar-IQ" b="1" dirty="0" smtClean="0"/>
              <a:t>-	النظام الاجتماعي يتسم بكونه متسلسل المراتب حيث تكون مرونه الحركة فيه ضعيفة.</a:t>
            </a:r>
          </a:p>
          <a:p>
            <a:pPr algn="just" rtl="1"/>
            <a:r>
              <a:rPr lang="ar-IQ" b="1" dirty="0" smtClean="0"/>
              <a:t>-	في هذه المرحلة يوجد شكل من اشكال الحكم المركزي مع وجود تاثير لحكام الاقاليم ومالكي الاراضي.</a:t>
            </a:r>
          </a:p>
          <a:p>
            <a:pPr algn="just" rtl="1"/>
            <a:r>
              <a:rPr lang="ar-IQ" b="1" dirty="0" smtClean="0"/>
              <a:t>2- مرحلة التهيؤ للانطلاق او التمهيد للانطلاق.</a:t>
            </a:r>
          </a:p>
          <a:p>
            <a:pPr algn="just" rtl="1"/>
            <a:r>
              <a:rPr lang="ar-IQ" b="1" dirty="0" smtClean="0"/>
              <a:t>- تلعب العوامل الداخلية دور اكبر في النمو.</a:t>
            </a:r>
          </a:p>
          <a:p>
            <a:pPr algn="just" rtl="1"/>
            <a:r>
              <a:rPr lang="ar-IQ" b="1" dirty="0" smtClean="0"/>
              <a:t>- في هذه المرحلة يتم ترجمة الاكتشافات العلمية الى وسائل انتاجية في الزراعة والصناعة  .</a:t>
            </a:r>
          </a:p>
          <a:p>
            <a:pPr algn="just" rtl="1"/>
            <a:r>
              <a:rPr lang="ar-IQ" b="1" dirty="0" smtClean="0"/>
              <a:t>- يزداد الاستثمار في الموصلات واشكال راس المال الاجتماعي </a:t>
            </a:r>
          </a:p>
          <a:p>
            <a:pPr algn="just" rtl="1"/>
            <a:endParaRPr lang="en-US"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46051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7500" lnSpcReduction="20000"/>
          </a:bodyPr>
          <a:lstStyle/>
          <a:p>
            <a:pPr marL="0" indent="0" algn="just" rtl="1">
              <a:buNone/>
            </a:pPr>
            <a:r>
              <a:rPr lang="ar-IQ" dirty="0" smtClean="0"/>
              <a:t>- بروز نخبة جديدة توكد على التجديد الاقتصادي .</a:t>
            </a:r>
          </a:p>
          <a:p>
            <a:pPr marL="0" indent="0" algn="just" rtl="1">
              <a:buNone/>
            </a:pPr>
            <a:r>
              <a:rPr lang="ar-IQ" dirty="0" smtClean="0"/>
              <a:t>- زيادة معدل تكوين راس المال عن معدل نمو السكان.</a:t>
            </a:r>
          </a:p>
          <a:p>
            <a:pPr marL="0" indent="0" algn="just" rtl="1">
              <a:buNone/>
            </a:pPr>
            <a:r>
              <a:rPr lang="ar-IQ" dirty="0" smtClean="0"/>
              <a:t>- بروز طبقة تعمل على تعبئة المدخرات وتدريب العمال على الانتاج المتخصص.</a:t>
            </a:r>
          </a:p>
          <a:p>
            <a:pPr marL="0" indent="0" algn="just" rtl="1">
              <a:buNone/>
            </a:pPr>
            <a:r>
              <a:rPr lang="ar-IQ" dirty="0" smtClean="0"/>
              <a:t>- تبرز ظاهرة القومية ويتم نشوء الدول المركزية .</a:t>
            </a:r>
          </a:p>
          <a:p>
            <a:pPr marL="0" indent="0" algn="just" rtl="1">
              <a:buNone/>
            </a:pPr>
            <a:r>
              <a:rPr lang="ar-IQ" dirty="0" smtClean="0"/>
              <a:t>3- مرحلة الانطلاق .</a:t>
            </a:r>
          </a:p>
          <a:p>
            <a:pPr marL="0" indent="0" algn="just" rtl="1">
              <a:buNone/>
            </a:pPr>
            <a:r>
              <a:rPr lang="ar-IQ" dirty="0" smtClean="0"/>
              <a:t>- يتم التغلب على عوامل التي تقاوم النمو .</a:t>
            </a:r>
          </a:p>
          <a:p>
            <a:pPr marL="0" indent="0" algn="just" rtl="1">
              <a:buNone/>
            </a:pPr>
            <a:r>
              <a:rPr lang="ar-IQ" dirty="0" smtClean="0"/>
              <a:t>- يرتفع معدل الاستثمار الصافي من 5% الى اكثر10% .</a:t>
            </a:r>
          </a:p>
          <a:p>
            <a:pPr marL="0" indent="0" algn="just" rtl="1">
              <a:buNone/>
            </a:pPr>
            <a:r>
              <a:rPr lang="ar-IQ" dirty="0" smtClean="0"/>
              <a:t>- ظهور صناعات جديدة تتوسع المدى وتزداد الدخول .</a:t>
            </a:r>
          </a:p>
          <a:p>
            <a:pPr marL="0" indent="0" algn="just" rtl="1">
              <a:buNone/>
            </a:pPr>
            <a:r>
              <a:rPr lang="ar-IQ" dirty="0" smtClean="0"/>
              <a:t>4- مرحلة النضج او الاتجاه نحو النضوج .</a:t>
            </a:r>
          </a:p>
          <a:p>
            <a:pPr marL="0" indent="0" algn="just" rtl="1">
              <a:buNone/>
            </a:pPr>
            <a:r>
              <a:rPr lang="ar-IQ" dirty="0" smtClean="0"/>
              <a:t>- ينمو الانتاج بأسرع من زيادة السكان.</a:t>
            </a:r>
          </a:p>
          <a:p>
            <a:pPr marL="0" indent="0" algn="just" rtl="1">
              <a:buNone/>
            </a:pPr>
            <a:r>
              <a:rPr lang="ar-IQ" dirty="0" smtClean="0"/>
              <a:t>- ويتغير تركيب السكان .</a:t>
            </a:r>
          </a:p>
          <a:p>
            <a:pPr marL="0" indent="0" algn="just" rtl="1">
              <a:buNone/>
            </a:pPr>
            <a:r>
              <a:rPr lang="ar-IQ" dirty="0" smtClean="0"/>
              <a:t>- ينتج محليا ما كان يستورد من بعض المنتجات الصناعية.</a:t>
            </a:r>
          </a:p>
          <a:p>
            <a:pPr marL="0" indent="0" algn="just" rtl="1">
              <a:buNone/>
            </a:pPr>
            <a:r>
              <a:rPr lang="ar-IQ" dirty="0" smtClean="0"/>
              <a:t>- تقوم هذه المرحلة 40 سنة .</a:t>
            </a:r>
          </a:p>
          <a:p>
            <a:pPr marL="0" indent="0" algn="just" rtl="1">
              <a:buNone/>
            </a:pPr>
            <a:r>
              <a:rPr lang="ar-IQ" dirty="0" smtClean="0"/>
              <a:t>- تبرز احدث المكتشفات وتنتشر المعرفة التقنية والمهارة الادارية .</a:t>
            </a:r>
          </a:p>
          <a:p>
            <a:pPr marL="0" indent="0" algn="just" rtl="1">
              <a:buNone/>
            </a:pPr>
            <a:r>
              <a:rPr lang="ar-IQ" dirty="0" smtClean="0"/>
              <a:t>5- مرحلة الاستهلاك الوفير او الاستهلاك الواسع </a:t>
            </a:r>
          </a:p>
          <a:p>
            <a:pPr marL="0" indent="0" algn="just" rtl="1">
              <a:buNone/>
            </a:pPr>
            <a:r>
              <a:rPr lang="ar-IQ" dirty="0" smtClean="0"/>
              <a:t>- يتجه المجتمع الى انتاج البضائع والخدمات الاستهلاكية المعمرة</a:t>
            </a:r>
          </a:p>
          <a:p>
            <a:pPr marL="0" indent="0" algn="just" rtl="1">
              <a:buNone/>
            </a:pPr>
            <a:r>
              <a:rPr lang="ar-IQ" dirty="0" smtClean="0"/>
              <a:t>- يتغير تركيب القوة العاملة بنسبة الى مجموع السكان .</a:t>
            </a:r>
          </a:p>
          <a:p>
            <a:pPr marL="0" indent="0" algn="just" rtl="1">
              <a:buNone/>
            </a:pPr>
            <a:r>
              <a:rPr lang="ar-IQ" dirty="0" smtClean="0"/>
              <a:t>- ارتفاع نسبة الموظفين العاملين في المكاتب .</a:t>
            </a:r>
          </a:p>
          <a:p>
            <a:pPr marL="0" indent="0" algn="just" rtl="1">
              <a:buNone/>
            </a:pPr>
            <a:r>
              <a:rPr lang="ar-IQ" dirty="0" smtClean="0"/>
              <a:t>ومن هنا فأن التخلف الاقتصادي في العديد من البلدان بموجب هذه النظرية تعكس مرحلة النمو والتطور التي تمر بها تلك البلدان وان التخلف هنا يعتبر تأخير زمني فسب وان النمو طبقا لهذه النظرية يتكون من مراحل معينة ذات تتابع زمني بحت وان كل مرحلة تمهد الطريق للوصول الى المرحلة اللاحقة ويميز روستو بين هذه المرحلة على اساس كمي وتكنولوجي فقط وبالرغم من اهمية هذه النظرية الا انها تعرضت الى انتقادات ومنها :</a:t>
            </a:r>
          </a:p>
          <a:p>
            <a:pPr marL="0" indent="0" algn="just" rtl="1">
              <a:buNone/>
            </a:pPr>
            <a:endParaRPr lang="en-US" dirty="0"/>
          </a:p>
        </p:txBody>
      </p:sp>
    </p:spTree>
    <p:extLst>
      <p:ext uri="{BB962C8B-B14F-4D97-AF65-F5344CB8AC3E}">
        <p14:creationId xmlns:p14="http://schemas.microsoft.com/office/powerpoint/2010/main" val="301998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lgn="just" rtl="1">
              <a:buNone/>
            </a:pPr>
            <a:r>
              <a:rPr lang="ar-IQ" dirty="0" smtClean="0"/>
              <a:t>-اعتبار نظرية المراحل نظرية مقنعة لتغير حالة التخلف ولكنها لا تطبق على جميع البلدان ، فهناك بلدان كانت متطورة في الماضي وبلدان اصبحت متخلفة في الحاضر .2</a:t>
            </a:r>
          </a:p>
          <a:p>
            <a:pPr marL="0" indent="0" algn="just" rtl="1">
              <a:buNone/>
            </a:pPr>
            <a:r>
              <a:rPr lang="ar-IQ" dirty="0" smtClean="0"/>
              <a:t>2- وهناك انتقاد اخر لهذه النظرية بالقول انها نظرية تتسم بالميكانيكية والحركية بين المتغيرات التي ترتبط بينها .</a:t>
            </a:r>
          </a:p>
          <a:p>
            <a:pPr marL="0" indent="0" algn="just" rtl="1">
              <a:buNone/>
            </a:pPr>
            <a:r>
              <a:rPr lang="ar-IQ" dirty="0" smtClean="0"/>
              <a:t>3- ان روستو قد اسقط في تحليله بموجب هذه النظرية ان النظام الاقتصادي والاجتماعي اكد على الرأسمالية فقط وعلى كل حال تعد هذه النظرية هي نتيجة للتخلف وليس سببا له لان التخلف اسبابه تاريخية . </a:t>
            </a:r>
          </a:p>
          <a:p>
            <a:pPr marL="0" indent="0" algn="just" rtl="1">
              <a:buNone/>
            </a:pPr>
            <a:endParaRPr lang="ar-IQ" dirty="0" smtClean="0"/>
          </a:p>
          <a:p>
            <a:pPr marL="0" indent="0" algn="just" rtl="1">
              <a:buNone/>
            </a:pPr>
            <a:r>
              <a:rPr lang="ar-IQ" dirty="0" smtClean="0"/>
              <a:t>خامسا :- نظرية التبعية الاقتصادية .</a:t>
            </a:r>
          </a:p>
          <a:p>
            <a:pPr marL="0" indent="0" algn="just" rtl="1">
              <a:buNone/>
            </a:pPr>
            <a:r>
              <a:rPr lang="ar-IQ" dirty="0" smtClean="0"/>
              <a:t>  حاول اصحاب هذه النظرية تفسير حالة التخلف الاقتصادي باعتمادها على التأثيرات السلبية للعلاقات الدولية غير المتكافئة التي ظهرت بعد الثورة الصناعية لم يعرف وجود حالات توضح حاله التخلف والتقدم بشكل واضح وصريح قبل الثورة الصناعية فقد كانت الهند متقدمة على بريطانيا ولكن ظهرت تلك الحالات بعد الثورة الصناعية فقد برزت حالات تتميز بالتقدم الواضح مقابل حالات التخلف فقد شكلت بعض البلدان التي شهدت الثورة الصناعية امكانات وقدرات استطاعت من خلالها تحقيق تطور كبير وهذه البلدان هي ( انكلترا – فرنسا – المانيا – امريكا ) في حين شهدت فيما بعد البعض الاخر من البلدان حالات تخلف فيها كما هو الحال في البلدان النامية ، لقد تم فرض العلاقات الغير متكافئة بأساليب منها الاستعمار والسيطرة المباشرة على الدول او السيطرة غير المباشرة من خلال الشركات هذه الدول وكان هناك نوع من التكامل في الاحتياجات بين الدول المتقدمة والمتخلفة من حيث الحصول على المستلزمات التي تحتاجها عملية التطور والسوق لتصريف المنتجات والحاجة الى المواد الاولية لغرض ضنت استمرار عملية التوسع في الانتاج والحاجة الى راس المال والعمل والحاجة الى المواد الغذائية لتوفير متطلبات العيش للعاملين خارج القطاع الزراعي بالنظر لاتساع ذلك . </a:t>
            </a:r>
          </a:p>
          <a:p>
            <a:pPr marL="0" indent="0" algn="just" rtl="1">
              <a:buNone/>
            </a:pPr>
            <a:endParaRPr lang="en-US" dirty="0"/>
          </a:p>
        </p:txBody>
      </p:sp>
    </p:spTree>
    <p:extLst>
      <p:ext uri="{BB962C8B-B14F-4D97-AF65-F5344CB8AC3E}">
        <p14:creationId xmlns:p14="http://schemas.microsoft.com/office/powerpoint/2010/main" val="359993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47500" lnSpcReduction="20000"/>
          </a:bodyPr>
          <a:lstStyle/>
          <a:p>
            <a:pPr marL="0" indent="0" algn="just" rtl="1">
              <a:buNone/>
            </a:pPr>
            <a:r>
              <a:rPr lang="ar-IQ" dirty="0" smtClean="0"/>
              <a:t>الفصل الثالث</a:t>
            </a:r>
          </a:p>
          <a:p>
            <a:pPr marL="0" indent="0" algn="just" rtl="1">
              <a:buNone/>
            </a:pPr>
            <a:r>
              <a:rPr lang="ar-IQ" dirty="0" smtClean="0"/>
              <a:t>مفهوم التنمية والنظريات المفسرة له</a:t>
            </a:r>
          </a:p>
          <a:p>
            <a:pPr marL="0" indent="0" algn="just" rtl="1">
              <a:buNone/>
            </a:pPr>
            <a:endParaRPr lang="ar-IQ" dirty="0" smtClean="0"/>
          </a:p>
          <a:p>
            <a:pPr marL="0" indent="0" algn="just" rtl="1">
              <a:buNone/>
            </a:pPr>
            <a:r>
              <a:rPr lang="ar-IQ" dirty="0" smtClean="0"/>
              <a:t>    من المعلوم ان التنمية ليست ظاهرة اقتصادية فحسب، بل ان لها ابعاد مختلفة، حيث تتضمن احداث تغيرات جذرية في الهياكل الاقتصادية والاجتماعية والإدارية والمؤسسية وكذلك المواقف الشعبية والعادات والتقاليد . فالتنمية عملية شاملة مثل هذه لا يمكن ان تتم بشكل تلقائي بل يجب ان تكون عملية ارادية مخططة وتعمل على إزالة جميع العقبات التي تقف بوجه التنمية. ولا بد من وجود اطار اقتصادي نظري تستند عليه لسياسات الاقتصادية التي ترسمها اوتطبقها الدولة . </a:t>
            </a:r>
          </a:p>
          <a:p>
            <a:pPr marL="0" indent="0" algn="just" rtl="1">
              <a:buNone/>
            </a:pPr>
            <a:r>
              <a:rPr lang="ar-IQ" dirty="0" smtClean="0"/>
              <a:t>    يحتوي الفكر الاقتصادي على مجموعتين من النظريات : الأولى تتحدث عن النمو الاقتصادي في البلدان المتقدمة، وقد تم التطرق الى العديد من هذه النظريات في الفصل الثاني، اما الثانية فإنها تبحث في ظروف تحقيق التنمية الاقتصادية في البلدان المختلفة اقتصاديا، وقد ظهرت العديد من النظريات التي تعالج قضايا التنمية الاقتصادية في البلدان والمناطق المتخلفة اقتصاديا والتي سوف نتناولها في هذا الفصل. ولتحقيق هذا الهدف نتأول النظريات التنموية الآتية : - </a:t>
            </a:r>
          </a:p>
          <a:p>
            <a:pPr marL="0" indent="0" algn="just" rtl="1">
              <a:buNone/>
            </a:pPr>
            <a:r>
              <a:rPr lang="ar-IQ" dirty="0" smtClean="0"/>
              <a:t>أولا:- نظرية الدفعة القوية  .</a:t>
            </a:r>
          </a:p>
          <a:p>
            <a:pPr marL="0" indent="0" algn="just" rtl="1">
              <a:buNone/>
            </a:pPr>
            <a:r>
              <a:rPr lang="ar-IQ" dirty="0" smtClean="0"/>
              <a:t>ثانيا:- نظرية النمو المتوازن .</a:t>
            </a:r>
          </a:p>
          <a:p>
            <a:pPr marL="0" indent="0" algn="just" rtl="1">
              <a:buNone/>
            </a:pPr>
            <a:r>
              <a:rPr lang="ar-IQ" dirty="0" smtClean="0"/>
              <a:t>ثالثا:- نظرية النمو غير المتوازن .</a:t>
            </a:r>
          </a:p>
          <a:p>
            <a:pPr marL="0" indent="0" algn="just" rtl="1">
              <a:buNone/>
            </a:pPr>
            <a:r>
              <a:rPr lang="ar-IQ" dirty="0" smtClean="0"/>
              <a:t>رابعا:- نظرية أقطاب (مراكز) النمو .</a:t>
            </a:r>
          </a:p>
          <a:p>
            <a:pPr marL="0" indent="0" algn="just" rtl="1">
              <a:buNone/>
            </a:pPr>
            <a:r>
              <a:rPr lang="ar-IQ" dirty="0" smtClean="0"/>
              <a:t>خامسا:- نظرية مراحل النمو .</a:t>
            </a:r>
          </a:p>
          <a:p>
            <a:pPr marL="0" indent="0" algn="just" rtl="1">
              <a:buNone/>
            </a:pPr>
            <a:r>
              <a:rPr lang="ar-IQ" dirty="0" smtClean="0"/>
              <a:t>سادسا:- نظرية التغيرات الهيكلية .</a:t>
            </a:r>
          </a:p>
          <a:p>
            <a:pPr marL="0" indent="0" algn="just" rtl="1">
              <a:buNone/>
            </a:pPr>
            <a:endParaRPr lang="ar-IQ" dirty="0" smtClean="0"/>
          </a:p>
          <a:p>
            <a:pPr marL="0" indent="0" algn="just" rtl="1">
              <a:buNone/>
            </a:pPr>
            <a:r>
              <a:rPr lang="ar-IQ" dirty="0" smtClean="0"/>
              <a:t> مفهوم التنمية : </a:t>
            </a:r>
          </a:p>
          <a:p>
            <a:pPr marL="0" indent="0" algn="just" rtl="1">
              <a:buNone/>
            </a:pPr>
            <a:r>
              <a:rPr lang="ar-IQ" dirty="0" smtClean="0"/>
              <a:t>   -  إذا كان النمو اقتصادي: يمثل التحسن الكمي المجمل الاقتصاد بما في ذلك الموارد وانتاجية العمل، وهذا النمو يقتضي سلسلة من التغييرات في الهيكل الاقتصادي حتى نضمن استمراره .</a:t>
            </a:r>
          </a:p>
          <a:p>
            <a:pPr marL="0" indent="0" algn="just" rtl="1">
              <a:buNone/>
            </a:pPr>
            <a:r>
              <a:rPr lang="ar-IQ" dirty="0" smtClean="0"/>
              <a:t> -  فان التنمية الاقتصادية: تعرف بانها سلسلة من التغييرات التأقلمات التي بدونها يتوقف النمو. كما تعرف أيضا بانها مجموع ( التغيرات الاقتصادية والاجتماعية المرافقة للنمو) . </a:t>
            </a:r>
          </a:p>
          <a:p>
            <a:pPr marL="0" indent="0" algn="just" rtl="1">
              <a:buNone/>
            </a:pPr>
            <a:r>
              <a:rPr lang="ar-IQ" dirty="0" smtClean="0"/>
              <a:t>    ويمكن تعريف التنمية بانها مجموعة السياسات التي يتخذها مجتمع معين، وتؤدي الى زيادة معدلات النمو الاقتصادي استنادا الى قوة الذاتية، لضمان تواصل هذا النمو واتزانه،  لتلبية حاجات افراد المجتمع وتحقيق اكبر قدر ممكن من العدالة الاجتماعية .</a:t>
            </a:r>
          </a:p>
          <a:p>
            <a:pPr marL="0" indent="0" algn="just" rtl="1">
              <a:buNone/>
            </a:pPr>
            <a:endParaRPr lang="en-US" dirty="0"/>
          </a:p>
        </p:txBody>
      </p:sp>
    </p:spTree>
    <p:extLst>
      <p:ext uri="{BB962C8B-B14F-4D97-AF65-F5344CB8AC3E}">
        <p14:creationId xmlns:p14="http://schemas.microsoft.com/office/powerpoint/2010/main" val="259199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40000" lnSpcReduction="20000"/>
          </a:bodyPr>
          <a:lstStyle/>
          <a:p>
            <a:pPr marL="0" indent="0" algn="just" rtl="1">
              <a:buNone/>
            </a:pPr>
            <a:r>
              <a:rPr lang="ar-IQ" dirty="0" smtClean="0"/>
              <a:t>أولا:- نظرية الدفعة القوية : - (روز نشتين- رودان )</a:t>
            </a:r>
          </a:p>
          <a:p>
            <a:pPr marL="0" indent="0" algn="just" rtl="1">
              <a:buNone/>
            </a:pPr>
            <a:r>
              <a:rPr lang="ar-IQ" dirty="0" smtClean="0"/>
              <a:t>      اكد رائد هذه النظرية رودان (</a:t>
            </a:r>
            <a:r>
              <a:rPr lang="en-US" dirty="0" smtClean="0"/>
              <a:t>Rosenstein </a:t>
            </a:r>
            <a:r>
              <a:rPr lang="en-US" dirty="0" err="1" smtClean="0"/>
              <a:t>Rodan</a:t>
            </a:r>
            <a:r>
              <a:rPr lang="en-US" dirty="0" smtClean="0"/>
              <a:t> ) </a:t>
            </a:r>
            <a:r>
              <a:rPr lang="ar-IQ" dirty="0" smtClean="0"/>
              <a:t>على القيود المفروضة على التنمية في البلدان المتخلفة ،وفي مقدمة هذه القيود ضيق السوق، ولهذا فان التقدم خطوة بخطوة في نظر رودان لن يكون له تاثير فاعل في توسيع السوق وكسر الحواجز والقيود وكسر الحلقة المفرغة للفقر التي يعيشها البلدان المتخلفة بل يتطلب الامر حدا ادنى من الجهد الإنمائي ليتسنى للاقتصاد الانطلاق من مرحلة الركود الى مرحلة النمو الذاتي . وهذا يعني حدا ادنى من الاستثمار التي يسميها رودان بالدفعة القوية والتي قدرها بنحو 13.2% من الدخل القومي خلال السنوات الأولى من التنمية ثم ترتفع تدريجيا . وينطلق رودان من تبريره للدفعة القوية من فرضية أساسية مفادها ان التصنيع هو سبيل التنمية في البلدان المختلفة ومجال لاستيعاب فائض العمالة المتعطلة جزئيا او كليا في القطاع الزراعي , على ان تبدأ عملية التصنيع بشكل دفعة قوية من خلال توظيف حجم ضخم من الاستثمارات في بناء مرافق راس المال الاجتماعي من طرق ومواصلات ووسائل نقل وقوى محركة وتدريب القوى العاملة، وهذه المشروعات الضخمة غير قابلة للتجزئة من شانها ان تخلق :- </a:t>
            </a:r>
          </a:p>
          <a:p>
            <a:pPr marL="0" indent="0" algn="just" rtl="1">
              <a:buNone/>
            </a:pPr>
            <a:r>
              <a:rPr lang="ar-IQ" dirty="0" smtClean="0"/>
              <a:t>1-	وفورات الحجم الأكبر: - تتمثل في ان هناك العديد من الصناعات التحويلية خاصة التي يكون بها نصيب راس مال الثابت وكذلك مشروعات راس المال الاجتماعي يترتب على زيادة انتاجها بصورة كبيرة انخفاض تكلفة الوحدة وتحقيق ادنى تكاليف ممكنة للإنتاج في المجتمع . </a:t>
            </a:r>
          </a:p>
          <a:p>
            <a:pPr marL="0" indent="0" algn="just" rtl="1">
              <a:buNone/>
            </a:pPr>
            <a:r>
              <a:rPr lang="ar-IQ" dirty="0" smtClean="0"/>
              <a:t>2-	الوفورات الخارجية :- وخاصة وفورات جانب الطلب وذلك بسبب علاقات التشابك والتداخل فيما بين قطاعات الاقتصاد القومي وبعضها، حيث ان في حالة إقامة العديد من الصناعات معا في نفس الوقت , فان كل صناعة تولد طلبا على انتاج الصناعات الأخرى نتيجة للزيادة في الدخول وتنوع الحاجات البشرية, ويسهم هذا في القضاء على عقبة ضيق السوق الذي يواجه إقامة صناعة فردية وهذا بدوره يحفز على مزيد من الاستثمارات الأخرى . </a:t>
            </a:r>
          </a:p>
          <a:p>
            <a:pPr marL="0" indent="0" algn="just" rtl="1">
              <a:buNone/>
            </a:pPr>
            <a:r>
              <a:rPr lang="ar-IQ" dirty="0" smtClean="0"/>
              <a:t>3-	كبر الحد الأدنى لراس المال الاجتماعي اللازم لعملية التنمية الاقتصادية : - حيث ان هذه المشروعات ضخمة وغير قابلة للتجزئة كما ويتم اقامتها في نفس الوقت لتخفيض تكلفة انشائها , وتساعد هذه المشروعات في توفير العديد من الخدمات للمشروعات الصناعية , وبالتالي تحقق لها العديد من الوفورات الخارجية , ومن ثم تشجع على نجاح هذه المشروعات وتحفز على زيادة الاستثمارات الخاصة بها . </a:t>
            </a:r>
          </a:p>
          <a:p>
            <a:pPr marL="0" indent="0" algn="just" rtl="1">
              <a:buNone/>
            </a:pPr>
            <a:r>
              <a:rPr lang="ar-IQ" dirty="0" smtClean="0"/>
              <a:t>4-	ارتفاع معدلات النمو السكاني : - نظرا لارتفاع معدلات النمو السكاني بالدول النامية بصفة عامة مما يتطلب من حكومات هذه الدول مضاعة جهود التنمية من خلال زيادة معدلات الاستثمار في كافة المجالات بهدف الارتفاع بمستوى معيشة الاعداد المتزايدة من السكان . </a:t>
            </a:r>
          </a:p>
          <a:p>
            <a:pPr marL="0" indent="0" algn="just" rtl="1">
              <a:buNone/>
            </a:pPr>
            <a:r>
              <a:rPr lang="ar-IQ" dirty="0" smtClean="0"/>
              <a:t>ويبرر رودان تبني الدفعة القوية بتحقق الوفورات الخارجية الناجمة عن برنامج الاستثمار الضخم في كل من مشروعات البنى التحتية ومشروعات راس المال الإنتاجي المباشر , ان مثل هذه الوفورات تنتج عن ظاهرة عدم التجزئة والتي تعني ان راس المال غير قابل للتجزئة وبالتالي فان الإنتاج ذي الحجم الكبير من شانه ان يستغل ويستثمر راس المال بشكل اكثر  كفاءة من الإنتاج ذي الحجم الصغير , وفرق رودان بين ثلاجة أجزاء من عدم التجزئة والتي ينجم عنها وفورات الحجم وهي : - </a:t>
            </a:r>
          </a:p>
          <a:p>
            <a:pPr marL="0" indent="0" algn="just" rtl="1">
              <a:buNone/>
            </a:pPr>
            <a:r>
              <a:rPr lang="ar-IQ" dirty="0" smtClean="0"/>
              <a:t>أ- عدم التجزئة في دالة الإنتاج : - وتمثل عدم التجزئة في مستلزمات الإنتاج او العمليات التصنيعية والتي تقود الى زيادة العوائد , واهم مثال لعدم التجزئة هو راس مال الاجتماعي والذي يشتمل على </a:t>
            </a:r>
            <a:endParaRPr lang="en-US" dirty="0"/>
          </a:p>
        </p:txBody>
      </p:sp>
    </p:spTree>
    <p:extLst>
      <p:ext uri="{BB962C8B-B14F-4D97-AF65-F5344CB8AC3E}">
        <p14:creationId xmlns:p14="http://schemas.microsoft.com/office/powerpoint/2010/main" val="374780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40000" lnSpcReduction="20000"/>
          </a:bodyPr>
          <a:lstStyle/>
          <a:p>
            <a:pPr marL="0" indent="0" algn="r" rtl="1">
              <a:buNone/>
            </a:pPr>
            <a:r>
              <a:rPr lang="ar-IQ" dirty="0" smtClean="0"/>
              <a:t>صناعات أساسية مثل الطاقة والنقل والاتصالات والتي لها مدة من نضج طويلة , ان تأسيس هذه المشروعات يتطلب قدر كبير من راس المال . </a:t>
            </a:r>
          </a:p>
          <a:p>
            <a:pPr marL="0" indent="0" algn="r" rtl="1">
              <a:buNone/>
            </a:pPr>
            <a:r>
              <a:rPr lang="ar-IQ" dirty="0" smtClean="0"/>
              <a:t>ب- عدم التجزئة في الطلب : - والتي يتطلب إقامة الصناعات المعتمدة على بعظها في البلدان المتخلفة مما يساعد على تامين الطلب على كل هذه الصناعات اعتمادا على بعضها البعض.</a:t>
            </a:r>
          </a:p>
          <a:p>
            <a:pPr marL="0" indent="0" algn="r" rtl="1">
              <a:buNone/>
            </a:pPr>
            <a:r>
              <a:rPr lang="ar-IQ" dirty="0" smtClean="0"/>
              <a:t>ج- عدم التجزئة في جانب العرض للمدخرات : - ان الحجم الكبير من الاستثمارات يتطلب قدر كبير من المدخرات وهذا مما قد لا يتوفر لدى هذه البلدان ذات الدخل الفردي المنخفض , ويمكن التغلب على هذه المشكلة في حالة كون الميل الحدي للادخار اعلى من الميل المتوسط للادخار . </a:t>
            </a:r>
          </a:p>
          <a:p>
            <a:pPr marL="0" indent="0" algn="r" rtl="1">
              <a:buNone/>
            </a:pPr>
            <a:r>
              <a:rPr lang="ar-IQ" dirty="0" smtClean="0"/>
              <a:t>الانتقادات الموجهة الى نظرية الدفعة القوية : - </a:t>
            </a:r>
          </a:p>
          <a:p>
            <a:pPr marL="0" indent="0" algn="r" rtl="1">
              <a:buNone/>
            </a:pPr>
            <a:r>
              <a:rPr lang="ar-IQ" dirty="0" smtClean="0"/>
              <a:t>1-	تتطلب نظرية الدفعة القوية رؤوس أموال ضخمة لاقامة القاعدة الصناعية الضرورية وهي مشكلة بالنسبة للبلدان النامية التي لا تتوفر لديها مثل هذه الموارد . </a:t>
            </a:r>
          </a:p>
          <a:p>
            <a:pPr marL="0" indent="0" algn="r" rtl="1">
              <a:buNone/>
            </a:pPr>
            <a:r>
              <a:rPr lang="ar-IQ" dirty="0" smtClean="0"/>
              <a:t>2-	تؤكد هذه النظرية على مشكلة ضيق السوق لكن تاكيدها على الصناعات المنتجة للسلع الاستهلاكية للسوق المحلية لا يمكن ان يحل مشكلة ضيق السوق . </a:t>
            </a:r>
          </a:p>
          <a:p>
            <a:pPr marL="0" indent="0" algn="r" rtl="1">
              <a:buNone/>
            </a:pPr>
            <a:r>
              <a:rPr lang="ar-IQ" dirty="0" smtClean="0"/>
              <a:t>3-	ان توزيع الاستثمارات على جبهة واسعة من الصناعات الاستهلاكية قد يؤدي الى صغر حجم الوحدات الإنتاجية دون الحجم الأمثل , ولهذا يصعب عليها الاستفادة من مزايا الإنتاج الكبير ووفراته الخارجية </a:t>
            </a:r>
          </a:p>
          <a:p>
            <a:pPr marL="0" indent="0" algn="r" rtl="1">
              <a:buNone/>
            </a:pPr>
            <a:r>
              <a:rPr lang="ar-IQ" dirty="0" smtClean="0"/>
              <a:t>4-	ان تطبيق هذه النظرية يزيد من مستوى الطلب على العديد من السلع والمواد ومستلزمات الإنتاج الامر الذي يولد ضغوطا تضخيميه في الاقتصاد . </a:t>
            </a:r>
          </a:p>
          <a:p>
            <a:pPr marL="0" indent="0" algn="r" rtl="1">
              <a:buNone/>
            </a:pPr>
            <a:r>
              <a:rPr lang="ar-IQ" dirty="0" smtClean="0"/>
              <a:t>5-	اكدت هذه النظرية على تنمية الصناعة دون التأكيد على تنمية الزراعة والتي تعتبر النشاط السائد في هذه البلدان . </a:t>
            </a:r>
          </a:p>
          <a:p>
            <a:pPr marL="0" indent="0" algn="r" rtl="1">
              <a:buNone/>
            </a:pPr>
            <a:r>
              <a:rPr lang="ar-IQ" dirty="0" smtClean="0"/>
              <a:t>ثانيا:- نظرية النمو المتوازن : - (راجنار نيركسة )</a:t>
            </a:r>
          </a:p>
          <a:p>
            <a:pPr marL="0" indent="0" algn="r" rtl="1">
              <a:buNone/>
            </a:pPr>
            <a:r>
              <a:rPr lang="ar-IQ" dirty="0" smtClean="0"/>
              <a:t>     رائد نظرية النمو المتوازن هو نيركسة الذي أكد  ان الدول النامية تواجه بالعديد من الحلقات المفرغة تلتقي فيها الأسباب مع النتائج وتعوق عمليات التنمية في هذه الدول , وتعاني الدول النامية من حلقتين احداهما على جانب الطلب والأخرى على جانب العرض . </a:t>
            </a:r>
          </a:p>
          <a:p>
            <a:pPr marL="0" indent="0" algn="r" rtl="1">
              <a:buNone/>
            </a:pPr>
            <a:r>
              <a:rPr lang="ar-IQ" dirty="0" smtClean="0"/>
              <a:t>وتتمثل الحلقة المفرغة على جانب الطلب في انخفاض مستويات الدخول لدى الافراد يؤدي الى انخفاض القوة الشرائية , وبالتالي انخفاض الطلب الكلي على السلع والخدمات ومن ثم ضيق نطاق السوق مما يؤدي الى انخفاض الحافز على الاستثمار وبدوره الى انخفاض حجم راس المال والتراكم الراسمالي بالمجتمع , وبالتالي انخفاض إنتاجية عنصر العمل ويؤدي ذلك الى النهاية الى انخفاض مستويات الدخول لدى الافراد حتى تكتمل الحلقة . </a:t>
            </a:r>
          </a:p>
          <a:p>
            <a:pPr marL="0" indent="0" algn="r" rtl="1">
              <a:buNone/>
            </a:pPr>
            <a:r>
              <a:rPr lang="ar-IQ" dirty="0" smtClean="0"/>
              <a:t>   وتتمثل الحلقة المفرغة على جانب العرض في ان انخفاض الدخول لدى الافراد يؤدي الى انخفاض الادخار, مما يؤدي انخفاض الحافز على الاستثمار، بدوره الى  التراكم الرأسمالي الذي بدورة يودي الى انخفاض إنتاجية عنصر العمل , ويؤدي ذلك في النهاية الى انخفاض مستويات الدخول لدى الافراد حتى تكتمل الحلقة . يرى نيركسة انه لا يمكن كسر هذه الحلقات المفرغة التي تعوق التنمية في الدول النامية الا من خلال برنامج استثماري ضخم يضم كافة قطاعات وانشطة الاقتصاد القومي , وينطوي هذا البرنامج الاستثماري على الاتي : - </a:t>
            </a:r>
          </a:p>
          <a:p>
            <a:pPr marL="0" indent="0" algn="r" rtl="1">
              <a:buNone/>
            </a:pPr>
            <a:endParaRPr lang="en-US" dirty="0"/>
          </a:p>
        </p:txBody>
      </p:sp>
    </p:spTree>
    <p:extLst>
      <p:ext uri="{BB962C8B-B14F-4D97-AF65-F5344CB8AC3E}">
        <p14:creationId xmlns:p14="http://schemas.microsoft.com/office/powerpoint/2010/main" val="270352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7500" lnSpcReduction="20000"/>
          </a:bodyPr>
          <a:lstStyle/>
          <a:p>
            <a:pPr marL="0" indent="0" algn="just" rtl="1">
              <a:buNone/>
            </a:pPr>
            <a:r>
              <a:rPr lang="ar-IQ" b="1" dirty="0" smtClean="0"/>
              <a:t>- مجموعة من الصناعات المتكاملة والمغذية لبعضها البعض : - يركز نيركسة على الحلقة المفرغة التي يخلقها ضيق حجم السوق امام الاستثمار الصناعي , مؤكدا على كسر هذه الحلقة المفرغة لا يتحقق الا بتوسع حجم السوق , الذي لا يتحقق الا بانشاء جبهة عرضة من الصناعات الاستهلاكية يتحقق بينها التوازن , وبالتالي فان كل صناعة توفر السوق الكافي للصناعات الأخرى نتيجة لتكامل دالة الطلب وعدم قابليتها للتجزئة . </a:t>
            </a:r>
          </a:p>
          <a:p>
            <a:pPr marL="0" indent="0" algn="just" rtl="1">
              <a:buNone/>
            </a:pPr>
            <a:r>
              <a:rPr lang="ar-IQ" b="1" dirty="0" smtClean="0"/>
              <a:t>2- ضرورة تحقيق التوازن بين القطاع الصناعي والقطاع الزراعي . </a:t>
            </a:r>
          </a:p>
          <a:p>
            <a:pPr marL="0" indent="0" algn="just" rtl="1">
              <a:buNone/>
            </a:pPr>
            <a:r>
              <a:rPr lang="ar-IQ" b="1" dirty="0" smtClean="0"/>
              <a:t>3- ضرورة الاهتمام بمشروعات راس المال الاجتماعي . </a:t>
            </a:r>
          </a:p>
          <a:p>
            <a:pPr marL="0" indent="0" algn="just" rtl="1">
              <a:buNone/>
            </a:pPr>
            <a:r>
              <a:rPr lang="ar-IQ" b="1" dirty="0" smtClean="0"/>
              <a:t>4- التركيز على الصناعات الاستهلاكية خاصة في المراحل الأولى لعمليات التنمية : -  وتستهدف نظرية النمو المتوازن التركيز على انتاج السلع الاستهلاكية اللازمة لإشباع حاجات السوق المحلي .</a:t>
            </a:r>
          </a:p>
          <a:p>
            <a:pPr marL="0" indent="0" algn="just" rtl="1">
              <a:buNone/>
            </a:pPr>
            <a:r>
              <a:rPr lang="ar-IQ" b="1" dirty="0" smtClean="0"/>
              <a:t>5-  الاعتماد على الموارد المحلية كمصدر أساسي للتمويل .</a:t>
            </a:r>
          </a:p>
          <a:p>
            <a:pPr marL="0" indent="0" algn="just" rtl="1">
              <a:buNone/>
            </a:pPr>
            <a:r>
              <a:rPr lang="ar-IQ" b="1" dirty="0" smtClean="0"/>
              <a:t>6- لا بد من لا بد من تدخل الدولة بالتخطيط واتباع السياسات الملائمة : - نظرا لعدم فاعلية اليات السوق في الدول النامية . </a:t>
            </a:r>
          </a:p>
          <a:p>
            <a:pPr marL="0" indent="0" algn="just" rtl="1">
              <a:buNone/>
            </a:pPr>
            <a:r>
              <a:rPr lang="ar-IQ" b="1" dirty="0" smtClean="0"/>
              <a:t>الانتقادات الموجهة الى نظرية النمو المتوازن : - </a:t>
            </a:r>
          </a:p>
          <a:p>
            <a:pPr marL="0" indent="0" algn="just" rtl="1">
              <a:buNone/>
            </a:pPr>
            <a:r>
              <a:rPr lang="ar-IQ" b="1" dirty="0" smtClean="0"/>
              <a:t>1- انتقدت نظرية النمو المتوازن في عدم واقعية افتراضاتها الخاصة في جانب العرض . </a:t>
            </a:r>
          </a:p>
          <a:p>
            <a:pPr marL="0" indent="0" algn="just" rtl="1">
              <a:buNone/>
            </a:pPr>
            <a:r>
              <a:rPr lang="ar-IQ" b="1" dirty="0" smtClean="0"/>
              <a:t>أ- تفترض هذه النظرية مرونة كبيرة لعرض عنصر العمل الذي يتم توفيره من خلال القطاع الزراعي , حيث يكون في صورة بطالة مقنعة , وبالتالي فأن سحب هؤلاء العمال من الزراعة وإعادة توظيفهم بالصناعة , لا يترتب عليه زيادة الأجور او نقص في الإنتاج الزراعي غير ان هذه الظاهرة غير موجودة بهذه الصورة في القطاع الزراعي لان البطالة في القطاع الزراعي هي بطالة موسمية اكثر منها بطالة مقنعة , ومن ثم لا توجد بطالة طول العالم . </a:t>
            </a:r>
          </a:p>
          <a:p>
            <a:pPr marL="0" indent="0" algn="just" rtl="1">
              <a:buNone/>
            </a:pPr>
            <a:r>
              <a:rPr lang="ar-IQ" b="1" dirty="0" smtClean="0"/>
              <a:t>ب- تفترض هذه النظرية مرونة كبيرة في عرض راس المال لهذا البرنامج الاستثماري الضخم الذي يمكن توفيره بصورة أساسية من المصادر المحلية دون التاثير على سعر الفائدة والاستثمارات القائمة وهذا الامر يتناقض مع وضع معظم الدول المتخلفة الفقيرة. </a:t>
            </a:r>
          </a:p>
          <a:p>
            <a:pPr marL="0" indent="0" algn="just" rtl="1">
              <a:buNone/>
            </a:pPr>
            <a:r>
              <a:rPr lang="ar-IQ" b="1" dirty="0" smtClean="0"/>
              <a:t>ج- تعاني معظم الدول النامية من نقص كبير في فئة المنظمين والاداريين وكذلك العمالة الماهرة على اختلاف أنواعها , فضلا عن انخفاض مرونة عرض عوامل الإنتاج وكل هذا يمثل عقبة كبيرة امام تحقيق دفعة قوية وناجحة لمجهود الانماء بهذه الدول . </a:t>
            </a:r>
          </a:p>
          <a:p>
            <a:pPr marL="0" indent="0" algn="just" rtl="1">
              <a:buNone/>
            </a:pPr>
            <a:r>
              <a:rPr lang="ar-IQ" b="1" dirty="0" smtClean="0"/>
              <a:t>2- انتقدت نظرية النمو المتوازن في انها تعمل على احياء ظاهرة الثنائية الاقتصادية : - حيث يرى البرت هيرشمان , ان تنفيذ نظرية النمو المتوازن ستنتهي الى فرض اقتصاد صناعي متكامل حديث على قمة اقتصاد تقليدي راكد لا يرتبط احدهما بالاخر الا باوهن الصلات , وكذلك النتيجة احياء ظاهرة الثنائية الاقتصادية بما لها من العديد من الاثار السلبية على اقتصاديات هذه الدول . </a:t>
            </a:r>
          </a:p>
          <a:p>
            <a:pPr marL="0" indent="0" algn="just" rtl="1">
              <a:buNone/>
            </a:pPr>
            <a:r>
              <a:rPr lang="ar-IQ" b="1" dirty="0" smtClean="0"/>
              <a:t>3- انتقدت نظرية النمو المتوازن في عدم واقعيتها لظروف الدول النامية : - حيث تتطلب توافر موارد ضخمة لازمة لتنفيذ برامجها الاستثمارية . كما انه في ظل تخلف القطاع الزراعي في الدول النامية , لا </a:t>
            </a:r>
            <a:endParaRPr lang="en-US" b="1" dirty="0"/>
          </a:p>
        </p:txBody>
      </p:sp>
    </p:spTree>
    <p:extLst>
      <p:ext uri="{BB962C8B-B14F-4D97-AF65-F5344CB8AC3E}">
        <p14:creationId xmlns:p14="http://schemas.microsoft.com/office/powerpoint/2010/main" val="270489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0000" lnSpcReduction="20000"/>
          </a:bodyPr>
          <a:lstStyle/>
          <a:p>
            <a:pPr marL="0" indent="0" algn="just" rtl="1">
              <a:buNone/>
            </a:pPr>
            <a:r>
              <a:rPr lang="ar-IQ" dirty="0" smtClean="0"/>
              <a:t>وان تحدث تنمية زراعية ضخمة بجانب تنمية القطاع الصناعي , حتى لا يقف تخلف القطاع الزراعي عقبة كبيرة امام تنمية القطاع الصناعي . </a:t>
            </a:r>
          </a:p>
          <a:p>
            <a:pPr marL="0" indent="0" algn="just" rtl="1">
              <a:buNone/>
            </a:pPr>
            <a:r>
              <a:rPr lang="ar-IQ" dirty="0" smtClean="0"/>
              <a:t>4- انتقدت نظرية النمو المتوازن في انها لا تسهم في عمليات الانماء طويلة الاجل : - وذلك بسبب تأجيل اماء صناعات السلع الإنتاجية لحساب دفعة قوية في انشاء الصناعات الاستهلاكية الخفيفة ويرى النقاد الى بعض الدراسات الاقتصادية تشير الى ان هذا الأسلوب ليس بالامثل في الاجل الطويل , لانه سوف يؤدي في الاجل الطويل الى زيادة الاستهلاك على حساب الادخار . </a:t>
            </a:r>
          </a:p>
          <a:p>
            <a:pPr marL="0" indent="0" algn="just" rtl="1">
              <a:buNone/>
            </a:pPr>
            <a:r>
              <a:rPr lang="ar-IQ" dirty="0" smtClean="0"/>
              <a:t>5- انتقدت نظرية النمو المتوازن في انها يترتب عليها زيادة في معدلات التضخم : - وذلك لانها تتطلب موارد اكثر مما هو متاح لاكثرية الدول النامية , مما جعل حكومات هذه الدول تنزلق في الاعتماد على التمويل التضخمي احكثر من قيامها بمجهودات جادة في تعبئة مواردها الحقيقية . </a:t>
            </a:r>
          </a:p>
          <a:p>
            <a:pPr marL="0" indent="0" algn="just" rtl="1">
              <a:buNone/>
            </a:pPr>
            <a:r>
              <a:rPr lang="ar-IQ" dirty="0" smtClean="0"/>
              <a:t>مدى ملائمة نظرية النمو المتوازن للدول النامية</a:t>
            </a:r>
          </a:p>
          <a:p>
            <a:pPr marL="0" indent="0" algn="just" rtl="1">
              <a:buNone/>
            </a:pPr>
            <a:r>
              <a:rPr lang="ar-IQ" dirty="0" smtClean="0"/>
              <a:t>       يتضح من الانتقادات السابقة ان تطبيق نظرية المتوازن تتطلب قدرا كبيرا من الموارد سواء التمويلية او غير التمويلية وكما يؤكد ذلك سنجر من خلال القول ان أي دولة تمتلك هذا القدر الهائل من الموارد والامكانيات والمهارات والخبرات الكافية لتفيذ مثل هذا البرنامج الاستثماري لما كانت من الدول المتخلفة ومن ثم فان هذه النظرية لا تلائم ظروف وواقع معظم الدول النامية . </a:t>
            </a:r>
            <a:r>
              <a:rPr lang="ar-IQ" smtClean="0"/>
              <a:t>وان معظمها قابلة للتطبيق في الدول المتقدمة وعدد محدود من الدول النامية الغنية نتيجة لتوافر الموارد الطبيعية فيها مثل الدول النفطية , ولذا يكون من الخطأ تطبيق نظرية ملائمة لاقتصاد متقدم على اقتصاد متخلف يختلف عنه في سماته وخصائصه وظروفه . </a:t>
            </a:r>
          </a:p>
          <a:p>
            <a:pPr marL="0" indent="0" algn="just" rtl="1">
              <a:buNone/>
            </a:pPr>
            <a:endParaRPr lang="en-US" dirty="0"/>
          </a:p>
        </p:txBody>
      </p:sp>
    </p:spTree>
    <p:extLst>
      <p:ext uri="{BB962C8B-B14F-4D97-AF65-F5344CB8AC3E}">
        <p14:creationId xmlns:p14="http://schemas.microsoft.com/office/powerpoint/2010/main" val="3113725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1833</Words>
  <Application>Microsoft Office PowerPoint</Application>
  <PresentationFormat>On-screen Show (4:3)</PresentationFormat>
  <Paragraphs>91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HASSAN</dc:creator>
  <cp:lastModifiedBy>HASSAN</cp:lastModifiedBy>
  <cp:revision>1</cp:revision>
  <dcterms:created xsi:type="dcterms:W3CDTF">2018-12-27T18:21:48Z</dcterms:created>
  <dcterms:modified xsi:type="dcterms:W3CDTF">2018-12-27T18:30:32Z</dcterms:modified>
</cp:coreProperties>
</file>