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5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8000" dirty="0" smtClean="0"/>
              <a:t>المصارف التجارية</a:t>
            </a:r>
            <a:endParaRPr lang="en-US" sz="8000" dirty="0"/>
          </a:p>
        </p:txBody>
      </p:sp>
    </p:spTree>
    <p:extLst>
      <p:ext uri="{BB962C8B-B14F-4D97-AF65-F5344CB8AC3E}">
        <p14:creationId xmlns:p14="http://schemas.microsoft.com/office/powerpoint/2010/main" val="116764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المصارف التجارية</a:t>
            </a:r>
            <a:endParaRPr lang="en-US" dirty="0"/>
          </a:p>
        </p:txBody>
      </p:sp>
      <p:sp>
        <p:nvSpPr>
          <p:cNvPr id="3" name="Content Placeholder 2"/>
          <p:cNvSpPr>
            <a:spLocks noGrp="1"/>
          </p:cNvSpPr>
          <p:nvPr>
            <p:ph idx="1"/>
          </p:nvPr>
        </p:nvSpPr>
        <p:spPr/>
        <p:txBody>
          <a:bodyPr>
            <a:normAutofit/>
          </a:bodyPr>
          <a:lstStyle/>
          <a:p>
            <a:pPr algn="just"/>
            <a:r>
              <a:rPr lang="ar-IQ" sz="4400" dirty="0"/>
              <a:t>ان المصارف التجارية تمثل شكلاً من أشكال المؤسسات المالية الوسيطة التي تتولى تعبئة ونقل الأموال من الوحدات الاقتصادية ذات الفائض الى الوحدات الاقتصادية ذات العجز، كما هو موضح في الشكل أدناه :-</a:t>
            </a:r>
            <a:endParaRPr lang="en-US" sz="4400" dirty="0"/>
          </a:p>
        </p:txBody>
      </p:sp>
    </p:spTree>
    <p:extLst>
      <p:ext uri="{BB962C8B-B14F-4D97-AF65-F5344CB8AC3E}">
        <p14:creationId xmlns:p14="http://schemas.microsoft.com/office/powerpoint/2010/main" val="3962686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المصارف التجارية</a:t>
            </a:r>
            <a:endParaRPr lang="en-US" dirty="0"/>
          </a:p>
        </p:txBody>
      </p:sp>
      <p:sp>
        <p:nvSpPr>
          <p:cNvPr id="5" name="Text Box 3"/>
          <p:cNvSpPr txBox="1">
            <a:spLocks noChangeArrowheads="1"/>
          </p:cNvSpPr>
          <p:nvPr/>
        </p:nvSpPr>
        <p:spPr bwMode="auto">
          <a:xfrm>
            <a:off x="6732240" y="2996952"/>
            <a:ext cx="1634480" cy="14237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ar-IQ" sz="2800" b="1" i="0" u="none" strike="noStrike" cap="none" normalizeH="0" baseline="0" dirty="0" smtClean="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الوحدات الاقتصادية ذات الفائض</a:t>
            </a:r>
            <a:endParaRPr kumimoji="0" lang="en-US" sz="4000" b="0" i="0" u="none" strike="noStrike" cap="none" normalizeH="0" baseline="0" dirty="0" smtClean="0">
              <a:ln>
                <a:noFill/>
              </a:ln>
              <a:solidFill>
                <a:schemeClr val="tx1"/>
              </a:solidFill>
              <a:effectLst/>
              <a:latin typeface="Arial" panose="020B0604020202020204" pitchFamily="34" charset="0"/>
            </a:endParaRPr>
          </a:p>
        </p:txBody>
      </p:sp>
      <p:cxnSp>
        <p:nvCxnSpPr>
          <p:cNvPr id="1028" name="AutoShape 4"/>
          <p:cNvCxnSpPr>
            <a:cxnSpLocks noChangeShapeType="1"/>
          </p:cNvCxnSpPr>
          <p:nvPr/>
        </p:nvCxnSpPr>
        <p:spPr bwMode="auto">
          <a:xfrm flipH="1" flipV="1">
            <a:off x="5508104" y="3708846"/>
            <a:ext cx="1189906" cy="19050"/>
          </a:xfrm>
          <a:prstGeom prst="straightConnector1">
            <a:avLst/>
          </a:prstGeom>
          <a:noFill/>
          <a:ln w="444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8" name="Rectangle 7"/>
          <p:cNvSpPr/>
          <p:nvPr/>
        </p:nvSpPr>
        <p:spPr>
          <a:xfrm>
            <a:off x="3242740" y="3453744"/>
            <a:ext cx="2265364" cy="369332"/>
          </a:xfrm>
          <a:prstGeom prst="rect">
            <a:avLst/>
          </a:prstGeom>
        </p:spPr>
        <p:txBody>
          <a:bodyPr wrap="none">
            <a:spAutoFit/>
          </a:bodyPr>
          <a:lstStyle/>
          <a:p>
            <a:r>
              <a:rPr lang="ar-IQ" b="1" dirty="0">
                <a:latin typeface="Calibri" panose="020F0502020204030204" pitchFamily="34" charset="0"/>
                <a:ea typeface="Calibri" panose="020F0502020204030204" pitchFamily="34" charset="0"/>
              </a:rPr>
              <a:t>المؤسسات المالية الوسيطة </a:t>
            </a:r>
            <a:endParaRPr lang="en-US" dirty="0"/>
          </a:p>
        </p:txBody>
      </p:sp>
      <p:sp>
        <p:nvSpPr>
          <p:cNvPr id="9" name="Rectangle 8"/>
          <p:cNvSpPr/>
          <p:nvPr/>
        </p:nvSpPr>
        <p:spPr>
          <a:xfrm>
            <a:off x="3439318" y="3823076"/>
            <a:ext cx="1924770" cy="1366528"/>
          </a:xfrm>
          <a:prstGeom prst="rect">
            <a:avLst/>
          </a:prstGeom>
        </p:spPr>
        <p:txBody>
          <a:bodyPr wrap="square">
            <a:spAutoFit/>
          </a:bodyPr>
          <a:lstStyle/>
          <a:p>
            <a:pPr algn="r">
              <a:lnSpc>
                <a:spcPct val="115000"/>
              </a:lnSpc>
              <a:tabLst>
                <a:tab pos="1731010" algn="l"/>
              </a:tabLst>
            </a:pPr>
            <a:r>
              <a:rPr lang="ar-IQ" dirty="0" smtClean="0">
                <a:latin typeface="Calibri" panose="020F0502020204030204" pitchFamily="34" charset="0"/>
                <a:ea typeface="Calibri" panose="020F0502020204030204" pitchFamily="34" charset="0"/>
              </a:rPr>
              <a:t>1- المصارف </a:t>
            </a:r>
            <a:r>
              <a:rPr lang="ar-IQ" dirty="0">
                <a:latin typeface="Calibri" panose="020F0502020204030204" pitchFamily="34" charset="0"/>
                <a:ea typeface="Calibri" panose="020F0502020204030204" pitchFamily="34" charset="0"/>
              </a:rPr>
              <a:t>التجارية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15000"/>
              </a:lnSpc>
              <a:tabLst>
                <a:tab pos="1731010" algn="l"/>
              </a:tabLst>
            </a:pPr>
            <a:r>
              <a:rPr lang="ar-IQ" dirty="0">
                <a:latin typeface="Calibri" panose="020F0502020204030204" pitchFamily="34" charset="0"/>
                <a:ea typeface="Calibri" panose="020F0502020204030204" pitchFamily="34" charset="0"/>
              </a:rPr>
              <a:t> </a:t>
            </a:r>
            <a:r>
              <a:rPr lang="en-US" dirty="0" smtClean="0">
                <a:latin typeface="Calibri" panose="020F0502020204030204" pitchFamily="34" charset="0"/>
                <a:ea typeface="Calibri" panose="020F0502020204030204" pitchFamily="34" charset="0"/>
                <a:cs typeface="Arial" panose="020B0604020202020204" pitchFamily="34" charset="0"/>
              </a:rPr>
              <a:t>2</a:t>
            </a:r>
            <a:r>
              <a:rPr lang="ar-IQ" dirty="0">
                <a:latin typeface="Calibri" panose="020F0502020204030204" pitchFamily="34" charset="0"/>
                <a:ea typeface="Calibri" panose="020F0502020204030204" pitchFamily="34" charset="0"/>
              </a:rPr>
              <a:t>- شركات التأمين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15000"/>
              </a:lnSpc>
              <a:tabLst>
                <a:tab pos="1731010" algn="l"/>
              </a:tabLst>
            </a:pPr>
            <a:r>
              <a:rPr lang="ar-IQ" dirty="0">
                <a:latin typeface="Calibri" panose="020F0502020204030204" pitchFamily="34" charset="0"/>
                <a:ea typeface="Calibri" panose="020F0502020204030204" pitchFamily="34" charset="0"/>
              </a:rPr>
              <a:t> </a:t>
            </a:r>
            <a:r>
              <a:rPr lang="en-US" dirty="0" smtClean="0">
                <a:latin typeface="Calibri" panose="020F0502020204030204" pitchFamily="34" charset="0"/>
                <a:ea typeface="Calibri" panose="020F0502020204030204" pitchFamily="34" charset="0"/>
                <a:cs typeface="Arial" panose="020B0604020202020204" pitchFamily="34" charset="0"/>
              </a:rPr>
              <a:t>3</a:t>
            </a:r>
            <a:r>
              <a:rPr lang="ar-IQ" dirty="0">
                <a:latin typeface="Calibri" panose="020F0502020204030204" pitchFamily="34" charset="0"/>
                <a:ea typeface="Calibri" panose="020F0502020204030204" pitchFamily="34" charset="0"/>
              </a:rPr>
              <a:t>- شركات الاستثمار</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15000"/>
              </a:lnSpc>
              <a:tabLst>
                <a:tab pos="1731010" algn="l"/>
              </a:tabLst>
            </a:pPr>
            <a:r>
              <a:rPr lang="ar-IQ" dirty="0">
                <a:latin typeface="Calibri" panose="020F0502020204030204" pitchFamily="34" charset="0"/>
                <a:ea typeface="Calibri" panose="020F0502020204030204" pitchFamily="34" charset="0"/>
              </a:rPr>
              <a:t> </a:t>
            </a:r>
            <a:r>
              <a:rPr lang="en-US" dirty="0" smtClean="0">
                <a:latin typeface="Calibri" panose="020F0502020204030204" pitchFamily="34" charset="0"/>
                <a:ea typeface="Calibri" panose="020F0502020204030204" pitchFamily="34" charset="0"/>
                <a:cs typeface="Arial" panose="020B0604020202020204" pitchFamily="34" charset="0"/>
              </a:rPr>
              <a:t>4</a:t>
            </a:r>
            <a:r>
              <a:rPr lang="ar-IQ" dirty="0">
                <a:latin typeface="Calibri" panose="020F0502020204030204" pitchFamily="34" charset="0"/>
                <a:ea typeface="Calibri" panose="020F0502020204030204" pitchFamily="34" charset="0"/>
              </a:rPr>
              <a:t>- أخرى</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1" name="AutoShape 4"/>
          <p:cNvCxnSpPr>
            <a:cxnSpLocks noChangeShapeType="1"/>
          </p:cNvCxnSpPr>
          <p:nvPr/>
        </p:nvCxnSpPr>
        <p:spPr bwMode="auto">
          <a:xfrm flipH="1" flipV="1">
            <a:off x="2178334" y="3645722"/>
            <a:ext cx="1189906" cy="19050"/>
          </a:xfrm>
          <a:prstGeom prst="straightConnector1">
            <a:avLst/>
          </a:prstGeom>
          <a:noFill/>
          <a:ln w="444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2" name="Text Box 3"/>
          <p:cNvSpPr txBox="1">
            <a:spLocks noChangeArrowheads="1"/>
          </p:cNvSpPr>
          <p:nvPr/>
        </p:nvSpPr>
        <p:spPr bwMode="auto">
          <a:xfrm>
            <a:off x="411992" y="2996952"/>
            <a:ext cx="1634480" cy="14237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ar-IQ" sz="2800" b="1" i="0" u="none" strike="noStrike" cap="none" normalizeH="0" baseline="0" dirty="0" smtClean="0">
                <a:ln>
                  <a:noFill/>
                </a:ln>
                <a:solidFill>
                  <a:schemeClr val="tx1"/>
                </a:solidFill>
                <a:effectLst/>
                <a:latin typeface="Arial" panose="020B0604020202020204" pitchFamily="34" charset="0"/>
                <a:ea typeface="Arial" panose="020B0604020202020204" pitchFamily="34" charset="0"/>
                <a:cs typeface="Arial" panose="020B0604020202020204" pitchFamily="34" charset="0"/>
              </a:rPr>
              <a:t>الوحدات الاقتصادية ذات العجز</a:t>
            </a:r>
            <a:endParaRPr kumimoji="0" 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366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سؤال: ما لمقصود بالوحدات الاقتصادية ذات الفائض والوحدات الاقتصادية ذات العجز؟</a:t>
            </a:r>
            <a:endParaRPr lang="en-US" dirty="0"/>
          </a:p>
        </p:txBody>
      </p:sp>
      <p:sp>
        <p:nvSpPr>
          <p:cNvPr id="3" name="Content Placeholder 2"/>
          <p:cNvSpPr>
            <a:spLocks noGrp="1"/>
          </p:cNvSpPr>
          <p:nvPr>
            <p:ph idx="1"/>
          </p:nvPr>
        </p:nvSpPr>
        <p:spPr/>
        <p:txBody>
          <a:bodyPr>
            <a:normAutofit fontScale="92500" lnSpcReduction="20000"/>
          </a:bodyPr>
          <a:lstStyle/>
          <a:p>
            <a:r>
              <a:rPr lang="ar-IQ" dirty="0"/>
              <a:t>الوحدات الاقتصادية ذات الفائض هي عبارة عن الأفراد أو المشاريع أو الحكومات التي تتوفر لديها موارد مالية فائضة عن حاجتها، أما الوحدات الاقتصادية ذات العجز فهي تتمثل </a:t>
            </a:r>
            <a:r>
              <a:rPr lang="ar-IQ" dirty="0" err="1"/>
              <a:t>بالافراد</a:t>
            </a:r>
            <a:r>
              <a:rPr lang="ar-IQ" dirty="0"/>
              <a:t> أو المشاريع أو الحكومات التي </a:t>
            </a:r>
            <a:r>
              <a:rPr lang="ar-IQ" dirty="0" err="1"/>
              <a:t>لاتكفي</a:t>
            </a:r>
            <a:r>
              <a:rPr lang="ar-IQ" dirty="0"/>
              <a:t> مواردها الذاتية لتغطية نفقاتها.</a:t>
            </a:r>
            <a:endParaRPr lang="en-US" dirty="0"/>
          </a:p>
          <a:p>
            <a:r>
              <a:rPr lang="ar-IQ" dirty="0"/>
              <a:t>ان المصارف التجارية هي مؤسسات تعمل من اجل الربح من خلال استخدام الودائع المودعة لديها سواء من قبل الافراد او المشاريع او الحكومات، أي أنها مؤسسات تعمل بأموال الغير، كما أنها تنفرد أو تتميز عن المؤسسات المالية الوسيطة في قدرتها على خلق النقود، وتسمى النقود التي تقوم بخلقها بنقود الودائع </a:t>
            </a:r>
            <a:r>
              <a:rPr lang="en-US" dirty="0"/>
              <a:t>Deposits money</a:t>
            </a:r>
            <a:r>
              <a:rPr lang="ar-IQ" dirty="0" smtClean="0"/>
              <a:t>.</a:t>
            </a:r>
            <a:endParaRPr lang="en-US" dirty="0"/>
          </a:p>
        </p:txBody>
      </p:sp>
    </p:spTree>
    <p:extLst>
      <p:ext uri="{BB962C8B-B14F-4D97-AF65-F5344CB8AC3E}">
        <p14:creationId xmlns:p14="http://schemas.microsoft.com/office/powerpoint/2010/main" val="250695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المصارف التجارية</a:t>
            </a:r>
            <a:endParaRPr lang="en-US" dirty="0"/>
          </a:p>
        </p:txBody>
      </p:sp>
      <p:sp>
        <p:nvSpPr>
          <p:cNvPr id="3" name="Content Placeholder 2"/>
          <p:cNvSpPr>
            <a:spLocks noGrp="1"/>
          </p:cNvSpPr>
          <p:nvPr>
            <p:ph idx="1"/>
          </p:nvPr>
        </p:nvSpPr>
        <p:spPr/>
        <p:txBody>
          <a:bodyPr/>
          <a:lstStyle/>
          <a:p>
            <a:pPr algn="just"/>
            <a:r>
              <a:rPr lang="ar-IQ" dirty="0"/>
              <a:t>ان المصارف التجارية </a:t>
            </a:r>
            <a:r>
              <a:rPr lang="ar-IQ" dirty="0" err="1"/>
              <a:t>لاتستطيع</a:t>
            </a:r>
            <a:r>
              <a:rPr lang="ar-IQ" dirty="0"/>
              <a:t> استخدام جميع الاموال المودعة لديها، لأن البنك المركزي يقوم بفرض نسبة على الاموال المودعة لديها تسمى نسبة الاحتياطي القانوني والتي يكون هدفها مواجهة عمليات السحب للودائع من قبل الزبائن وكذلك لتنفيذ اهداف السياسة النقدية، حيث يقوم البنك المركزي بزيادة هذه النسبة في حالات التضخم وتخفيضها في حالات الانكماش، وسنتطرق الى هذا الموضوع بشكل مفصل في وقت لاحق عندما نتناول موضوع ادوات السياسة النقدية.</a:t>
            </a:r>
            <a:endParaRPr lang="en-US" dirty="0"/>
          </a:p>
          <a:p>
            <a:endParaRPr lang="en-US" dirty="0"/>
          </a:p>
        </p:txBody>
      </p:sp>
    </p:spTree>
    <p:extLst>
      <p:ext uri="{BB962C8B-B14F-4D97-AF65-F5344CB8AC3E}">
        <p14:creationId xmlns:p14="http://schemas.microsoft.com/office/powerpoint/2010/main" val="397759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ar-IQ" sz="9600" dirty="0" smtClean="0"/>
              <a:t>شكرا لكم</a:t>
            </a:r>
            <a:endParaRPr lang="en-US" sz="9600" dirty="0"/>
          </a:p>
        </p:txBody>
      </p:sp>
    </p:spTree>
    <p:extLst>
      <p:ext uri="{BB962C8B-B14F-4D97-AF65-F5344CB8AC3E}">
        <p14:creationId xmlns:p14="http://schemas.microsoft.com/office/powerpoint/2010/main" val="177081376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سمة Office</vt:lpstr>
      <vt:lpstr>المصارف التجارية</vt:lpstr>
      <vt:lpstr>المصارف التجارية</vt:lpstr>
      <vt:lpstr>المصارف التجارية</vt:lpstr>
      <vt:lpstr>سؤال: ما لمقصود بالوحدات الاقتصادية ذات الفائض والوحدات الاقتصادية ذات العجز؟</vt:lpstr>
      <vt:lpstr>المصارف التجارية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المصارف التجارية</dc:title>
  <dc:creator>Dr. Ahmed A. Hamdan</dc:creator>
  <cp:lastModifiedBy>Dr. Ahmed A. Hamdan</cp:lastModifiedBy>
  <cp:revision>2</cp:revision>
  <dcterms:created xsi:type="dcterms:W3CDTF">2018-12-07T19:45:38Z</dcterms:created>
  <dcterms:modified xsi:type="dcterms:W3CDTF">2018-12-07T19:55:00Z</dcterms:modified>
</cp:coreProperties>
</file>