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84988" autoAdjust="0"/>
  </p:normalViewPr>
  <p:slideViewPr>
    <p:cSldViewPr snapToGrid="0">
      <p:cViewPr varScale="1">
        <p:scale>
          <a:sx n="75" d="100"/>
          <a:sy n="75" d="100"/>
        </p:scale>
        <p:origin x="9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22743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02380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88673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3197763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35DFF-5210-43C3-9656-614D7564646F}" type="datetimeFigureOut">
              <a:rPr lang="ar-IQ" smtClean="0"/>
              <a:t>06/05/1440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55516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8E35DFF-5210-43C3-9656-614D7564646F}" type="datetimeFigureOut">
              <a:rPr lang="ar-IQ" smtClean="0"/>
              <a:t>06/05/1440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93189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8E35DFF-5210-43C3-9656-614D7564646F}" type="datetimeFigureOut">
              <a:rPr lang="ar-IQ" smtClean="0"/>
              <a:t>06/05/1440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20178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8E35DFF-5210-43C3-9656-614D7564646F}" type="datetimeFigureOut">
              <a:rPr lang="ar-IQ" smtClean="0"/>
              <a:t>06/05/1440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3164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35DFF-5210-43C3-9656-614D7564646F}" type="datetimeFigureOut">
              <a:rPr lang="ar-IQ" smtClean="0"/>
              <a:t>06/05/1440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34214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35DFF-5210-43C3-9656-614D7564646F}" type="datetimeFigureOut">
              <a:rPr lang="ar-IQ" smtClean="0"/>
              <a:t>06/05/1440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409854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35DFF-5210-43C3-9656-614D7564646F}" type="datetimeFigureOut">
              <a:rPr lang="ar-IQ" smtClean="0"/>
              <a:t>06/05/1440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56871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E35DFF-5210-43C3-9656-614D7564646F}" type="datetimeFigureOut">
              <a:rPr lang="ar-IQ" smtClean="0"/>
              <a:t>06/05/1440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6CFF48-501D-4B12-8DC2-23D2AAD96CB3}" type="slidenum">
              <a:rPr lang="ar-IQ" smtClean="0"/>
              <a:t>‹#›</a:t>
            </a:fld>
            <a:endParaRPr lang="ar-IQ"/>
          </a:p>
        </p:txBody>
      </p:sp>
    </p:spTree>
    <p:extLst>
      <p:ext uri="{BB962C8B-B14F-4D97-AF65-F5344CB8AC3E}">
        <p14:creationId xmlns:p14="http://schemas.microsoft.com/office/powerpoint/2010/main" val="217236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1162" y="612845"/>
            <a:ext cx="9713344" cy="5078313"/>
          </a:xfrm>
          <a:prstGeom prst="rect">
            <a:avLst/>
          </a:prstGeom>
        </p:spPr>
        <p:txBody>
          <a:bodyPr wrap="square">
            <a:spAutoFit/>
          </a:bodyPr>
          <a:lstStyle/>
          <a:p>
            <a:pPr marL="342900" lvl="0" indent="-342900" algn="justLow">
              <a:buFont typeface="+mj-lt"/>
              <a:buAutoNum type="arabicPeriod"/>
            </a:pP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طريقة التكاليف الكلية:</a:t>
            </a:r>
            <a:endParaRPr lang="en-US" sz="1600" dirty="0" smtClean="0">
              <a:effectLst/>
              <a:latin typeface="Times New Roman" panose="02020603050405020304" pitchFamily="18" charset="0"/>
              <a:ea typeface="Times New Roman" panose="02020603050405020304" pitchFamily="18" charset="0"/>
            </a:endParaRPr>
          </a:p>
          <a:p>
            <a:pPr marL="4572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بموجب هذه الطريقة يتم اعتبار كافة النفقات المنفقة على الأراضي النفطية نفقات رأسمالية تظهر في نهاية العام في الميزانية العمومية ضمن الموجودات الثابتة سواء تم اكتشاف النفط أم لا، وبموجب هذه الطريقة يتم استخدام القيود المحاسبية التالية: </a:t>
            </a:r>
            <a:endParaRPr lang="en-US" sz="1600" dirty="0" smtClean="0">
              <a:effectLst/>
              <a:latin typeface="Times New Roman" panose="02020603050405020304" pitchFamily="18" charset="0"/>
              <a:ea typeface="Times New Roman" panose="02020603050405020304" pitchFamily="18" charset="0"/>
            </a:endParaRPr>
          </a:p>
          <a:p>
            <a:pPr marL="342900" lvl="0" indent="-342900" algn="justLow">
              <a:buFont typeface="+mj-cs"/>
              <a:buAutoNum type="arabic2Minus"/>
              <a:tabLst>
                <a:tab pos="45720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عند إنفاق أي مبلغ على قطعة معينة من الأرض:</a:t>
            </a:r>
            <a:endParaRPr lang="en-US" sz="1600" dirty="0" smtClean="0">
              <a:effectLst/>
              <a:latin typeface="Times New Roman" panose="02020603050405020304" pitchFamily="18" charset="0"/>
              <a:ea typeface="Times New Roman" panose="02020603050405020304" pitchFamily="18" charset="0"/>
            </a:endParaRPr>
          </a:p>
          <a:p>
            <a:pPr marL="4572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من حـ / عقود امتياز معلق</a:t>
            </a:r>
            <a:endParaRPr lang="en-US" sz="1600" dirty="0" smtClean="0">
              <a:effectLst/>
              <a:latin typeface="Times New Roman" panose="02020603050405020304" pitchFamily="18" charset="0"/>
              <a:ea typeface="Times New Roman" panose="02020603050405020304" pitchFamily="18" charset="0"/>
            </a:endParaRPr>
          </a:p>
          <a:p>
            <a:pPr marL="4572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 إلى حـ / المصرف أو الدائنون</a:t>
            </a:r>
            <a:endParaRPr lang="en-US" sz="1600" dirty="0" smtClean="0">
              <a:effectLst/>
              <a:latin typeface="Times New Roman" panose="02020603050405020304" pitchFamily="18" charset="0"/>
              <a:ea typeface="Times New Roman" panose="02020603050405020304" pitchFamily="18" charset="0"/>
            </a:endParaRPr>
          </a:p>
          <a:p>
            <a:pPr marL="342900" lvl="0" indent="-342900" algn="justLow">
              <a:buFont typeface="+mj-cs"/>
              <a:buAutoNum type="arabic2Minus"/>
              <a:tabLst>
                <a:tab pos="45720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عند إنفاق أي مبلغ على نفس المنطقة يسجل نفس القيد السابق</a:t>
            </a:r>
            <a:endParaRPr lang="en-US" sz="1600" dirty="0" smtClean="0">
              <a:effectLst/>
              <a:latin typeface="Times New Roman" panose="02020603050405020304" pitchFamily="18" charset="0"/>
              <a:ea typeface="Times New Roman" panose="02020603050405020304" pitchFamily="18" charset="0"/>
            </a:endParaRPr>
          </a:p>
          <a:p>
            <a:pPr marL="342900" lvl="0" indent="-342900" algn="justLow">
              <a:buFont typeface="+mj-cs"/>
              <a:buAutoNum type="arabic2Minus"/>
              <a:tabLst>
                <a:tab pos="45720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عند بيان نتيجة الاستكشاف بوجود أو عدم وجود النفط أو عند إبرام عقد امتياز في المنطقة يتم تسجيل قيدين في نفس التاريخ وهما:</a:t>
            </a:r>
            <a:endParaRPr lang="en-US" sz="1600" dirty="0" smtClean="0">
              <a:effectLst/>
              <a:latin typeface="Times New Roman" panose="02020603050405020304" pitchFamily="18" charset="0"/>
              <a:ea typeface="Times New Roman" panose="02020603050405020304" pitchFamily="18" charset="0"/>
            </a:endParaRPr>
          </a:p>
          <a:p>
            <a:pPr algn="justLow">
              <a:tabLst>
                <a:tab pos="4737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 من حـ / عقود امتياز غير معدة</a:t>
            </a:r>
            <a:endParaRPr lang="en-US" sz="1600" dirty="0" smtClean="0">
              <a:effectLst/>
              <a:latin typeface="Times New Roman" panose="02020603050405020304" pitchFamily="18" charset="0"/>
              <a:ea typeface="Times New Roman" panose="02020603050405020304" pitchFamily="18" charset="0"/>
            </a:endParaRPr>
          </a:p>
          <a:p>
            <a:pPr algn="justLow">
              <a:tabLst>
                <a:tab pos="702310" algn="l"/>
                <a:tab pos="9309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 إلى حـ / عقود امتياز معلق</a:t>
            </a:r>
            <a:endParaRPr lang="en-US" sz="1600" dirty="0" smtClean="0">
              <a:effectLst/>
              <a:latin typeface="Times New Roman" panose="02020603050405020304" pitchFamily="18" charset="0"/>
              <a:ea typeface="Times New Roman" panose="02020603050405020304" pitchFamily="18" charset="0"/>
            </a:endParaRPr>
          </a:p>
          <a:p>
            <a:pPr algn="justLow">
              <a:tabLst>
                <a:tab pos="702310" algn="l"/>
                <a:tab pos="9309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ــــــــــــــ</a:t>
            </a:r>
            <a:endParaRPr lang="en-US" sz="1600" dirty="0" smtClean="0">
              <a:effectLst/>
              <a:latin typeface="Times New Roman" panose="02020603050405020304" pitchFamily="18" charset="0"/>
              <a:ea typeface="Times New Roman" panose="02020603050405020304" pitchFamily="18" charset="0"/>
            </a:endParaRPr>
          </a:p>
          <a:p>
            <a:pPr marL="4572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من حـ / عقود امتياز منتجة</a:t>
            </a:r>
            <a:endParaRPr lang="en-US" sz="1600" dirty="0" smtClean="0">
              <a:effectLst/>
              <a:latin typeface="Times New Roman" panose="02020603050405020304" pitchFamily="18" charset="0"/>
              <a:ea typeface="Times New Roman" panose="02020603050405020304" pitchFamily="18" charset="0"/>
            </a:endParaRPr>
          </a:p>
          <a:p>
            <a:pPr marL="4572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 إلى حـ / عقود امتياز غير معدة</a:t>
            </a:r>
            <a:endParaRPr lang="en-US" sz="1600" dirty="0" smtClean="0">
              <a:effectLst/>
              <a:latin typeface="Times New Roman" panose="02020603050405020304" pitchFamily="18" charset="0"/>
              <a:ea typeface="Times New Roman" panose="02020603050405020304" pitchFamily="18" charset="0"/>
            </a:endParaRPr>
          </a:p>
          <a:p>
            <a:pPr marL="342900" lvl="0" indent="-342900" algn="justLow">
              <a:buFont typeface="+mj-cs"/>
              <a:buAutoNum type="arabic2Minus"/>
              <a:tabLst>
                <a:tab pos="45720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في حالة انتهاء السنة المالية وعدم اكتشاف نتيجة الاسـتكشاف في المنطقة يتم غلق حـ / عقود امتياز معلق بالقيد التالي: </a:t>
            </a:r>
            <a:endParaRPr lang="en-US" sz="1600" dirty="0" smtClean="0">
              <a:effectLst/>
              <a:latin typeface="Times New Roman" panose="02020603050405020304" pitchFamily="18" charset="0"/>
              <a:ea typeface="Times New Roman" panose="02020603050405020304" pitchFamily="18" charset="0"/>
            </a:endParaRPr>
          </a:p>
          <a:p>
            <a:pPr algn="justLow">
              <a:tabLst>
                <a:tab pos="4737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 من حـ / عقود امتياز غير معدة</a:t>
            </a:r>
            <a:endParaRPr lang="en-US" sz="1600" dirty="0" smtClean="0">
              <a:effectLst/>
              <a:latin typeface="Times New Roman" panose="02020603050405020304" pitchFamily="18" charset="0"/>
              <a:ea typeface="Times New Roman" panose="02020603050405020304" pitchFamily="18" charset="0"/>
            </a:endParaRPr>
          </a:p>
          <a:p>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 إلى حـ / عقود امتياز </a:t>
            </a:r>
            <a:endParaRPr lang="ar-IQ" dirty="0"/>
          </a:p>
        </p:txBody>
      </p:sp>
    </p:spTree>
    <p:extLst>
      <p:ext uri="{BB962C8B-B14F-4D97-AF65-F5344CB8AC3E}">
        <p14:creationId xmlns:p14="http://schemas.microsoft.com/office/powerpoint/2010/main" val="77404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95908" y="1801295"/>
            <a:ext cx="8157713" cy="2616101"/>
          </a:xfrm>
          <a:prstGeom prst="rect">
            <a:avLst/>
          </a:prstGeom>
        </p:spPr>
        <p:txBody>
          <a:bodyPr wrap="square">
            <a:spAutoFit/>
          </a:bodyPr>
          <a:lstStyle/>
          <a:p>
            <a:pPr algn="justLow">
              <a:tabLst>
                <a:tab pos="457200" algn="l"/>
              </a:tabLst>
            </a:pP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مجموعة من الأمثلة: </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س1 //</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حصلت إحدى الشركات النفطية على ترخيص للقيام بأعمال الاستطلاع والاستكشاف المبدئي عن النفط في منطقة مساحتها (60000) كم</a:t>
            </a:r>
            <a:r>
              <a:rPr lang="ar-IQ"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a:t>2</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ودفعت رسوم مقابل ذلك مقدارها (25000) د. لغرض الحصول على الترخيص. </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م // ما هي القيود المحاسبية اللازمة في سجلات الشركة لكل حالة من الحالات التالية باستخدام جميع الطرق المحاسبية:</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1 .</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في حالة اتضاح أن احتمال وجود النفط ضعيف في المنطقة وقررت الشركة التنازل عن المنطقة كلها. </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2 .</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في حالة حصول الشركة على عقد امتياز للتنقيب عن النفط في جزء من هذه المنطقة ومساحته (28000) كم</a:t>
            </a:r>
            <a:r>
              <a:rPr lang="ar-IQ"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a:t>2 </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والتنازل عن باقي مساحة المنطقة.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8229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8302" y="448466"/>
            <a:ext cx="9014603" cy="5909310"/>
          </a:xfrm>
          <a:prstGeom prst="rect">
            <a:avLst/>
          </a:prstGeom>
        </p:spPr>
        <p:txBody>
          <a:bodyPr wrap="square">
            <a:spAutoFit/>
          </a:bodyPr>
          <a:lstStyle/>
          <a:p>
            <a:pPr algn="justLow">
              <a:tabLst>
                <a:tab pos="457200" algn="l"/>
              </a:tabLst>
            </a:pPr>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الحل //</a:t>
            </a:r>
            <a:endParaRPr lang="en-US" sz="12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1. حسب طريقة المصروفات الجارية</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25000 من حـ / مصاريف استكشاف جارية</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المصرف </a:t>
            </a:r>
            <a:endParaRPr lang="en-US" sz="1200" dirty="0" smtClean="0">
              <a:effectLst/>
              <a:latin typeface="Times New Roman" panose="02020603050405020304" pitchFamily="18" charset="0"/>
              <a:ea typeface="Times New Roman" panose="02020603050405020304" pitchFamily="18" charset="0"/>
            </a:endParaRPr>
          </a:p>
          <a:p>
            <a:pPr algn="justLow"/>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حسب المطلوب الأول //</a:t>
            </a:r>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لا يسجل قيد</a:t>
            </a:r>
            <a:endParaRPr lang="en-US" sz="1200" dirty="0" smtClean="0">
              <a:effectLst/>
              <a:latin typeface="Times New Roman" panose="02020603050405020304" pitchFamily="18" charset="0"/>
              <a:ea typeface="Times New Roman" panose="02020603050405020304" pitchFamily="18" charset="0"/>
            </a:endParaRPr>
          </a:p>
          <a:p>
            <a:pPr algn="justLow"/>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حسب المطلوب الثاني //</a:t>
            </a:r>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لا يسجل قيد</a:t>
            </a:r>
            <a:endParaRPr lang="en-US" sz="1200" dirty="0" smtClean="0">
              <a:effectLst/>
              <a:latin typeface="Times New Roman" panose="02020603050405020304" pitchFamily="18" charset="0"/>
              <a:ea typeface="Times New Roman" panose="02020603050405020304" pitchFamily="18" charset="0"/>
            </a:endParaRPr>
          </a:p>
          <a:p>
            <a:pPr algn="justLow"/>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ملاحظة:</a:t>
            </a:r>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يتم تسجيل قيد خلال العام عند إنفاق المبالغ فقط وفي نهاية العام يسجل القيد التالي:</a:t>
            </a:r>
            <a:endParaRPr lang="en-US" sz="1200" dirty="0" smtClean="0">
              <a:effectLst/>
              <a:latin typeface="Times New Roman" panose="02020603050405020304" pitchFamily="18" charset="0"/>
              <a:ea typeface="Times New Roman" panose="02020603050405020304" pitchFamily="18" charset="0"/>
            </a:endParaRPr>
          </a:p>
          <a:p>
            <a:pPr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في 31/12  قيد الغلق </a:t>
            </a:r>
            <a:endParaRPr lang="en-US" sz="1200" dirty="0" smtClean="0">
              <a:effectLst/>
              <a:latin typeface="Times New Roman" panose="02020603050405020304" pitchFamily="18" charset="0"/>
              <a:ea typeface="Times New Roman" panose="02020603050405020304" pitchFamily="18" charset="0"/>
            </a:endParaRPr>
          </a:p>
          <a:p>
            <a:pPr algn="justLow">
              <a:tabLst>
                <a:tab pos="473710" algn="l"/>
                <a:tab pos="702310" algn="l"/>
              </a:tabLst>
            </a:pPr>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من حـ / أ . خ</a:t>
            </a:r>
            <a:endParaRPr lang="en-US" sz="1200" dirty="0" smtClean="0">
              <a:effectLst/>
              <a:latin typeface="Times New Roman" panose="02020603050405020304" pitchFamily="18" charset="0"/>
              <a:ea typeface="Times New Roman" panose="02020603050405020304" pitchFamily="18" charset="0"/>
            </a:endParaRPr>
          </a:p>
          <a:p>
            <a:pPr marL="457200" algn="justLow">
              <a:tabLst>
                <a:tab pos="816610" algn="l"/>
              </a:tabLst>
            </a:pPr>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مصاريف استكشاف جارية</a:t>
            </a:r>
            <a:endParaRPr lang="en-US" sz="1200" dirty="0" smtClean="0">
              <a:effectLst/>
              <a:latin typeface="Times New Roman" panose="02020603050405020304" pitchFamily="18" charset="0"/>
              <a:ea typeface="Times New Roman" panose="02020603050405020304" pitchFamily="18" charset="0"/>
            </a:endParaRPr>
          </a:p>
          <a:p>
            <a:pPr marL="457200" algn="justLow">
              <a:tabLst>
                <a:tab pos="816610" algn="l"/>
              </a:tabLst>
            </a:pPr>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2. حسب طريقة المجهودات الناجحة</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25000 من حـ / عقود امتياز معلق</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المصرف </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حسب المطلوب الأول //</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25000 من حـ / عقود امتياز متنازل عنها</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25000 إلى حـ / عقود امتياز معلق</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في 31/12  </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25000 من حـ / أ . خ</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الى حـ / عقود امتياز متنازل عنها</a:t>
            </a:r>
            <a:endParaRPr lang="en-US" sz="12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حسب المطلوب الثاني //</a:t>
            </a:r>
            <a:endParaRPr lang="en-US" sz="12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من مذكورين</a:t>
            </a:r>
            <a:endParaRPr lang="en-US" sz="1200" dirty="0" smtClean="0">
              <a:effectLst/>
              <a:latin typeface="Times New Roman" panose="02020603050405020304" pitchFamily="18" charset="0"/>
              <a:ea typeface="Times New Roman" panose="02020603050405020304" pitchFamily="18" charset="0"/>
            </a:endParaRPr>
          </a:p>
          <a:p>
            <a:pPr marL="2286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11667 حـ / عقود امتياز غير معدة </a:t>
            </a:r>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1200" dirty="0" smtClean="0">
              <a:effectLst/>
              <a:latin typeface="Times New Roman" panose="02020603050405020304" pitchFamily="18" charset="0"/>
              <a:ea typeface="Times New Roman" panose="02020603050405020304" pitchFamily="18" charset="0"/>
            </a:endParaRPr>
          </a:p>
          <a:p>
            <a:pPr marL="2286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13333 حـ / عقود امتياز متنازل عنها </a:t>
            </a:r>
            <a:r>
              <a:rPr lang="ar-IQ" sz="14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1200" dirty="0" smtClean="0">
              <a:effectLst/>
              <a:latin typeface="Times New Roman" panose="02020603050405020304" pitchFamily="18" charset="0"/>
              <a:ea typeface="Times New Roman" panose="02020603050405020304" pitchFamily="18" charset="0"/>
            </a:endParaRPr>
          </a:p>
          <a:p>
            <a:pPr marL="457200" algn="justLow"/>
            <a:r>
              <a:rPr lang="ar-IQ" sz="1400"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عقود امتياز معلق</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4111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71440" y="582853"/>
            <a:ext cx="6096000" cy="5793894"/>
          </a:xfrm>
          <a:prstGeom prst="rect">
            <a:avLst/>
          </a:prstGeom>
        </p:spPr>
        <p:txBody>
          <a:bodyPr>
            <a:spAutoFit/>
          </a:bodyPr>
          <a:lstStyle/>
          <a:p>
            <a:pPr marL="4572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28000</a:t>
            </a:r>
            <a:endParaRPr lang="en-US" sz="1600" dirty="0" smtClean="0">
              <a:effectLst/>
              <a:latin typeface="Times New Roman" panose="02020603050405020304" pitchFamily="18" charset="0"/>
              <a:ea typeface="Times New Roman" panose="02020603050405020304" pitchFamily="18" charset="0"/>
            </a:endParaRPr>
          </a:p>
          <a:p>
            <a:pPr marL="228600" algn="justLow"/>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a:t>
            </a:r>
            <a:r>
              <a:rPr lang="en-US" dirty="0" smtClean="0">
                <a:effectLst/>
                <a:latin typeface="Times New Roman" panose="02020603050405020304" pitchFamily="18" charset="0"/>
                <a:ea typeface="Times New Roman" panose="02020603050405020304" pitchFamily="18" charset="0"/>
                <a:cs typeface="Simplified Arabic" panose="02020603050405020304" pitchFamily="18" charset="-78"/>
                <a:sym typeface="Symbol" panose="05050102010706020507" pitchFamily="18" charset="2"/>
              </a:rPr>
              <a:t></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25000 - 11667</a:t>
            </a:r>
            <a:endParaRPr lang="en-US" sz="1600" dirty="0" smtClean="0">
              <a:effectLst/>
              <a:latin typeface="Times New Roman" panose="02020603050405020304" pitchFamily="18" charset="0"/>
              <a:ea typeface="Times New Roman" panose="02020603050405020304" pitchFamily="18" charset="0"/>
            </a:endParaRPr>
          </a:p>
          <a:p>
            <a:pPr marL="2286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60000   </a:t>
            </a:r>
            <a:endParaRPr lang="en-US" sz="1600" dirty="0" smtClean="0">
              <a:effectLst/>
              <a:latin typeface="Times New Roman" panose="02020603050405020304" pitchFamily="18" charset="0"/>
              <a:ea typeface="Times New Roman" panose="02020603050405020304" pitchFamily="18" charset="0"/>
            </a:endParaRPr>
          </a:p>
          <a:p>
            <a:pPr marL="2286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105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في 31/12  </a:t>
            </a:r>
            <a:endParaRPr lang="en-US" sz="1600" dirty="0" smtClean="0">
              <a:effectLst/>
              <a:latin typeface="Times New Roman" panose="02020603050405020304" pitchFamily="18" charset="0"/>
              <a:ea typeface="Times New Roman" panose="02020603050405020304" pitchFamily="18" charset="0"/>
            </a:endParaRPr>
          </a:p>
          <a:p>
            <a:pPr algn="justLow">
              <a:tabLst>
                <a:tab pos="1308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13333 من حـ / أ . خ</a:t>
            </a:r>
            <a:endParaRPr lang="en-US" sz="1600" dirty="0" smtClean="0">
              <a:effectLst/>
              <a:latin typeface="Times New Roman" panose="02020603050405020304" pitchFamily="18" charset="0"/>
              <a:ea typeface="Times New Roman" panose="02020603050405020304" pitchFamily="18" charset="0"/>
            </a:endParaRPr>
          </a:p>
          <a:p>
            <a:pPr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13333 إلى حـ / عقود امتياز متنازل عنها</a:t>
            </a:r>
            <a:endParaRPr lang="en-US" sz="1600" dirty="0" smtClean="0">
              <a:effectLst/>
              <a:latin typeface="Times New Roman" panose="02020603050405020304" pitchFamily="18" charset="0"/>
              <a:ea typeface="Times New Roman" panose="02020603050405020304" pitchFamily="18" charset="0"/>
            </a:endParaRPr>
          </a:p>
          <a:p>
            <a:pPr marL="228600" algn="justLow"/>
            <a:r>
              <a:rPr lang="ar-IQ" sz="105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600" dirty="0" smtClean="0">
              <a:effectLst/>
              <a:latin typeface="Times New Roman" panose="02020603050405020304" pitchFamily="18" charset="0"/>
              <a:ea typeface="Times New Roman" panose="02020603050405020304" pitchFamily="18" charset="0"/>
            </a:endParaRPr>
          </a:p>
          <a:p>
            <a:pPr algn="justLow"/>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3. حسب طريقة التكاليف الكلية:</a:t>
            </a:r>
            <a:endParaRPr lang="en-US" sz="1600" dirty="0" smtClean="0">
              <a:effectLst/>
              <a:latin typeface="Times New Roman" panose="02020603050405020304" pitchFamily="18" charset="0"/>
              <a:ea typeface="Times New Roman" panose="02020603050405020304" pitchFamily="18" charset="0"/>
            </a:endParaRPr>
          </a:p>
          <a:p>
            <a:pPr algn="justLow"/>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25000 من حـ / عقود امتياز معلق</a:t>
            </a:r>
            <a:endParaRPr lang="en-US" sz="1600" dirty="0" smtClean="0">
              <a:effectLst/>
              <a:latin typeface="Times New Roman" panose="02020603050405020304" pitchFamily="18" charset="0"/>
              <a:ea typeface="Times New Roman" panose="02020603050405020304" pitchFamily="18" charset="0"/>
            </a:endParaRPr>
          </a:p>
          <a:p>
            <a:pPr marL="457200"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المصرف </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حسب المطلوب الأول //</a:t>
            </a:r>
            <a:endParaRPr lang="en-US" sz="1600" dirty="0" smtClean="0">
              <a:effectLst/>
              <a:latin typeface="Times New Roman" panose="02020603050405020304" pitchFamily="18" charset="0"/>
              <a:ea typeface="Times New Roman" panose="02020603050405020304" pitchFamily="18" charset="0"/>
            </a:endParaRPr>
          </a:p>
          <a:p>
            <a:pPr algn="justLow">
              <a:tabLst>
                <a:tab pos="4737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من حـ / عقود امتياز غير معدة</a:t>
            </a:r>
            <a:endParaRPr lang="en-US" sz="1600" dirty="0" smtClean="0">
              <a:effectLst/>
              <a:latin typeface="Times New Roman" panose="02020603050405020304" pitchFamily="18" charset="0"/>
              <a:ea typeface="Times New Roman" panose="02020603050405020304" pitchFamily="18" charset="0"/>
            </a:endParaRPr>
          </a:p>
          <a:p>
            <a:pPr algn="justLow">
              <a:tabLst>
                <a:tab pos="702310" algn="l"/>
                <a:tab pos="9309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عقود امتياز معلق</a:t>
            </a:r>
            <a:endParaRPr lang="en-US" sz="1600" dirty="0" smtClean="0">
              <a:effectLst/>
              <a:latin typeface="Times New Roman" panose="02020603050405020304" pitchFamily="18" charset="0"/>
              <a:ea typeface="Times New Roman" panose="02020603050405020304" pitchFamily="18" charset="0"/>
            </a:endParaRPr>
          </a:p>
          <a:p>
            <a:pPr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من حـ / عقود امتياز منتجة</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عقود امتياز غير معدة</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حسب المطلوب الثاني //</a:t>
            </a:r>
            <a:endParaRPr lang="en-US" sz="1600" dirty="0" smtClean="0">
              <a:effectLst/>
              <a:latin typeface="Times New Roman" panose="02020603050405020304" pitchFamily="18" charset="0"/>
              <a:ea typeface="Times New Roman" panose="02020603050405020304" pitchFamily="18" charset="0"/>
            </a:endParaRPr>
          </a:p>
          <a:p>
            <a:pPr algn="justLow">
              <a:tabLst>
                <a:tab pos="4737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25000 من حـ / عقود امتياز غير معدة</a:t>
            </a:r>
            <a:endParaRPr lang="en-US" sz="1600" dirty="0" smtClean="0">
              <a:effectLst/>
              <a:latin typeface="Times New Roman" panose="02020603050405020304" pitchFamily="18" charset="0"/>
              <a:ea typeface="Times New Roman" panose="02020603050405020304" pitchFamily="18" charset="0"/>
            </a:endParaRPr>
          </a:p>
          <a:p>
            <a:pPr algn="justLow">
              <a:tabLst>
                <a:tab pos="702310" algn="l"/>
                <a:tab pos="93091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عقود امتياز معلق</a:t>
            </a:r>
            <a:endParaRPr lang="en-US" sz="1600" dirty="0" smtClean="0">
              <a:effectLst/>
              <a:latin typeface="Times New Roman" panose="02020603050405020304" pitchFamily="18" charset="0"/>
              <a:ea typeface="Times New Roman" panose="02020603050405020304" pitchFamily="18" charset="0"/>
            </a:endParaRPr>
          </a:p>
          <a:p>
            <a:pPr algn="justLow"/>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من حـ / عقود امتياز منتجة</a:t>
            </a:r>
            <a:endParaRPr lang="en-US" sz="1600" dirty="0" smtClean="0">
              <a:effectLst/>
              <a:latin typeface="Times New Roman" panose="02020603050405020304" pitchFamily="18" charset="0"/>
              <a:ea typeface="Times New Roman" panose="02020603050405020304" pitchFamily="18" charset="0"/>
            </a:endParaRPr>
          </a:p>
          <a:p>
            <a:pPr algn="justLow">
              <a:tabLst>
                <a:tab pos="457200" algn="l"/>
              </a:tabLs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25000 إلى حـ / عقود امتياز غير معدة</a:t>
            </a:r>
            <a:endParaRPr lang="ar-IQ" dirty="0"/>
          </a:p>
        </p:txBody>
      </p:sp>
    </p:spTree>
    <p:extLst>
      <p:ext uri="{BB962C8B-B14F-4D97-AF65-F5344CB8AC3E}">
        <p14:creationId xmlns:p14="http://schemas.microsoft.com/office/powerpoint/2010/main" val="147773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218</Words>
  <Application>Microsoft Office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Simplified Arabic</vt:lpstr>
      <vt:lpstr>Symbol</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في النشاط النفطي</dc:title>
  <dc:creator>Windows User</dc:creator>
  <cp:lastModifiedBy>Windows User</cp:lastModifiedBy>
  <cp:revision>4</cp:revision>
  <dcterms:created xsi:type="dcterms:W3CDTF">2019-01-12T20:04:30Z</dcterms:created>
  <dcterms:modified xsi:type="dcterms:W3CDTF">2019-01-12T20:31:25Z</dcterms:modified>
</cp:coreProperties>
</file>