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 smtClean="0"/>
              <a:t>برنامج توزيع التكاليف الصناعية الغير المباشرة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IQ" b="1" dirty="0" smtClean="0"/>
              <a:t>يمكن استخدام برنامج اكسل لتوزيع مراكز الخدمات على المراكز </a:t>
            </a:r>
            <a:r>
              <a:rPr lang="ar-IQ" b="1" dirty="0" err="1" smtClean="0"/>
              <a:t>الانتاجية</a:t>
            </a:r>
            <a:r>
              <a:rPr lang="ar-IQ" b="1" dirty="0" smtClean="0"/>
              <a:t> حيث يتم </a:t>
            </a:r>
            <a:r>
              <a:rPr lang="ar-IQ" b="1" dirty="0" err="1" smtClean="0"/>
              <a:t>اعداد</a:t>
            </a:r>
            <a:r>
              <a:rPr lang="ar-IQ" b="1" dirty="0" smtClean="0"/>
              <a:t> الجدول كما في الشكل </a:t>
            </a:r>
            <a:endParaRPr lang="en-US" dirty="0" smtClean="0"/>
          </a:p>
          <a:p>
            <a:endParaRPr lang="ar-IQ" dirty="0"/>
          </a:p>
        </p:txBody>
      </p:sp>
      <p:pic>
        <p:nvPicPr>
          <p:cNvPr id="4" name="صورة 3"/>
          <p:cNvPicPr/>
          <p:nvPr/>
        </p:nvPicPr>
        <p:blipFill>
          <a:blip r:embed="rId2" cstate="print"/>
          <a:srcRect l="20925" t="21684" b="7653"/>
          <a:stretch>
            <a:fillRect/>
          </a:stretch>
        </p:blipFill>
        <p:spPr bwMode="auto">
          <a:xfrm>
            <a:off x="1066800" y="2667000"/>
            <a:ext cx="746760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 smtClean="0"/>
              <a:t>برنامج توزيع التكاليف الصناعية الغير المباشرة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/>
            <a:r>
              <a:rPr lang="ar-IQ" b="1" dirty="0" smtClean="0"/>
              <a:t>حيث سوف يتم توزيع مركز الخدمة </a:t>
            </a:r>
            <a:r>
              <a:rPr lang="ar-IQ" b="1" dirty="0" err="1" smtClean="0"/>
              <a:t>أ</a:t>
            </a:r>
            <a:r>
              <a:rPr lang="ar-IQ" b="1" dirty="0" smtClean="0"/>
              <a:t> حسب المساحة ومركز الخدمة </a:t>
            </a:r>
            <a:r>
              <a:rPr lang="ar-IQ" b="1" dirty="0" err="1" smtClean="0"/>
              <a:t>ب</a:t>
            </a:r>
            <a:r>
              <a:rPr lang="ar-IQ" b="1" dirty="0" smtClean="0"/>
              <a:t> حسب </a:t>
            </a:r>
            <a:r>
              <a:rPr lang="ar-IQ" b="1" dirty="0" err="1" smtClean="0"/>
              <a:t>اجمالي</a:t>
            </a:r>
            <a:r>
              <a:rPr lang="ar-IQ" b="1" dirty="0" smtClean="0"/>
              <a:t> ساعات العمل حيث سوف نستخدم دالة الجمع </a:t>
            </a:r>
            <a:r>
              <a:rPr lang="en-US" b="1" dirty="0" smtClean="0"/>
              <a:t>sum </a:t>
            </a:r>
            <a:r>
              <a:rPr lang="ar-IQ" b="1" dirty="0" smtClean="0"/>
              <a:t> وبعض المعادلات التي تخص البرنامج حيث نبدأ بتوزيع مركز الخدمة </a:t>
            </a:r>
            <a:r>
              <a:rPr lang="ar-IQ" b="1" dirty="0" err="1" smtClean="0"/>
              <a:t>أ</a:t>
            </a:r>
            <a:r>
              <a:rPr lang="ar-IQ" b="1" dirty="0" smtClean="0"/>
              <a:t> على </a:t>
            </a:r>
            <a:r>
              <a:rPr lang="ar-IQ" b="1" dirty="0" err="1" smtClean="0"/>
              <a:t>اساس</a:t>
            </a:r>
            <a:r>
              <a:rPr lang="ar-IQ" b="1" dirty="0" smtClean="0"/>
              <a:t> المساحة ولغرض تصفير المركز </a:t>
            </a:r>
            <a:r>
              <a:rPr lang="ar-IQ" b="1" dirty="0" err="1" smtClean="0"/>
              <a:t>أ</a:t>
            </a:r>
            <a:r>
              <a:rPr lang="ar-IQ" b="1" dirty="0" smtClean="0"/>
              <a:t> نقف على الخلية </a:t>
            </a:r>
            <a:r>
              <a:rPr lang="en-US" b="1" dirty="0" smtClean="0"/>
              <a:t>B6 </a:t>
            </a:r>
            <a:r>
              <a:rPr lang="ar-IQ" b="1" dirty="0" smtClean="0"/>
              <a:t>ونطبق المعادلة التالية </a:t>
            </a:r>
            <a:r>
              <a:rPr lang="en-US" b="1" dirty="0" smtClean="0"/>
              <a:t>B5*-1</a:t>
            </a:r>
            <a:r>
              <a:rPr lang="ar-IQ" b="1" dirty="0" smtClean="0"/>
              <a:t> ، </a:t>
            </a:r>
            <a:r>
              <a:rPr lang="ar-IQ" b="1" dirty="0" err="1" smtClean="0"/>
              <a:t>اما</a:t>
            </a:r>
            <a:r>
              <a:rPr lang="ar-IQ" b="1" dirty="0" smtClean="0"/>
              <a:t> مركز </a:t>
            </a:r>
            <a:r>
              <a:rPr lang="ar-IQ" b="1" dirty="0" err="1" smtClean="0"/>
              <a:t>الانتاج</a:t>
            </a:r>
            <a:r>
              <a:rPr lang="ar-IQ" b="1" dirty="0" smtClean="0"/>
              <a:t> س يكون </a:t>
            </a:r>
            <a:r>
              <a:rPr lang="ar-IQ" b="1" dirty="0" err="1" smtClean="0"/>
              <a:t>حصتة</a:t>
            </a:r>
            <a:r>
              <a:rPr lang="ar-IQ" b="1" dirty="0" smtClean="0"/>
              <a:t> من </a:t>
            </a:r>
            <a:r>
              <a:rPr lang="ar-IQ" b="1" dirty="0" err="1" smtClean="0"/>
              <a:t>أ</a:t>
            </a:r>
            <a:r>
              <a:rPr lang="ar-IQ" b="1" dirty="0" smtClean="0"/>
              <a:t> كما في المعادلة التالية حيث نقف عل الخلية </a:t>
            </a:r>
            <a:r>
              <a:rPr lang="en-US" b="1" dirty="0" smtClean="0"/>
              <a:t>E6 </a:t>
            </a:r>
            <a:r>
              <a:rPr lang="ar-IQ" b="1" dirty="0" smtClean="0"/>
              <a:t> ونطبق المعادلة </a:t>
            </a:r>
            <a:r>
              <a:rPr lang="en-US" b="1" dirty="0" smtClean="0"/>
              <a:t>B5*E3/G3</a:t>
            </a:r>
            <a:r>
              <a:rPr lang="ar-IQ" b="1" dirty="0" smtClean="0"/>
              <a:t> ونفس الشيء للمركز </a:t>
            </a:r>
            <a:r>
              <a:rPr lang="ar-IQ" b="1" dirty="0" err="1" smtClean="0"/>
              <a:t>ص</a:t>
            </a:r>
            <a:r>
              <a:rPr lang="ar-IQ" b="1" dirty="0" smtClean="0"/>
              <a:t> </a:t>
            </a:r>
            <a:r>
              <a:rPr lang="en-US" b="1" dirty="0" smtClean="0"/>
              <a:t>B5*F3/G3</a:t>
            </a:r>
            <a:r>
              <a:rPr lang="ar-IQ" b="1" dirty="0" smtClean="0"/>
              <a:t>، </a:t>
            </a:r>
            <a:r>
              <a:rPr lang="ar-IQ" b="1" dirty="0" err="1" smtClean="0"/>
              <a:t>اما</a:t>
            </a:r>
            <a:r>
              <a:rPr lang="ar-IQ" b="1" dirty="0" smtClean="0"/>
              <a:t> توزيع المركز الخدمي </a:t>
            </a:r>
            <a:r>
              <a:rPr lang="ar-IQ" b="1" dirty="0" err="1" smtClean="0"/>
              <a:t>ب</a:t>
            </a:r>
            <a:r>
              <a:rPr lang="ar-IQ" b="1" dirty="0" smtClean="0"/>
              <a:t> نفس </a:t>
            </a:r>
            <a:r>
              <a:rPr lang="ar-IQ" b="1" dirty="0" err="1" smtClean="0"/>
              <a:t>أ</a:t>
            </a:r>
            <a:r>
              <a:rPr lang="ar-IQ" b="1" dirty="0" smtClean="0"/>
              <a:t> نقوم بتصفيره بالمعادلة التالية حيث نقف على الخلية </a:t>
            </a:r>
            <a:r>
              <a:rPr lang="en-US" b="1" dirty="0" smtClean="0"/>
              <a:t>C7 </a:t>
            </a:r>
            <a:r>
              <a:rPr lang="ar-IQ" b="1" dirty="0" smtClean="0"/>
              <a:t> ونطبق المعادلة </a:t>
            </a:r>
            <a:r>
              <a:rPr lang="en-US" b="1" dirty="0" smtClean="0"/>
              <a:t>C5*-1</a:t>
            </a:r>
            <a:r>
              <a:rPr lang="ar-IQ" b="1" dirty="0" smtClean="0"/>
              <a:t> </a:t>
            </a:r>
            <a:r>
              <a:rPr lang="ar-IQ" b="1" dirty="0" err="1" smtClean="0"/>
              <a:t>اما</a:t>
            </a:r>
            <a:r>
              <a:rPr lang="ar-IQ" b="1" dirty="0" smtClean="0"/>
              <a:t> </a:t>
            </a:r>
            <a:r>
              <a:rPr lang="ar-IQ" b="1" dirty="0" err="1" smtClean="0"/>
              <a:t>توزيعة</a:t>
            </a:r>
            <a:r>
              <a:rPr lang="ar-IQ" b="1" dirty="0" smtClean="0"/>
              <a:t> على المركز </a:t>
            </a:r>
            <a:r>
              <a:rPr lang="ar-IQ" b="1" dirty="0" err="1" smtClean="0"/>
              <a:t>س</a:t>
            </a:r>
            <a:r>
              <a:rPr lang="ar-IQ" b="1" dirty="0" smtClean="0"/>
              <a:t> يكون بالمعادلة التالية نقف على الخلية  </a:t>
            </a:r>
            <a:r>
              <a:rPr lang="en-US" b="1" dirty="0" smtClean="0"/>
              <a:t> E7</a:t>
            </a:r>
            <a:r>
              <a:rPr lang="ar-IQ" b="1" dirty="0" smtClean="0"/>
              <a:t> ونطبق المعادلة</a:t>
            </a:r>
            <a:r>
              <a:rPr lang="en-US" b="1" dirty="0" smtClean="0"/>
              <a:t> C5*E4/G4</a:t>
            </a:r>
            <a:r>
              <a:rPr lang="ar-IQ" b="1" dirty="0" smtClean="0"/>
              <a:t> </a:t>
            </a:r>
            <a:r>
              <a:rPr lang="ar-IQ" b="1" dirty="0" err="1" smtClean="0"/>
              <a:t>اما</a:t>
            </a:r>
            <a:r>
              <a:rPr lang="ar-IQ" b="1" dirty="0" smtClean="0"/>
              <a:t> المركز </a:t>
            </a:r>
            <a:r>
              <a:rPr lang="ar-IQ" b="1" dirty="0" err="1" smtClean="0"/>
              <a:t>ص</a:t>
            </a:r>
            <a:r>
              <a:rPr lang="ar-IQ" b="1" dirty="0" smtClean="0"/>
              <a:t> تكون </a:t>
            </a:r>
            <a:r>
              <a:rPr lang="ar-IQ" b="1" dirty="0" err="1" smtClean="0"/>
              <a:t>معادلتة</a:t>
            </a:r>
            <a:r>
              <a:rPr lang="ar-IQ" b="1" dirty="0" smtClean="0"/>
              <a:t> </a:t>
            </a:r>
            <a:r>
              <a:rPr lang="en-US" b="1" dirty="0" smtClean="0"/>
              <a:t>C5*F4/G4</a:t>
            </a:r>
            <a:r>
              <a:rPr lang="ar-IQ" b="1" dirty="0" smtClean="0"/>
              <a:t> ، </a:t>
            </a:r>
            <a:r>
              <a:rPr lang="ar-IQ" b="1" dirty="0" err="1" smtClean="0"/>
              <a:t>اما</a:t>
            </a:r>
            <a:r>
              <a:rPr lang="ar-IQ" b="1" dirty="0" smtClean="0"/>
              <a:t> معدل التحميل فنقف على الخلية </a:t>
            </a:r>
            <a:r>
              <a:rPr lang="en-US" b="1" dirty="0" smtClean="0"/>
              <a:t>E9 </a:t>
            </a:r>
            <a:r>
              <a:rPr lang="ar-IQ" b="1" dirty="0" smtClean="0"/>
              <a:t> ونطبق المعادلة التالية  </a:t>
            </a:r>
            <a:r>
              <a:rPr lang="en-US" b="1" dirty="0" smtClean="0"/>
              <a:t>E8/E2</a:t>
            </a:r>
            <a:r>
              <a:rPr lang="ar-IQ" b="1" dirty="0" smtClean="0"/>
              <a:t> ونسحب المعادلة على الخلية </a:t>
            </a:r>
            <a:r>
              <a:rPr lang="en-US" b="1" dirty="0" smtClean="0"/>
              <a:t>F9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 smtClean="0"/>
              <a:t>برنامج توزيع التكاليف الصناعية الغير المباشرة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r"/>
            <a:r>
              <a:rPr lang="ar-IQ" b="1" dirty="0" err="1" smtClean="0"/>
              <a:t>اما</a:t>
            </a:r>
            <a:r>
              <a:rPr lang="ar-IQ" b="1" dirty="0" smtClean="0"/>
              <a:t> طريقة التوزيع التنازلي فيتم توزيع </a:t>
            </a:r>
            <a:r>
              <a:rPr lang="ar-IQ" b="1" dirty="0" err="1" smtClean="0"/>
              <a:t>أ</a:t>
            </a:r>
            <a:r>
              <a:rPr lang="ar-IQ" b="1" dirty="0" smtClean="0"/>
              <a:t> على مركز الخدمة </a:t>
            </a:r>
            <a:r>
              <a:rPr lang="ar-IQ" b="1" dirty="0" err="1" smtClean="0"/>
              <a:t>ب</a:t>
            </a:r>
            <a:r>
              <a:rPr lang="ar-IQ" b="1" dirty="0" smtClean="0"/>
              <a:t> والمراكز </a:t>
            </a:r>
            <a:r>
              <a:rPr lang="ar-IQ" b="1" dirty="0" err="1" smtClean="0"/>
              <a:t>الانتاجية</a:t>
            </a:r>
            <a:r>
              <a:rPr lang="ar-IQ" b="1" dirty="0" smtClean="0"/>
              <a:t> س وص حيث نقف على الخلية </a:t>
            </a:r>
            <a:r>
              <a:rPr lang="en-US" b="1" dirty="0" smtClean="0"/>
              <a:t>C6 </a:t>
            </a:r>
            <a:r>
              <a:rPr lang="ar-IQ" b="1" dirty="0" smtClean="0"/>
              <a:t> والخاصة بالمركز </a:t>
            </a:r>
            <a:r>
              <a:rPr lang="ar-IQ" b="1" dirty="0" err="1" smtClean="0"/>
              <a:t>ب</a:t>
            </a:r>
            <a:r>
              <a:rPr lang="ar-IQ" b="1" dirty="0" smtClean="0"/>
              <a:t> ونطبق المعادلة </a:t>
            </a:r>
            <a:r>
              <a:rPr lang="en-US" b="1" dirty="0" smtClean="0"/>
              <a:t>B5*C3/(G3+C3)</a:t>
            </a:r>
            <a:r>
              <a:rPr lang="ar-IQ" b="1" dirty="0" smtClean="0"/>
              <a:t> </a:t>
            </a:r>
            <a:r>
              <a:rPr lang="ar-IQ" b="1" dirty="0" err="1" smtClean="0"/>
              <a:t>اما</a:t>
            </a:r>
            <a:r>
              <a:rPr lang="ar-IQ" b="1" dirty="0" smtClean="0"/>
              <a:t> حصة </a:t>
            </a:r>
            <a:r>
              <a:rPr lang="ar-IQ" b="1" dirty="0" err="1" smtClean="0"/>
              <a:t>س</a:t>
            </a:r>
            <a:r>
              <a:rPr lang="ar-IQ" b="1" dirty="0" smtClean="0"/>
              <a:t> وص من </a:t>
            </a:r>
            <a:r>
              <a:rPr lang="ar-IQ" b="1" dirty="0" err="1" smtClean="0"/>
              <a:t>أ</a:t>
            </a:r>
            <a:r>
              <a:rPr lang="ar-IQ" b="1" dirty="0" smtClean="0"/>
              <a:t> نقف </a:t>
            </a:r>
            <a:r>
              <a:rPr lang="en-US" b="1" dirty="0" smtClean="0"/>
              <a:t>E6 </a:t>
            </a:r>
            <a:r>
              <a:rPr lang="ar-IQ" b="1" dirty="0" smtClean="0"/>
              <a:t> ونطبق المعادلة </a:t>
            </a:r>
            <a:r>
              <a:rPr lang="en-US" b="1" dirty="0" smtClean="0"/>
              <a:t>B5*E3/(G3+C3)</a:t>
            </a:r>
            <a:r>
              <a:rPr lang="ar-IQ" b="1" dirty="0" smtClean="0"/>
              <a:t> </a:t>
            </a:r>
            <a:r>
              <a:rPr lang="ar-IQ" b="1" dirty="0" err="1" smtClean="0"/>
              <a:t>اما</a:t>
            </a:r>
            <a:r>
              <a:rPr lang="ar-IQ" b="1" dirty="0" smtClean="0"/>
              <a:t> ب نقف على الخلية </a:t>
            </a:r>
            <a:r>
              <a:rPr lang="en-US" b="1" dirty="0" smtClean="0"/>
              <a:t>F6</a:t>
            </a:r>
            <a:r>
              <a:rPr lang="ar-IQ" b="1" dirty="0" smtClean="0"/>
              <a:t> نطبق المعادلة </a:t>
            </a:r>
            <a:r>
              <a:rPr lang="en-US" b="1" dirty="0" smtClean="0"/>
              <a:t>B5*F3/(G3+C3)</a:t>
            </a:r>
            <a:r>
              <a:rPr lang="ar-IQ" b="1" dirty="0" smtClean="0"/>
              <a:t> ولغرض تصفير مركز الخدمة </a:t>
            </a:r>
            <a:r>
              <a:rPr lang="ar-IQ" b="1" dirty="0" err="1" smtClean="0"/>
              <a:t>أ</a:t>
            </a:r>
            <a:r>
              <a:rPr lang="ar-IQ" b="1" dirty="0" smtClean="0"/>
              <a:t> نطبق المعادلة التالية </a:t>
            </a:r>
            <a:r>
              <a:rPr lang="en-US" b="1" dirty="0" smtClean="0"/>
              <a:t>B5*-1</a:t>
            </a:r>
            <a:r>
              <a:rPr lang="ar-IQ" b="1" dirty="0" smtClean="0"/>
              <a:t> </a:t>
            </a:r>
            <a:r>
              <a:rPr lang="ar-IQ" b="1" dirty="0" err="1" smtClean="0"/>
              <a:t>اما</a:t>
            </a:r>
            <a:r>
              <a:rPr lang="ar-IQ" b="1" dirty="0" smtClean="0"/>
              <a:t> المركز </a:t>
            </a:r>
            <a:r>
              <a:rPr lang="ar-IQ" b="1" dirty="0" err="1" smtClean="0"/>
              <a:t>ب</a:t>
            </a:r>
            <a:r>
              <a:rPr lang="ar-IQ" b="1" dirty="0" smtClean="0"/>
              <a:t> فأخذ </a:t>
            </a:r>
            <a:r>
              <a:rPr lang="ar-IQ" b="1" dirty="0" err="1" smtClean="0"/>
              <a:t>اجمالي</a:t>
            </a:r>
            <a:r>
              <a:rPr lang="ar-IQ" b="1" dirty="0" smtClean="0"/>
              <a:t> تكاليف ونوزعها حيث نقف على الخلية </a:t>
            </a:r>
            <a:r>
              <a:rPr lang="en-US" b="1" dirty="0" smtClean="0"/>
              <a:t>C7</a:t>
            </a:r>
            <a:r>
              <a:rPr lang="ar-IQ" b="1" dirty="0" smtClean="0"/>
              <a:t> كما في المعادلة (</a:t>
            </a:r>
            <a:r>
              <a:rPr lang="en-US" b="1" dirty="0" smtClean="0"/>
              <a:t>(C5+C6)*-1</a:t>
            </a:r>
            <a:r>
              <a:rPr lang="ar-IQ" b="1" dirty="0" smtClean="0"/>
              <a:t> </a:t>
            </a:r>
            <a:r>
              <a:rPr lang="ar-IQ" b="1" dirty="0" err="1" smtClean="0"/>
              <a:t>اما</a:t>
            </a:r>
            <a:r>
              <a:rPr lang="ar-IQ" b="1" dirty="0" smtClean="0"/>
              <a:t> مركز </a:t>
            </a:r>
            <a:r>
              <a:rPr lang="ar-IQ" b="1" dirty="0" err="1" smtClean="0"/>
              <a:t>س</a:t>
            </a:r>
            <a:r>
              <a:rPr lang="ar-IQ" b="1" dirty="0" smtClean="0"/>
              <a:t> تكون المعادلة الخلية </a:t>
            </a:r>
            <a:r>
              <a:rPr lang="en-US" b="1" dirty="0" smtClean="0"/>
              <a:t>E7</a:t>
            </a:r>
            <a:r>
              <a:rPr lang="ar-IQ" b="1" dirty="0" smtClean="0"/>
              <a:t> كما يلي (</a:t>
            </a:r>
            <a:r>
              <a:rPr lang="en-US" b="1" dirty="0" smtClean="0"/>
              <a:t>(C7*E4/G4)*-1</a:t>
            </a:r>
            <a:r>
              <a:rPr lang="ar-IQ" b="1" dirty="0" smtClean="0"/>
              <a:t> </a:t>
            </a:r>
            <a:r>
              <a:rPr lang="ar-IQ" b="1" dirty="0" err="1" smtClean="0"/>
              <a:t>اما</a:t>
            </a:r>
            <a:r>
              <a:rPr lang="ar-IQ" b="1" dirty="0" smtClean="0"/>
              <a:t> خلية المركز </a:t>
            </a:r>
            <a:r>
              <a:rPr lang="ar-IQ" b="1" dirty="0" err="1" smtClean="0"/>
              <a:t>ص</a:t>
            </a:r>
            <a:r>
              <a:rPr lang="ar-IQ" b="1" dirty="0" smtClean="0"/>
              <a:t> </a:t>
            </a:r>
            <a:r>
              <a:rPr lang="en-US" b="1" dirty="0" smtClean="0"/>
              <a:t>F7</a:t>
            </a:r>
            <a:r>
              <a:rPr lang="ar-IQ" b="1" dirty="0" smtClean="0"/>
              <a:t>  فتكون  </a:t>
            </a:r>
            <a:r>
              <a:rPr lang="en-US" b="1" dirty="0" smtClean="0"/>
              <a:t>(C7*F4/G4)*-1</a:t>
            </a:r>
            <a:r>
              <a:rPr lang="ar-IQ" b="1" dirty="0" smtClean="0"/>
              <a:t>، </a:t>
            </a:r>
            <a:r>
              <a:rPr lang="ar-IQ" b="1" dirty="0" err="1" smtClean="0"/>
              <a:t>اما</a:t>
            </a:r>
            <a:r>
              <a:rPr lang="ar-IQ" b="1" dirty="0" smtClean="0"/>
              <a:t> معدل التحميل فنقف على الخلية </a:t>
            </a:r>
            <a:r>
              <a:rPr lang="en-US" b="1" dirty="0" smtClean="0"/>
              <a:t>E9 </a:t>
            </a:r>
            <a:r>
              <a:rPr lang="ar-IQ" b="1" dirty="0" smtClean="0"/>
              <a:t> ونطبق المعادلة التالية  </a:t>
            </a:r>
            <a:r>
              <a:rPr lang="en-US" b="1" dirty="0" smtClean="0"/>
              <a:t>E8/E2</a:t>
            </a:r>
            <a:r>
              <a:rPr lang="ar-IQ" b="1" dirty="0" smtClean="0"/>
              <a:t> ونسحب المعادلة على الخلية </a:t>
            </a:r>
            <a:r>
              <a:rPr lang="en-US" b="1" dirty="0" smtClean="0"/>
              <a:t>F9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 smtClean="0"/>
              <a:t>برنامج توزيع التكاليف الصناعية الغير المباشرة</a:t>
            </a:r>
            <a:endParaRPr lang="ar-IQ" dirty="0"/>
          </a:p>
        </p:txBody>
      </p:sp>
      <p:pic>
        <p:nvPicPr>
          <p:cNvPr id="4" name="عنصر نائب للمحتوى 3"/>
          <p:cNvPicPr>
            <a:picLocks noGrp="1"/>
          </p:cNvPicPr>
          <p:nvPr>
            <p:ph idx="1"/>
          </p:nvPr>
        </p:nvPicPr>
        <p:blipFill>
          <a:blip r:embed="rId2" cstate="print"/>
          <a:srcRect l="9029" t="21173" b="7653"/>
          <a:stretch>
            <a:fillRect/>
          </a:stretch>
        </p:blipFill>
        <p:spPr bwMode="auto">
          <a:xfrm>
            <a:off x="457200" y="2053185"/>
            <a:ext cx="8229600" cy="3619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 smtClean="0"/>
              <a:t>برنامج توزيع التكاليف الصناعية الغير المباشرة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 smtClean="0"/>
              <a:t>برنامج توزيع التكاليف الصناعية الغير المباشرة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316</Words>
  <Application>Microsoft Office PowerPoint</Application>
  <PresentationFormat>عرض على الشاشة (3:4)‏</PresentationFormat>
  <Paragraphs>9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Office Theme</vt:lpstr>
      <vt:lpstr>برنامج توزيع التكاليف الصناعية الغير المباشرة</vt:lpstr>
      <vt:lpstr>برنامج توزيع التكاليف الصناعية الغير المباشرة</vt:lpstr>
      <vt:lpstr>برنامج توزيع التكاليف الصناعية الغير المباشرة</vt:lpstr>
      <vt:lpstr>برنامج توزيع التكاليف الصناعية الغير المباشرة</vt:lpstr>
      <vt:lpstr>برنامج توزيع التكاليف الصناعية الغير المباشرة</vt:lpstr>
      <vt:lpstr>برنامج توزيع التكاليف الصناعية الغير المباشرة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برنامج توزيع التكاليف الصناعية الغير المباشرة</dc:title>
  <dc:creator>noraldin</dc:creator>
  <cp:lastModifiedBy>noraldin</cp:lastModifiedBy>
  <cp:revision>2</cp:revision>
  <dcterms:created xsi:type="dcterms:W3CDTF">2006-08-16T00:00:00Z</dcterms:created>
  <dcterms:modified xsi:type="dcterms:W3CDTF">2019-01-13T19:38:30Z</dcterms:modified>
</cp:coreProperties>
</file>