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84988" autoAdjust="0"/>
  </p:normalViewPr>
  <p:slideViewPr>
    <p:cSldViewPr snapToGrid="0">
      <p:cViewPr varScale="1">
        <p:scale>
          <a:sx n="75" d="100"/>
          <a:sy n="75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43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38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67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77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516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89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178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4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214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85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871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236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080000" y="699949"/>
            <a:ext cx="6096000" cy="54784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>
              <a:tabLst>
                <a:tab pos="457200" algn="l"/>
              </a:tabLst>
            </a:pPr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س2// فيما يلي مجموعة من العمليات التي تمت في إحدى الشركات النفطية: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1/2/2000 حصلت إحدى الشـركات النفطية على  ترخيص بالاســتكشاف المبدئي في منطقة مساحتها (12000) كم</a:t>
            </a:r>
            <a:r>
              <a:rPr lang="ar-IQ" sz="14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</a:t>
            </a: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مقابل رسم مقداره (75000) د.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1/3/2000 تم دفع (350000) د. عن أعمال المسح الجيولوجي في المنطقة.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31/12/2000 تم التنازل عن نصف المنطقة وإبرام عقد امتياز بالجزء المتبقي من المنطقة.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1/4/2001 تم دفع مبلغ (600000) د. عن أعمال استكشافية في المنطقة.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1/7/2001 بلغت إجمالي نفقات الأعمال الجيولوجية (1300000) د.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Low">
              <a:buFont typeface="+mj-lt"/>
              <a:buAutoNum type="arabicPeriod"/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1/9/2001 تم التنازل عن (75%) من مساحة المنطقة لكونها غير منتجة واكتشاف النفط بالمنطقة الباقي بكميات تجارية.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م// تسجيل القيود اللازمة حسب الطرق الثلاثة.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طريقة المصروفات الجارية: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1/2/2000        75000 حـ / مصاريف استكشاف جارية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 75000 حـ / المصرف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104521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1/3/2000        350000 حـ / مصاريف استكشاف جارية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93091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350000 حـ / المصرف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31/12/2000     425000 حـ / أ . خ (75000 + 350000)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104521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425000 حـ / مصاريف استكشاف جارية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104521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1/4/2001        600000 حـ / مصاريف استكشاف جارية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93091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600000 حـ / المصرف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104521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1/7/2001        1300000 حـ / مصاريف استكشاف جارية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930910" algn="l"/>
                <a:tab pos="1159510" algn="l"/>
                <a:tab pos="138811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1300000 حـ / المصرف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1/9/2001     لا يسجل قيد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1045210" algn="l"/>
                <a:tab pos="1159510" algn="l"/>
                <a:tab pos="127381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31/12/2001     1900000 حـ / أ . خ (600000 + 1300000)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1045210" algn="l"/>
                <a:tab pos="1388110" algn="l"/>
              </a:tabLst>
            </a:pP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1900000 حـ / مصاريف استكشاف جارية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0" y="474345"/>
            <a:ext cx="85445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tabLst>
                <a:tab pos="457200" algn="l"/>
              </a:tabLst>
            </a:pPr>
            <a:r>
              <a:rPr lang="ar-IQ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طريقة المجهودات الناجحة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1/2/2000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75000 حـ / عقود امتياز معلق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75000 حـ / المصرف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1/3/2000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350000 حـ / عقود امتياز معلق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350000 حـ / المصرف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31/12/2000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93091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   من مذكورين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212500 حـ / عقود امتياز متنازل عنها (425000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  <a:sym typeface="Symbol" panose="05050102010706020507" pitchFamily="18" charset="2"/>
              </a:rPr>
              <a:t></a:t>
            </a: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50%)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816610" algn="l"/>
                <a:tab pos="104521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212500 حـ / عقود امتياز غير معدة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104521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425000 حـ / عقود امتياز معلق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212500 حـ / أ . خ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212500 حـ / عقود امتياز متنازل عنها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1/4/2001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816610" algn="l"/>
                <a:tab pos="104521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600000 حـ / عقود امتياز غير معدة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600000 حـ / المصرف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1/7/2001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816610" algn="l"/>
                <a:tab pos="104521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1300000 حـ / عقود امتياز غير معدة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1300000 حـ / المصرف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2822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372" y="-717334"/>
            <a:ext cx="5275256" cy="829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11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62880" y="559366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>
              <a:tabLst>
                <a:tab pos="457200" algn="l"/>
              </a:tabLst>
            </a:pPr>
            <a:r>
              <a:rPr lang="ar-IQ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طريقة التكاليف الكلية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1/2/2000    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58801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75000 حـ / عقود امتياز معلق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75000 حـ / المصرف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1/3/2000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350000 حـ / عقود امتياز معلق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350000 حـ / المصرف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31/12/2000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425000 حـ / عقود امتياز غير معدة (75000 + 350000)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70231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4250000 حـ / عقود امتياز معلق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70231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425000 حـ / عقود امتياز منتجة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70231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425000 حـ / عقود امتياز غير معدة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1/4/2001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600000 حـ / عقود امتياز منتجة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70231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600000 حـ / المصرف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1/7/2001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1300000 حـ / عقود امتياز منتجة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  <a:tab pos="70231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1300000 حـ / المصرف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1/9/2001 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7371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لا يسجل قيد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31/12/2001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457200" algn="l"/>
              </a:tabLst>
            </a:pPr>
            <a:r>
              <a:rPr lang="ar-IQ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لا يسجل قيد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735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291</Words>
  <Application>Microsoft Office PowerPoint</Application>
  <PresentationFormat>Widescreen</PresentationFormat>
  <Paragraphs>66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Simplified Arabic</vt:lpstr>
      <vt:lpstr>Symbol</vt:lpstr>
      <vt:lpstr>Times New Roman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في النشاط النفطي</dc:title>
  <dc:creator>Windows User</dc:creator>
  <cp:lastModifiedBy>Windows User</cp:lastModifiedBy>
  <cp:revision>5</cp:revision>
  <dcterms:created xsi:type="dcterms:W3CDTF">2019-01-12T20:04:30Z</dcterms:created>
  <dcterms:modified xsi:type="dcterms:W3CDTF">2019-01-12T20:37:46Z</dcterms:modified>
</cp:coreProperties>
</file>