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84988" autoAdjust="0"/>
  </p:normalViewPr>
  <p:slideViewPr>
    <p:cSldViewPr snapToGrid="0">
      <p:cViewPr varScale="1">
        <p:scale>
          <a:sx n="75" d="100"/>
          <a:sy n="75" d="100"/>
        </p:scale>
        <p:origin x="9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43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380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67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776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516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89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178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64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214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85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871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236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212" y="153398"/>
            <a:ext cx="7666828" cy="678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692400" y="995680"/>
            <a:ext cx="87071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/>
              <a:t>مثال رقم (1)</a:t>
            </a:r>
          </a:p>
          <a:p>
            <a:r>
              <a:rPr lang="ar-IQ" dirty="0" smtClean="0"/>
              <a:t>في 1/1/2004 كان لدى إحدى الشركات النفطية العقود التالية: </a:t>
            </a:r>
          </a:p>
          <a:p>
            <a:r>
              <a:rPr lang="ar-IQ" dirty="0" smtClean="0"/>
              <a:t>رقم العقد	الكلفة	تاريخ الشراء	العمر</a:t>
            </a:r>
          </a:p>
          <a:p>
            <a:r>
              <a:rPr lang="ar-IQ" dirty="0" smtClean="0"/>
              <a:t>1	1600000	1/4/2002	4 سنة</a:t>
            </a:r>
          </a:p>
          <a:p>
            <a:r>
              <a:rPr lang="ar-IQ" dirty="0" smtClean="0"/>
              <a:t>2	2000000	1/2/2000	8 سنة</a:t>
            </a:r>
          </a:p>
          <a:p>
            <a:r>
              <a:rPr lang="ar-IQ" dirty="0" smtClean="0"/>
              <a:t>3	1800000	15/9/2002	5 سنة</a:t>
            </a:r>
          </a:p>
          <a:p>
            <a:r>
              <a:rPr lang="ar-IQ" dirty="0" smtClean="0"/>
              <a:t>وخلال عام 2004 تمت العمليات التالية: </a:t>
            </a:r>
          </a:p>
          <a:p>
            <a:r>
              <a:rPr lang="ar-IQ" dirty="0" smtClean="0"/>
              <a:t>•	في 1/5/2004 تم التنازل عن عقد رقم (3) لعدم جدواه. </a:t>
            </a:r>
          </a:p>
          <a:p>
            <a:r>
              <a:rPr lang="ar-IQ" dirty="0" smtClean="0"/>
              <a:t>•	في 1/7/2004 تم شراء عقد رقم (4) بمبلغ (4500000) د. ولمدة ثلاث سنوات. </a:t>
            </a:r>
          </a:p>
          <a:p>
            <a:r>
              <a:rPr lang="ar-IQ" dirty="0" smtClean="0"/>
              <a:t>م// 1. احتساب قسط الإطفاء السنوي حسب طريقة نسبة مئوية معينة من إجمالي العقود غير </a:t>
            </a:r>
          </a:p>
          <a:p>
            <a:r>
              <a:rPr lang="ar-IQ" dirty="0" smtClean="0"/>
              <a:t>       المعدة والتي تبلغ (60%) من إجمالي العقود غير المعدة.</a:t>
            </a:r>
          </a:p>
          <a:p>
            <a:r>
              <a:rPr lang="ar-IQ" dirty="0" smtClean="0"/>
              <a:t>    2. احتساب قسط الإطفاء السنوي حسب طريقة كلفة ومدة كل عقد على حدة.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2822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4960" y="614631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الحل بطريقة نسبة مئوية معينة: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1600000 + 200000 + 1800000 = 5400000 د. إجمالي العقود غير المعدة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5400000 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  <a:sym typeface="Symbol" panose="05050102010706020507" pitchFamily="18" charset="2"/>
              </a:rPr>
              <a:t></a:t>
            </a: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60% = 3240000 د. مخصص إطفاء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1/5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1800000 من حـ / عقود متنازل عنها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1800000 إلى حـ /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ـــــ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1800000 من حـ / مخصص إطفاء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1800000 إلى حـ / عقود متنازل عنها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1/7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4500000 من حـ /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4500000 إلى حـ / المصرف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31/12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8100000 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  <a:sym typeface="Symbol" panose="05050102010706020507" pitchFamily="18" charset="2"/>
              </a:rPr>
              <a:t></a:t>
            </a: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60% = 4860000 د. الرصيد المطلوب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</a:t>
            </a:r>
            <a:r>
              <a:rPr lang="ar-IQ" sz="1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(1440000)</a:t>
            </a: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د. الرصيد الموجود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 3420000 د. الفرق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3420000 من حـ / إطفاء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3420000 إلى حـ / مخصص إطفاء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ـــــ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3420000 من حـ / أ . خ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3420000 إلى حـ / إطفاء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0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680" y="409599"/>
            <a:ext cx="8036560" cy="635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8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85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Simplified Arabic</vt:lpstr>
      <vt:lpstr>Symbol</vt:lpstr>
      <vt:lpstr>Times New Roman</vt:lpstr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في النشاط النفطي</dc:title>
  <dc:creator>Windows User</dc:creator>
  <cp:lastModifiedBy>Windows User</cp:lastModifiedBy>
  <cp:revision>9</cp:revision>
  <dcterms:created xsi:type="dcterms:W3CDTF">2019-01-12T20:04:30Z</dcterms:created>
  <dcterms:modified xsi:type="dcterms:W3CDTF">2019-01-12T21:08:37Z</dcterms:modified>
</cp:coreProperties>
</file>