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84988" autoAdjust="0"/>
  </p:normalViewPr>
  <p:slideViewPr>
    <p:cSldViewPr snapToGrid="0">
      <p:cViewPr varScale="1">
        <p:scale>
          <a:sx n="75" d="100"/>
          <a:sy n="75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4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8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7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6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8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1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3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8480" y="894080"/>
            <a:ext cx="1122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tabLst>
                <a:tab pos="457200" algn="l"/>
              </a:tabLst>
            </a:pPr>
            <a:r>
              <a:rPr lang="ar-IQ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س3// فيما يلي مجموعة من العمليات التي تمت في إحدى الشركات النفطية: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1/2/2000 دفعت الشركة (س) مبلغ مقداره (800000) د. لغرض الحصول على ترخيص بالاســتكشاف المبدئي في منطقة مساحتها (40000) كم</a:t>
            </a:r>
            <a:r>
              <a:rPr lang="ar-IQ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</a:t>
            </a: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وتم إعطاء المنطقة الرقم (1).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1/4/2000 تم دفع (200000) د. عن أعمال التنظيف في المنطقة رقم (1).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1/5/2000 تم دفع مبلغ (250000) د. عن الاستطلاع والاستكشاف في منطقة جديدة مساحتها (10000) كم</a:t>
            </a:r>
            <a:r>
              <a:rPr lang="ar-IQ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</a:t>
            </a: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وتم إعطائها الرقم (2).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1/6/2000 تم التنازل عن (50%) من مساحة المنطقة رقم (1) لعد وجود النفط فيها.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1/8/2000 تم إبرام عقد امتياز في (35%) من مساحة المنطقة رقم (1) والتنازل  عن الباقي.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1/9/2000 تم اكتشاف النفط بكميات تجارية في (25%) من مساحة العقد المبرم في منطقة رقم (1) والتنازل  عن الباقي.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م// تسجيل القيود اللازمة حسب الطرق الثلاثة.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336342"/>
              </p:ext>
            </p:extLst>
          </p:nvPr>
        </p:nvGraphicFramePr>
        <p:xfrm>
          <a:off x="406402" y="406400"/>
          <a:ext cx="11358879" cy="601472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3587014"/>
                <a:gridCol w="4184851"/>
                <a:gridCol w="3587014"/>
              </a:tblGrid>
              <a:tr h="19304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طريقة المصروفات الجارية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889" marR="44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طريقة المجهودات الناجحة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889" marR="44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طريقة التكاليف الكلية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889" marR="44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679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1/2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800000 من حـ / م. استكشاف جارية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</a:t>
                      </a: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800000 إلى حـ / المصرف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1/4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200000 من حـ / م. استكشاف جارية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</a:t>
                      </a: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200000 إلى حـ / المصرف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1/5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250000 من حـ / م. استكشاف جارية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</a:t>
                      </a: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250000 إلى حـ / المصرف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1/6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لا يسجل قيد لعدم وجود إنفاق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1/8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 يسجل قيد لعدم وجود إنفاق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1/9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 يسجل قيد لعدم وجود إنفاق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31/12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1250000 من حـ / أ . خ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1250000 إلى حـ / م. استكشاف جارية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889" marR="44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800000 من حـ / عقود امتياز معلق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800000 إلى حـ / المصرف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200000 من حـ / عقود امتياز معلق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200000 إلى حـ / المصرف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250000 من حـ / عقود امتياز معلق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250000 إلى حـ / المصرف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125000 من حـ / عقود امتياز متنازل عنها   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                   (250000</a:t>
                      </a: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50%)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125000 إلى حـ / عقود امتياز معلق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من مذكورين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350000 حـ / عقود غير معدة (1000000 </a:t>
                      </a: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35%)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650000 حـ / عقود امتياز متنازل عنها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1000000 إلى حـ /  عقود امتياز معلق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من مذكورين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87500 حـ / عقود امتياز منتجة (350000 </a:t>
                      </a: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25%)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262500 حـ / عقود امتياز متنازل عنها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350000 إلى حـ / عقود غير معدة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1037500 من حـ / أ . خ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1037500 إلى حـ / عقود امتياز متنازل عنها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           (125000 + 650000 + 262500)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889" marR="44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800000 من حـ / عقود امتياز معلق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800000 إلى حـ / المصرف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200000 من حـ / عقود امتياز معلق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200000 إلى حـ / المصرف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250000 من حـ / عقود امتياز معلق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250000 إلى حـ / المصرف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250000 من حـ / عقود غير معدة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250000 إلى حـ / عقود امتياز معلق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ـــ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250000 من حـ / عقود امتياز منتجة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250000 إلى حـ / عقود غير معدة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100000 من حـ / عقود غير معدة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100000 الى حـ / عقود امتياز معلق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ـــ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100000 من حـ / عقود امتياز منتجة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100000 إلى حـ / عقود غير معدة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 يسجل قيد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IQ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 يسجل قيد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889" marR="44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22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230</Words>
  <Application>Microsoft Office PowerPoint</Application>
  <PresentationFormat>Widescreen</PresentationFormat>
  <Paragraphs>99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Simplified Arabic</vt:lpstr>
      <vt:lpstr>Symbol</vt:lpstr>
      <vt:lpstr>Times New Roman</vt:lpstr>
      <vt:lpstr>Office Theme</vt:lpstr>
      <vt:lpstr>Microsoft Equation 3.0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النشاط النفطي</dc:title>
  <dc:creator>Windows User</dc:creator>
  <cp:lastModifiedBy>Windows User</cp:lastModifiedBy>
  <cp:revision>6</cp:revision>
  <dcterms:created xsi:type="dcterms:W3CDTF">2019-01-12T20:04:30Z</dcterms:created>
  <dcterms:modified xsi:type="dcterms:W3CDTF">2019-01-12T20:46:48Z</dcterms:modified>
</cp:coreProperties>
</file>