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5" autoAdjust="0"/>
    <p:restoredTop sz="84988" autoAdjust="0"/>
  </p:normalViewPr>
  <p:slideViewPr>
    <p:cSldViewPr snapToGrid="0">
      <p:cViewPr varScale="1">
        <p:scale>
          <a:sx n="75" d="100"/>
          <a:sy n="75" d="100"/>
        </p:scale>
        <p:origin x="97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8E35DFF-5210-43C3-9656-614D7564646F}" type="datetimeFigureOut">
              <a:rPr lang="ar-IQ" smtClean="0"/>
              <a:t>07/05/1440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2227437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E35DFF-5210-43C3-9656-614D7564646F}" type="datetimeFigureOut">
              <a:rPr lang="ar-IQ" smtClean="0"/>
              <a:t>07/05/1440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202380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E35DFF-5210-43C3-9656-614D7564646F}" type="datetimeFigureOut">
              <a:rPr lang="ar-IQ" smtClean="0"/>
              <a:t>07/05/1440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88673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E35DFF-5210-43C3-9656-614D7564646F}" type="datetimeFigureOut">
              <a:rPr lang="ar-IQ" smtClean="0"/>
              <a:t>07/05/1440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3197763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E35DFF-5210-43C3-9656-614D7564646F}" type="datetimeFigureOut">
              <a:rPr lang="ar-IQ" smtClean="0"/>
              <a:t>07/05/1440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555166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8E35DFF-5210-43C3-9656-614D7564646F}" type="datetimeFigureOut">
              <a:rPr lang="ar-IQ" smtClean="0"/>
              <a:t>07/05/1440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193189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8E35DFF-5210-43C3-9656-614D7564646F}" type="datetimeFigureOut">
              <a:rPr lang="ar-IQ" smtClean="0"/>
              <a:t>07/05/1440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1201780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8E35DFF-5210-43C3-9656-614D7564646F}" type="datetimeFigureOut">
              <a:rPr lang="ar-IQ" smtClean="0"/>
              <a:t>07/05/1440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13164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35DFF-5210-43C3-9656-614D7564646F}" type="datetimeFigureOut">
              <a:rPr lang="ar-IQ" smtClean="0"/>
              <a:t>07/05/1440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234214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35DFF-5210-43C3-9656-614D7564646F}" type="datetimeFigureOut">
              <a:rPr lang="ar-IQ" smtClean="0"/>
              <a:t>07/05/1440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409854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35DFF-5210-43C3-9656-614D7564646F}" type="datetimeFigureOut">
              <a:rPr lang="ar-IQ" smtClean="0"/>
              <a:t>07/05/1440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1568713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8E35DFF-5210-43C3-9656-614D7564646F}" type="datetimeFigureOut">
              <a:rPr lang="ar-IQ" smtClean="0"/>
              <a:t>07/05/1440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86CFF48-501D-4B12-8DC2-23D2AAD96CB3}" type="slidenum">
              <a:rPr lang="ar-IQ" smtClean="0"/>
              <a:t>‹#›</a:t>
            </a:fld>
            <a:endParaRPr lang="ar-IQ"/>
          </a:p>
        </p:txBody>
      </p:sp>
    </p:spTree>
    <p:extLst>
      <p:ext uri="{BB962C8B-B14F-4D97-AF65-F5344CB8AC3E}">
        <p14:creationId xmlns:p14="http://schemas.microsoft.com/office/powerpoint/2010/main" val="2172360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560" y="873760"/>
            <a:ext cx="11165840" cy="3323987"/>
          </a:xfrm>
          <a:prstGeom prst="rect">
            <a:avLst/>
          </a:prstGeom>
        </p:spPr>
        <p:txBody>
          <a:bodyPr wrap="square">
            <a:spAutoFit/>
          </a:bodyPr>
          <a:lstStyle/>
          <a:p>
            <a:pPr algn="justLow"/>
            <a:r>
              <a:rPr lang="ar-IQ" sz="1400" b="1" dirty="0">
                <a:latin typeface="Times New Roman" panose="02020603050405020304" pitchFamily="18" charset="0"/>
                <a:ea typeface="Times New Roman" panose="02020603050405020304" pitchFamily="18" charset="0"/>
                <a:cs typeface="Simplified Arabic" panose="02020603050405020304" pitchFamily="18" charset="-78"/>
              </a:rPr>
              <a:t>ثانيا: مرحلة الحفر والتنقيب</a:t>
            </a:r>
            <a:endParaRPr lang="en-US" sz="1200" dirty="0">
              <a:latin typeface="Times New Roman" panose="02020603050405020304" pitchFamily="18" charset="0"/>
              <a:ea typeface="Times New Roman" panose="02020603050405020304" pitchFamily="18" charset="0"/>
            </a:endParaRPr>
          </a:p>
          <a:p>
            <a:pPr algn="justLow"/>
            <a:r>
              <a:rPr lang="ar-IQ" sz="1400" b="1" dirty="0">
                <a:latin typeface="Times New Roman" panose="02020603050405020304" pitchFamily="18" charset="0"/>
                <a:ea typeface="Times New Roman" panose="02020603050405020304" pitchFamily="18" charset="0"/>
                <a:cs typeface="Simplified Arabic" panose="02020603050405020304" pitchFamily="18" charset="-78"/>
              </a:rPr>
              <a:t>	</a:t>
            </a: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وتعد هذه المرحلة من أهم مراحل صناعة النفط لذا سيتم التركيز عليها فضلا عن المرحلة الأولى التي تم التطرق إليها سابقا. وفي هذه المرحلة يفتح حساب خاص يسمى حـ /  آبار تحت الحفر ويحمل بكافة نفقات الحفر والتطوير التي تصرف على البئر إلى أن تظهر نتائج الحفر باكتشاف النفط بكميات تجارية أو عدم اكتشاف النفط. ويقسم حـ / آبار تحت الحفر إلى الحسابات التالية: </a:t>
            </a:r>
            <a:endParaRPr lang="en-US" sz="1200" dirty="0">
              <a:latin typeface="Times New Roman" panose="02020603050405020304" pitchFamily="18" charset="0"/>
              <a:ea typeface="Times New Roman" panose="02020603050405020304" pitchFamily="18" charset="0"/>
            </a:endParaRPr>
          </a:p>
          <a:p>
            <a:pPr marL="342900" lvl="0" indent="-342900" algn="justLow">
              <a:buFont typeface="+mj-lt"/>
              <a:buAutoNum type="arabicPeriod"/>
              <a:tabLst>
                <a:tab pos="457200" algn="l"/>
              </a:tabLst>
            </a:pPr>
            <a:r>
              <a:rPr lang="ar-IQ" sz="1400" b="1" dirty="0">
                <a:latin typeface="Times New Roman" panose="02020603050405020304" pitchFamily="18" charset="0"/>
                <a:ea typeface="Times New Roman" panose="02020603050405020304" pitchFamily="18" charset="0"/>
                <a:cs typeface="Simplified Arabic" panose="02020603050405020304" pitchFamily="18" charset="-78"/>
              </a:rPr>
              <a:t>حـ / آبار تحت الحفر – عمليات الحفر. </a:t>
            </a:r>
            <a:endParaRPr lang="en-US" sz="1200" dirty="0">
              <a:latin typeface="Times New Roman" panose="02020603050405020304" pitchFamily="18" charset="0"/>
              <a:ea typeface="Times New Roman" panose="02020603050405020304" pitchFamily="18" charset="0"/>
            </a:endParaRPr>
          </a:p>
          <a:p>
            <a:pPr marL="342900" lvl="0" indent="-342900" algn="justLow">
              <a:buFont typeface="+mj-lt"/>
              <a:buAutoNum type="arabicPeriod"/>
              <a:tabLst>
                <a:tab pos="457200" algn="l"/>
              </a:tabLst>
            </a:pPr>
            <a:r>
              <a:rPr lang="ar-IQ" sz="1400" b="1" dirty="0">
                <a:latin typeface="Times New Roman" panose="02020603050405020304" pitchFamily="18" charset="0"/>
                <a:ea typeface="Times New Roman" panose="02020603050405020304" pitchFamily="18" charset="0"/>
                <a:cs typeface="Simplified Arabic" panose="02020603050405020304" pitchFamily="18" charset="-78"/>
              </a:rPr>
              <a:t>حـ / آبار تحت الحفر – تجهيزات الحفر. </a:t>
            </a:r>
            <a:endParaRPr lang="en-US" sz="1200" dirty="0">
              <a:latin typeface="Times New Roman" panose="02020603050405020304" pitchFamily="18" charset="0"/>
              <a:ea typeface="Times New Roman" panose="02020603050405020304" pitchFamily="18" charset="0"/>
            </a:endParaRPr>
          </a:p>
          <a:p>
            <a:pPr marL="342900" lvl="0" indent="-342900" algn="justLow">
              <a:buFont typeface="+mj-lt"/>
              <a:buAutoNum type="arabicPeriod"/>
              <a:tabLst>
                <a:tab pos="457200" algn="l"/>
              </a:tabLst>
            </a:pPr>
            <a:r>
              <a:rPr lang="ar-IQ" sz="1400" b="1" dirty="0">
                <a:latin typeface="Times New Roman" panose="02020603050405020304" pitchFamily="18" charset="0"/>
                <a:ea typeface="Times New Roman" panose="02020603050405020304" pitchFamily="18" charset="0"/>
                <a:cs typeface="Simplified Arabic" panose="02020603050405020304" pitchFamily="18" charset="-78"/>
              </a:rPr>
              <a:t>حـ / آبار تحت الحفر – آلات ومعدات الحفر. </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وفيما يلي توضيح للفقرات التي يشملها كل حساب من الحسابات السابقة:</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200" dirty="0">
              <a:latin typeface="Times New Roman" panose="02020603050405020304" pitchFamily="18" charset="0"/>
              <a:ea typeface="Times New Roman" panose="02020603050405020304" pitchFamily="18" charset="0"/>
            </a:endParaRPr>
          </a:p>
          <a:p>
            <a:pPr marL="342900" lvl="0" indent="-342900" algn="justLow">
              <a:buFont typeface="+mj-lt"/>
              <a:buAutoNum type="arabicPeriod"/>
              <a:tabLst>
                <a:tab pos="457200" algn="l"/>
              </a:tabLst>
            </a:pPr>
            <a:r>
              <a:rPr lang="ar-IQ" sz="1400" b="1" dirty="0">
                <a:latin typeface="Times New Roman" panose="02020603050405020304" pitchFamily="18" charset="0"/>
                <a:ea typeface="Times New Roman" panose="02020603050405020304" pitchFamily="18" charset="0"/>
                <a:cs typeface="Simplified Arabic" panose="02020603050405020304" pitchFamily="18" charset="-78"/>
              </a:rPr>
              <a:t>حـ / آبار تحت الحفر – عمليات الحفر:</a:t>
            </a:r>
            <a:endParaRPr lang="en-US" sz="1200" dirty="0">
              <a:latin typeface="Times New Roman" panose="02020603050405020304" pitchFamily="18" charset="0"/>
              <a:ea typeface="Times New Roman" panose="02020603050405020304" pitchFamily="18" charset="0"/>
            </a:endParaRPr>
          </a:p>
          <a:p>
            <a:pPr marL="457200"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يتضمن هذا الحساب كافة المصاريف التي تصرف لمرة واحدة ولا يمكن استرجاعها في حالة اكتشاف عدم وجود النفط مثلا أجور عمال الحفر، أجور التنظيف، الاسمنت المستخدم في البناء، أجور إزالة الأنقاض وغيرها من المصاريف التي تصرف مرة واحدة فقط.</a:t>
            </a:r>
            <a:endParaRPr lang="en-US" sz="1200" dirty="0">
              <a:latin typeface="Times New Roman" panose="02020603050405020304" pitchFamily="18" charset="0"/>
              <a:ea typeface="Times New Roman" panose="02020603050405020304" pitchFamily="18" charset="0"/>
            </a:endParaRPr>
          </a:p>
          <a:p>
            <a:pPr marL="342900" lvl="0" indent="-342900" algn="justLow">
              <a:buFont typeface="+mj-lt"/>
              <a:buAutoNum type="arabicPeriod"/>
              <a:tabLst>
                <a:tab pos="457200" algn="l"/>
              </a:tabLst>
            </a:pPr>
            <a:r>
              <a:rPr lang="ar-IQ" sz="1400" b="1" dirty="0">
                <a:latin typeface="Times New Roman" panose="02020603050405020304" pitchFamily="18" charset="0"/>
                <a:ea typeface="Times New Roman" panose="02020603050405020304" pitchFamily="18" charset="0"/>
                <a:cs typeface="Simplified Arabic" panose="02020603050405020304" pitchFamily="18" charset="-78"/>
              </a:rPr>
              <a:t>حـ / آبار تحت الحفر – تجهيزات الحفر: </a:t>
            </a:r>
            <a:endParaRPr lang="en-US" sz="1200" dirty="0">
              <a:latin typeface="Times New Roman" panose="02020603050405020304" pitchFamily="18" charset="0"/>
              <a:ea typeface="Times New Roman" panose="02020603050405020304" pitchFamily="18" charset="0"/>
            </a:endParaRPr>
          </a:p>
          <a:p>
            <a:pPr marL="473710" indent="-473710"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يتضمن هذا الحساب كافة المصاريف التي تخص بئر معين دون غيره مثلا أنابيب الاستخراج، أنابيب التغليف، صمامات التحكم بالإنتاج وغيرها من كلف التجهيزات الخاصة ببئر معين دون غيره. وان كلف نصب وتركيب ونقل هذه التجهيزات يتم تحميلها على حـ / آبار تحت الحفر – عمليات الحفر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404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3040" y="394692"/>
            <a:ext cx="6096000" cy="6463308"/>
          </a:xfrm>
          <a:prstGeom prst="rect">
            <a:avLst/>
          </a:prstGeom>
        </p:spPr>
        <p:txBody>
          <a:bodyPr>
            <a:spAutoFit/>
          </a:bodyPr>
          <a:lstStyle/>
          <a:p>
            <a:pPr marL="342900" lvl="0" indent="-342900" algn="justLow">
              <a:buFont typeface="+mj-lt"/>
              <a:buAutoNum type="arabicPeriod"/>
              <a:tabLst>
                <a:tab pos="408940" algn="l"/>
              </a:tabLs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حـ / آبار تحت الحفر – آلات ومعدات الحفر: </a:t>
            </a:r>
            <a:endParaRPr lang="en-US" sz="1600" dirty="0">
              <a:latin typeface="Times New Roman" panose="02020603050405020304" pitchFamily="18" charset="0"/>
              <a:ea typeface="Times New Roman" panose="02020603050405020304" pitchFamily="18" charset="0"/>
            </a:endParaRPr>
          </a:p>
          <a:p>
            <a:pPr marL="473710" indent="-245110" algn="justLow"/>
            <a:r>
              <a:rPr lang="ar-IQ" dirty="0">
                <a:latin typeface="Times New Roman" panose="02020603050405020304" pitchFamily="18" charset="0"/>
                <a:ea typeface="Times New Roman" panose="02020603050405020304" pitchFamily="18" charset="0"/>
                <a:cs typeface="Simplified Arabic" panose="02020603050405020304" pitchFamily="18" charset="-78"/>
              </a:rPr>
              <a:t>    يتضمن هذا الحساب كلف الآلات والمعدات التي يمكن استخدامها لكل الآبار أي يمكن الاستفادة منها للعقد ككل مثلا كلف الصهاريج، الغلايات، أنابيب التوصيل، أجهزة فصل النفط عن المشتقات الأخرى وغيرها. وان كلف نصب وتركيب ونقل هذه الآلات يتم تحميلها على حـ / آبار تحت الحفر – آلات ومعدات الحفر أيضا أي على نفس الحساب.  </a:t>
            </a:r>
            <a:endParaRPr lang="en-US" sz="1600" dirty="0">
              <a:latin typeface="Times New Roman" panose="02020603050405020304" pitchFamily="18" charset="0"/>
              <a:ea typeface="Times New Roman" panose="02020603050405020304" pitchFamily="18" charset="0"/>
            </a:endParaRPr>
          </a:p>
          <a:p>
            <a:pPr indent="457200" algn="justLow"/>
            <a:r>
              <a:rPr lang="ar-IQ" dirty="0">
                <a:latin typeface="Times New Roman" panose="02020603050405020304" pitchFamily="18" charset="0"/>
                <a:ea typeface="Times New Roman" panose="02020603050405020304" pitchFamily="18" charset="0"/>
                <a:cs typeface="Simplified Arabic" panose="02020603050405020304" pitchFamily="18" charset="-78"/>
              </a:rPr>
              <a:t>عند اكتشاف النفط بكميات تجارية يتم ترصيد الحسابات السابقة وتغلق في حساب العقود المنتجة كما يلي: </a:t>
            </a:r>
            <a:endParaRPr lang="en-US" sz="1600" dirty="0">
              <a:latin typeface="Times New Roman" panose="02020603050405020304" pitchFamily="18" charset="0"/>
              <a:ea typeface="Times New Roman" panose="02020603050405020304" pitchFamily="18" charset="0"/>
            </a:endParaRPr>
          </a:p>
          <a:p>
            <a:pPr algn="justLow"/>
            <a:r>
              <a:rPr lang="ar-IQ" dirty="0">
                <a:latin typeface="Times New Roman" panose="02020603050405020304" pitchFamily="18" charset="0"/>
                <a:ea typeface="Times New Roman" panose="02020603050405020304" pitchFamily="18" charset="0"/>
                <a:cs typeface="Simplified Arabic" panose="02020603050405020304" pitchFamily="18" charset="-78"/>
              </a:rPr>
              <a:t>*** من حـ / العقود المنتجة</a:t>
            </a:r>
            <a:endParaRPr lang="en-US" sz="1600" dirty="0">
              <a:latin typeface="Times New Roman" panose="02020603050405020304" pitchFamily="18" charset="0"/>
              <a:ea typeface="Times New Roman" panose="02020603050405020304" pitchFamily="18" charset="0"/>
            </a:endParaRPr>
          </a:p>
          <a:p>
            <a:pPr algn="justLow"/>
            <a:r>
              <a:rPr lang="ar-IQ" dirty="0">
                <a:latin typeface="Times New Roman" panose="02020603050405020304" pitchFamily="18" charset="0"/>
                <a:ea typeface="Times New Roman" panose="02020603050405020304" pitchFamily="18" charset="0"/>
                <a:cs typeface="Simplified Arabic" panose="02020603050405020304" pitchFamily="18" charset="-78"/>
              </a:rPr>
              <a:t>            إلى مذكورين</a:t>
            </a:r>
            <a:endParaRPr lang="en-US" sz="1600" dirty="0">
              <a:latin typeface="Times New Roman" panose="02020603050405020304" pitchFamily="18" charset="0"/>
              <a:ea typeface="Times New Roman" panose="02020603050405020304" pitchFamily="18" charset="0"/>
            </a:endParaRPr>
          </a:p>
          <a:p>
            <a:pPr marL="228600" algn="justLow">
              <a:tabLst>
                <a:tab pos="816610" algn="l"/>
              </a:tabLst>
            </a:pPr>
            <a:r>
              <a:rPr lang="ar-IQ" dirty="0">
                <a:latin typeface="Times New Roman" panose="02020603050405020304" pitchFamily="18" charset="0"/>
                <a:ea typeface="Times New Roman" panose="02020603050405020304" pitchFamily="18" charset="0"/>
                <a:cs typeface="Simplified Arabic" panose="02020603050405020304" pitchFamily="18" charset="-78"/>
              </a:rPr>
              <a:t>  *** حـ / آبار تحت الحفر – عمليات الحفر. </a:t>
            </a:r>
            <a:endParaRPr lang="en-US" sz="1600" dirty="0">
              <a:latin typeface="Times New Roman" panose="02020603050405020304" pitchFamily="18" charset="0"/>
              <a:ea typeface="Times New Roman" panose="02020603050405020304" pitchFamily="18" charset="0"/>
            </a:endParaRPr>
          </a:p>
          <a:p>
            <a:pPr marL="228600" algn="justLow"/>
            <a:r>
              <a:rPr lang="ar-IQ" dirty="0">
                <a:latin typeface="Times New Roman" panose="02020603050405020304" pitchFamily="18" charset="0"/>
                <a:ea typeface="Times New Roman" panose="02020603050405020304" pitchFamily="18" charset="0"/>
                <a:cs typeface="Simplified Arabic" panose="02020603050405020304" pitchFamily="18" charset="-78"/>
              </a:rPr>
              <a:t>  *** حـ / آبار تحت الحفر – تجهيزات الحفر. </a:t>
            </a:r>
            <a:endParaRPr lang="en-US" sz="1600" dirty="0">
              <a:latin typeface="Times New Roman" panose="02020603050405020304" pitchFamily="18" charset="0"/>
              <a:ea typeface="Times New Roman" panose="02020603050405020304" pitchFamily="18" charset="0"/>
            </a:endParaRPr>
          </a:p>
          <a:p>
            <a:pPr marL="228600" algn="justLow">
              <a:tabLst>
                <a:tab pos="588010" algn="l"/>
              </a:tabLst>
            </a:pPr>
            <a:r>
              <a:rPr lang="ar-IQ" dirty="0">
                <a:latin typeface="Times New Roman" panose="02020603050405020304" pitchFamily="18" charset="0"/>
                <a:ea typeface="Times New Roman" panose="02020603050405020304" pitchFamily="18" charset="0"/>
                <a:cs typeface="Simplified Arabic" panose="02020603050405020304" pitchFamily="18" charset="-78"/>
              </a:rPr>
              <a:t>  ***حـ / آبار تحت الحفر – آلات ومعدات الحفر. </a:t>
            </a:r>
            <a:endParaRPr lang="en-US" sz="1600" dirty="0">
              <a:latin typeface="Times New Roman" panose="02020603050405020304" pitchFamily="18" charset="0"/>
              <a:ea typeface="Times New Roman" panose="02020603050405020304" pitchFamily="18" charset="0"/>
            </a:endParaRPr>
          </a:p>
          <a:p>
            <a:pPr algn="justLow"/>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600" dirty="0">
              <a:latin typeface="Times New Roman" panose="02020603050405020304" pitchFamily="18" charset="0"/>
              <a:ea typeface="Times New Roman" panose="02020603050405020304" pitchFamily="18" charset="0"/>
            </a:endParaRPr>
          </a:p>
          <a:p>
            <a:pPr algn="justLow"/>
            <a:r>
              <a:rPr lang="ar-IQ" dirty="0">
                <a:latin typeface="Times New Roman" panose="02020603050405020304" pitchFamily="18" charset="0"/>
                <a:ea typeface="Times New Roman" panose="02020603050405020304" pitchFamily="18" charset="0"/>
                <a:cs typeface="Simplified Arabic" panose="02020603050405020304" pitchFamily="18" charset="-78"/>
              </a:rPr>
              <a:t>أما في حالة عدم اكتشاف النفط فيتم ترصيد الحسابات السابقة وغلقها كما يلي: </a:t>
            </a:r>
            <a:endParaRPr lang="en-US" sz="1600" dirty="0">
              <a:latin typeface="Times New Roman" panose="02020603050405020304" pitchFamily="18" charset="0"/>
              <a:ea typeface="Times New Roman" panose="02020603050405020304" pitchFamily="18" charset="0"/>
            </a:endParaRPr>
          </a:p>
          <a:p>
            <a:pPr algn="justLow"/>
            <a:r>
              <a:rPr lang="ar-IQ" dirty="0">
                <a:latin typeface="Times New Roman" panose="02020603050405020304" pitchFamily="18" charset="0"/>
                <a:ea typeface="Times New Roman" panose="02020603050405020304" pitchFamily="18" charset="0"/>
                <a:cs typeface="Simplified Arabic" panose="02020603050405020304" pitchFamily="18" charset="-78"/>
              </a:rPr>
              <a:t>*** من حـ / خسائر الآبار الجافة</a:t>
            </a:r>
            <a:endParaRPr lang="en-US" sz="1600" dirty="0">
              <a:latin typeface="Times New Roman" panose="02020603050405020304" pitchFamily="18" charset="0"/>
              <a:ea typeface="Times New Roman" panose="02020603050405020304" pitchFamily="18" charset="0"/>
            </a:endParaRPr>
          </a:p>
          <a:p>
            <a:pPr algn="justLow"/>
            <a:r>
              <a:rPr lang="ar-IQ" dirty="0">
                <a:latin typeface="Times New Roman" panose="02020603050405020304" pitchFamily="18" charset="0"/>
                <a:ea typeface="Times New Roman" panose="02020603050405020304" pitchFamily="18" charset="0"/>
                <a:cs typeface="Simplified Arabic" panose="02020603050405020304" pitchFamily="18" charset="-78"/>
              </a:rPr>
              <a:t>             إلى مذكورين</a:t>
            </a:r>
            <a:endParaRPr lang="en-US" sz="1600" dirty="0">
              <a:latin typeface="Times New Roman" panose="02020603050405020304" pitchFamily="18" charset="0"/>
              <a:ea typeface="Times New Roman" panose="02020603050405020304" pitchFamily="18" charset="0"/>
            </a:endParaRPr>
          </a:p>
          <a:p>
            <a:pPr marL="228600" algn="justLow">
              <a:tabLst>
                <a:tab pos="816610" algn="l"/>
              </a:tabLst>
            </a:pPr>
            <a:r>
              <a:rPr lang="ar-IQ" dirty="0">
                <a:latin typeface="Times New Roman" panose="02020603050405020304" pitchFamily="18" charset="0"/>
                <a:ea typeface="Times New Roman" panose="02020603050405020304" pitchFamily="18" charset="0"/>
                <a:cs typeface="Simplified Arabic" panose="02020603050405020304" pitchFamily="18" charset="-78"/>
              </a:rPr>
              <a:t>  *** حـ / آبار تحت الحفر – عمليات الحفر. </a:t>
            </a:r>
            <a:endParaRPr lang="en-US" sz="1600" dirty="0">
              <a:latin typeface="Times New Roman" panose="02020603050405020304" pitchFamily="18" charset="0"/>
              <a:ea typeface="Times New Roman" panose="02020603050405020304" pitchFamily="18" charset="0"/>
            </a:endParaRPr>
          </a:p>
          <a:p>
            <a:pPr marL="228600" algn="justLow"/>
            <a:r>
              <a:rPr lang="ar-IQ" dirty="0">
                <a:latin typeface="Times New Roman" panose="02020603050405020304" pitchFamily="18" charset="0"/>
                <a:ea typeface="Times New Roman" panose="02020603050405020304" pitchFamily="18" charset="0"/>
                <a:cs typeface="Simplified Arabic" panose="02020603050405020304" pitchFamily="18" charset="-78"/>
              </a:rPr>
              <a:t>  *** حـ / آبار تحت الحفر – تجهيزات الحفر. </a:t>
            </a:r>
            <a:endParaRPr lang="en-US" sz="1600" dirty="0">
              <a:latin typeface="Times New Roman" panose="02020603050405020304" pitchFamily="18" charset="0"/>
              <a:ea typeface="Times New Roman" panose="02020603050405020304" pitchFamily="18" charset="0"/>
            </a:endParaRPr>
          </a:p>
          <a:p>
            <a:pPr marL="228600" algn="justLow">
              <a:tabLst>
                <a:tab pos="588010" algn="l"/>
              </a:tabLst>
            </a:pPr>
            <a:r>
              <a:rPr lang="ar-IQ" dirty="0">
                <a:latin typeface="Times New Roman" panose="02020603050405020304" pitchFamily="18" charset="0"/>
                <a:ea typeface="Times New Roman" panose="02020603050405020304" pitchFamily="18" charset="0"/>
                <a:cs typeface="Simplified Arabic" panose="02020603050405020304" pitchFamily="18" charset="-78"/>
              </a:rPr>
              <a:t>  ***حـ / آبار تحت الحفر – آلات ومعدات الحفر. </a:t>
            </a:r>
            <a:endParaRPr lang="en-US" sz="1600" dirty="0">
              <a:latin typeface="Times New Roman" panose="02020603050405020304" pitchFamily="18" charset="0"/>
              <a:ea typeface="Times New Roman" panose="02020603050405020304" pitchFamily="18" charset="0"/>
            </a:endParaRPr>
          </a:p>
          <a:p>
            <a:pPr algn="justLow"/>
            <a:r>
              <a:rPr lang="ar-IQ" dirty="0">
                <a:latin typeface="Times New Roman" panose="02020603050405020304" pitchFamily="18" charset="0"/>
                <a:ea typeface="Times New Roman" panose="02020603050405020304" pitchFamily="18" charset="0"/>
                <a:cs typeface="Simplified Arabic" panose="02020603050405020304" pitchFamily="18" charset="-78"/>
              </a:rPr>
              <a:t>وفي نهاية العام يسجل القيد التالي: </a:t>
            </a:r>
            <a:endParaRPr lang="en-US" sz="1600" dirty="0">
              <a:latin typeface="Times New Roman" panose="02020603050405020304" pitchFamily="18" charset="0"/>
              <a:ea typeface="Times New Roman" panose="02020603050405020304" pitchFamily="18" charset="0"/>
            </a:endParaRPr>
          </a:p>
          <a:p>
            <a:pPr algn="justLow"/>
            <a:r>
              <a:rPr lang="ar-IQ" dirty="0">
                <a:latin typeface="Times New Roman" panose="02020603050405020304" pitchFamily="18" charset="0"/>
                <a:ea typeface="Times New Roman" panose="02020603050405020304" pitchFamily="18" charset="0"/>
                <a:cs typeface="Simplified Arabic" panose="02020603050405020304" pitchFamily="18" charset="-78"/>
              </a:rPr>
              <a:t>*** من حـ / أ . خ</a:t>
            </a:r>
            <a:endParaRPr lang="en-US" sz="1600" dirty="0">
              <a:latin typeface="Times New Roman" panose="02020603050405020304" pitchFamily="18" charset="0"/>
              <a:ea typeface="Times New Roman" panose="02020603050405020304" pitchFamily="18" charset="0"/>
            </a:endParaRPr>
          </a:p>
          <a:p>
            <a:pPr algn="justLow"/>
            <a:r>
              <a:rPr lang="ar-IQ" dirty="0">
                <a:latin typeface="Times New Roman" panose="02020603050405020304" pitchFamily="18" charset="0"/>
                <a:ea typeface="Times New Roman" panose="02020603050405020304" pitchFamily="18" charset="0"/>
                <a:cs typeface="Simplified Arabic" panose="02020603050405020304" pitchFamily="18" charset="-78"/>
              </a:rPr>
              <a:t>   *** إلى حـ / خسائر الآبار الجافة</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8229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135</Words>
  <Application>Microsoft Office PowerPoint</Application>
  <PresentationFormat>Widescreen</PresentationFormat>
  <Paragraphs>29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Simplified Arabic</vt:lpstr>
      <vt:lpstr>Times New Roman</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في النشاط النفطي</dc:title>
  <dc:creator>Windows User</dc:creator>
  <cp:lastModifiedBy>Windows User</cp:lastModifiedBy>
  <cp:revision>15</cp:revision>
  <dcterms:created xsi:type="dcterms:W3CDTF">2019-01-12T20:04:30Z</dcterms:created>
  <dcterms:modified xsi:type="dcterms:W3CDTF">2019-01-12T21:37:24Z</dcterms:modified>
</cp:coreProperties>
</file>