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84988" autoAdjust="0"/>
  </p:normalViewPr>
  <p:slideViewPr>
    <p:cSldViewPr snapToGrid="0">
      <p:cViewPr varScale="1">
        <p:scale>
          <a:sx n="75" d="100"/>
          <a:sy n="75" d="100"/>
        </p:scale>
        <p:origin x="97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227437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023803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88673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3197763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35DFF-5210-43C3-9656-614D7564646F}" type="datetimeFigureOut">
              <a:rPr lang="ar-IQ" smtClean="0"/>
              <a:t>07/05/1440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55516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8E35DFF-5210-43C3-9656-614D7564646F}" type="datetimeFigureOut">
              <a:rPr lang="ar-IQ" smtClean="0"/>
              <a:t>07/05/1440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93189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8E35DFF-5210-43C3-9656-614D7564646F}" type="datetimeFigureOut">
              <a:rPr lang="ar-IQ" smtClean="0"/>
              <a:t>07/05/1440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201780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8E35DFF-5210-43C3-9656-614D7564646F}" type="datetimeFigureOut">
              <a:rPr lang="ar-IQ" smtClean="0"/>
              <a:t>07/05/1440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31645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E35DFF-5210-43C3-9656-614D7564646F}" type="datetimeFigureOut">
              <a:rPr lang="ar-IQ" smtClean="0"/>
              <a:t>07/05/1440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2342148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DFF-5210-43C3-9656-614D7564646F}" type="datetimeFigureOut">
              <a:rPr lang="ar-IQ" smtClean="0"/>
              <a:t>07/05/1440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409854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E35DFF-5210-43C3-9656-614D7564646F}" type="datetimeFigureOut">
              <a:rPr lang="ar-IQ" smtClean="0"/>
              <a:t>07/05/1440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6CFF48-501D-4B12-8DC2-23D2AAD96CB3}" type="slidenum">
              <a:rPr lang="ar-IQ" smtClean="0"/>
              <a:t>‹#›</a:t>
            </a:fld>
            <a:endParaRPr lang="ar-IQ"/>
          </a:p>
        </p:txBody>
      </p:sp>
    </p:spTree>
    <p:extLst>
      <p:ext uri="{BB962C8B-B14F-4D97-AF65-F5344CB8AC3E}">
        <p14:creationId xmlns:p14="http://schemas.microsoft.com/office/powerpoint/2010/main" val="156871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E35DFF-5210-43C3-9656-614D7564646F}" type="datetimeFigureOut">
              <a:rPr lang="ar-IQ" smtClean="0"/>
              <a:t>07/05/1440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6CFF48-501D-4B12-8DC2-23D2AAD96CB3}" type="slidenum">
              <a:rPr lang="ar-IQ" smtClean="0"/>
              <a:t>‹#›</a:t>
            </a:fld>
            <a:endParaRPr lang="ar-IQ"/>
          </a:p>
        </p:txBody>
      </p:sp>
    </p:spTree>
    <p:extLst>
      <p:ext uri="{BB962C8B-B14F-4D97-AF65-F5344CB8AC3E}">
        <p14:creationId xmlns:p14="http://schemas.microsoft.com/office/powerpoint/2010/main" val="2172360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56480" y="484505"/>
            <a:ext cx="6096000" cy="5909310"/>
          </a:xfrm>
          <a:prstGeom prst="rect">
            <a:avLst/>
          </a:prstGeom>
        </p:spPr>
        <p:txBody>
          <a:bodyPr>
            <a:spAutoFit/>
          </a:bodyPr>
          <a:lstStyle/>
          <a:p>
            <a:pPr algn="justLow"/>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مثال رقم (1) </a:t>
            </a:r>
            <a:endParaRPr lang="en-US" sz="1200" dirty="0">
              <a:latin typeface="Times New Roman" panose="02020603050405020304" pitchFamily="18" charset="0"/>
              <a:ea typeface="Times New Roman" panose="02020603050405020304" pitchFamily="18" charset="0"/>
            </a:endParaRPr>
          </a:p>
          <a:p>
            <a:pPr algn="justLow"/>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بدأت إحدى الشركات النفطية بحفر بئر تجريبي في احد عقود الامتياز التي تملكها وفيما يلي الكلف المنفقة على هذا البئر: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في 2/1 تم نقل مواد من مخازن الشركة إلى موقع العمل وهي أنابيب تغليف بلغت قيمتها (9000) د. وتم استعمالها بالكامل، اسمنت لتغليف البئر (5000) د. تم استعمال منها (4000) د.، مواد كيماوية وحوامض (3500) د. استعمل منها (2000) د. فقط.</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في 5/1 تم دفع أجور عمال الحفر (13000) د. نقدا.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في 6/1 تم نقل من المخازن أنابيب استخراج قيمتها (8000) د. وصمامات تحكم بالإنتاج وقيمتها (10500) د. وبلغت تكاليف نقلها وتركيبها (3000) د. دفعت نقدا.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في 15/7 تم شــراء المعدات التالية بصك وهي: (10000) د. أنابيب توصيل، (120000) د. مضخات لضخ النفط، (30000) د. أجهزة لفصل النفط عن السوائل الأخرى، (350000) د. صهاريج تخزين، (200000) د. غلايات لاستخراج الغازات.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في 1/8 بلغت نفقات نقل وتركيب المعدات المشتراة يوم 15/7 (150000) د. </a:t>
            </a:r>
            <a:endParaRPr lang="en-US" sz="1200" dirty="0">
              <a:latin typeface="Times New Roman" panose="02020603050405020304" pitchFamily="18" charset="0"/>
              <a:ea typeface="Times New Roman" panose="02020603050405020304" pitchFamily="18" charset="0"/>
            </a:endParaRPr>
          </a:p>
          <a:p>
            <a:pPr marL="342900" lvl="0" indent="-342900" algn="justLow">
              <a:buFont typeface="+mj-lt"/>
              <a:buAutoNum type="arabicPeriod"/>
              <a:tabLst>
                <a:tab pos="45720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في 20/10 تم اكتشاف النفط بكميات تجارية وان المواد غير المستعملة تم إرجاعها للمخازن لعد انتهاء عمليات الحفر والتطوير في البئر.</a:t>
            </a:r>
            <a:endParaRPr lang="en-US" sz="1200" dirty="0">
              <a:latin typeface="Times New Roman" panose="02020603050405020304" pitchFamily="18" charset="0"/>
              <a:ea typeface="Times New Roman" panose="02020603050405020304" pitchFamily="18" charset="0"/>
            </a:endParaRPr>
          </a:p>
          <a:p>
            <a:pPr algn="justLow"/>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م// تسـجيل القيود اللازمة؟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الحل: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2/1</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من مذكورين</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9000 حـ / آبار تحت الحفر – تجهيزات الحفر</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8500 حـ / آبار تحت الحفر – عمليات الحفر (3500 + 5000)</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17500 إلى حـ / المخازن</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5/1</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13000 من حـ / آبار تحت الحفر – عمليات الحفر</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13000 الى حـ / الصندوق</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404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71440" y="669469"/>
            <a:ext cx="6096000" cy="5478423"/>
          </a:xfrm>
          <a:prstGeom prst="rect">
            <a:avLst/>
          </a:prstGeom>
        </p:spPr>
        <p:txBody>
          <a:bodyPr>
            <a:spAutoFit/>
          </a:bodyPr>
          <a:lstStyle/>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6/1</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من مذكورين</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18500 حـ / آبار تحت الحفر – تجهيزات الحفر (8000 + 10500)</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3000  حـ / آبار تحت الحفر – عمليات الحفر</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إلى مذكورين</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18500 حـ / المخازن</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3000  حـ / الصندوق</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15/7</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710000* من حـ / آبار تحت الحفر – آلات ومعدات الحفر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710000 إلى حـ / المصرف</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ـــــ</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(10000+120000+30000+350000+200000)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1/8</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150000 من حـ / آبار تحت الحفر – آلات ومعدات الحفر </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150000 إلى حـ / المصرف</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20/10</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قيد إرجاع المواد إلى المخازن</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2500 من حـ /  المخازن (المواد غير المستعملة 1000 + 1500)</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2500 إلى حـ / آبار تحت الحفر – عمليات الحفر</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قيد اكتشاف النفط</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909500 من حـ / العقود المنتجة</a:t>
            </a:r>
            <a:endParaRPr lang="en-US" sz="1200" dirty="0">
              <a:latin typeface="Times New Roman" panose="02020603050405020304" pitchFamily="18" charset="0"/>
              <a:ea typeface="Times New Roman" panose="02020603050405020304" pitchFamily="18" charset="0"/>
            </a:endParaRPr>
          </a:p>
          <a:p>
            <a:pPr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            إلى مذكورين</a:t>
            </a:r>
            <a:endParaRPr lang="en-US" sz="1200" dirty="0">
              <a:latin typeface="Times New Roman" panose="02020603050405020304" pitchFamily="18" charset="0"/>
              <a:ea typeface="Times New Roman" panose="02020603050405020304" pitchFamily="18" charset="0"/>
            </a:endParaRPr>
          </a:p>
          <a:p>
            <a:pPr marL="228600" algn="justLow">
              <a:tabLst>
                <a:tab pos="81661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22000  حـ / آبار تحت الحفر – عمليات الحفر. </a:t>
            </a:r>
            <a:endParaRPr lang="en-US" sz="1200" dirty="0">
              <a:latin typeface="Times New Roman" panose="02020603050405020304" pitchFamily="18" charset="0"/>
              <a:ea typeface="Times New Roman" panose="02020603050405020304" pitchFamily="18" charset="0"/>
            </a:endParaRPr>
          </a:p>
          <a:p>
            <a:pPr marL="228600" algn="justLow"/>
            <a:r>
              <a:rPr lang="ar-IQ" sz="1400" dirty="0">
                <a:latin typeface="Times New Roman" panose="02020603050405020304" pitchFamily="18" charset="0"/>
                <a:ea typeface="Times New Roman" panose="02020603050405020304" pitchFamily="18" charset="0"/>
                <a:cs typeface="Simplified Arabic" panose="02020603050405020304" pitchFamily="18" charset="-78"/>
              </a:rPr>
              <a:t>27500  حـ / آبار تحت الحفر – تجهيزات الحفر. </a:t>
            </a:r>
            <a:endParaRPr lang="en-US" sz="1200" dirty="0">
              <a:latin typeface="Times New Roman" panose="02020603050405020304" pitchFamily="18" charset="0"/>
              <a:ea typeface="Times New Roman" panose="02020603050405020304" pitchFamily="18" charset="0"/>
            </a:endParaRPr>
          </a:p>
          <a:p>
            <a:pPr marL="228600" algn="justLow">
              <a:tabLst>
                <a:tab pos="58801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860000 حـ / آبار تحت الحفر – آلات ومعدات الحفر.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28229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13892" y="574013"/>
            <a:ext cx="5275256" cy="5039414"/>
          </a:xfrm>
          <a:prstGeom prst="rect">
            <a:avLst/>
          </a:prstGeom>
        </p:spPr>
      </p:pic>
    </p:spTree>
    <p:extLst>
      <p:ext uri="{BB962C8B-B14F-4D97-AF65-F5344CB8AC3E}">
        <p14:creationId xmlns:p14="http://schemas.microsoft.com/office/powerpoint/2010/main" val="3178510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440</Words>
  <Application>Microsoft Office PowerPoint</Application>
  <PresentationFormat>Widescreen</PresentationFormat>
  <Paragraphs>45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Simplified Arabic</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في النشاط النفطي</dc:title>
  <dc:creator>Windows User</dc:creator>
  <cp:lastModifiedBy>Windows User</cp:lastModifiedBy>
  <cp:revision>16</cp:revision>
  <dcterms:created xsi:type="dcterms:W3CDTF">2019-01-12T20:04:30Z</dcterms:created>
  <dcterms:modified xsi:type="dcterms:W3CDTF">2019-01-12T21:42:08Z</dcterms:modified>
</cp:coreProperties>
</file>