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6B5AA93C-9801-48A0-9552-F9CD3ADB3B52}"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1228958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B5AA93C-9801-48A0-9552-F9CD3ADB3B52}"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3643908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B5AA93C-9801-48A0-9552-F9CD3ADB3B52}"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290925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B5AA93C-9801-48A0-9552-F9CD3ADB3B52}"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3070737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5AA93C-9801-48A0-9552-F9CD3ADB3B52}"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1337070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6B5AA93C-9801-48A0-9552-F9CD3ADB3B52}"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1745000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6B5AA93C-9801-48A0-9552-F9CD3ADB3B52}"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3073862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6B5AA93C-9801-48A0-9552-F9CD3ADB3B52}"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2637177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5AA93C-9801-48A0-9552-F9CD3ADB3B52}"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1652683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5AA93C-9801-48A0-9552-F9CD3ADB3B52}"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3763632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5AA93C-9801-48A0-9552-F9CD3ADB3B52}"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0C0722D8-332C-4550-8C4B-1E6D300D9E7B}" type="slidenum">
              <a:rPr lang="ar-IQ" smtClean="0"/>
              <a:t>‹#›</a:t>
            </a:fld>
            <a:endParaRPr lang="ar-IQ"/>
          </a:p>
        </p:txBody>
      </p:sp>
    </p:spTree>
    <p:extLst>
      <p:ext uri="{BB962C8B-B14F-4D97-AF65-F5344CB8AC3E}">
        <p14:creationId xmlns:p14="http://schemas.microsoft.com/office/powerpoint/2010/main" val="88142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B5AA93C-9801-48A0-9552-F9CD3ADB3B52}"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C0722D8-332C-4550-8C4B-1E6D300D9E7B}" type="slidenum">
              <a:rPr lang="ar-IQ" smtClean="0"/>
              <a:t>‹#›</a:t>
            </a:fld>
            <a:endParaRPr lang="ar-IQ"/>
          </a:p>
        </p:txBody>
      </p:sp>
    </p:spTree>
    <p:extLst>
      <p:ext uri="{BB962C8B-B14F-4D97-AF65-F5344CB8AC3E}">
        <p14:creationId xmlns:p14="http://schemas.microsoft.com/office/powerpoint/2010/main" val="3325463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اقتصاديات البيئة</a:t>
            </a:r>
            <a:endParaRPr lang="ar-IQ" dirty="0"/>
          </a:p>
        </p:txBody>
      </p:sp>
      <p:sp>
        <p:nvSpPr>
          <p:cNvPr id="3" name="Subtitle 2"/>
          <p:cNvSpPr>
            <a:spLocks noGrp="1"/>
          </p:cNvSpPr>
          <p:nvPr>
            <p:ph type="subTitle" idx="1"/>
          </p:nvPr>
        </p:nvSpPr>
        <p:spPr/>
        <p:txBody>
          <a:bodyPr/>
          <a:lstStyle/>
          <a:p>
            <a:r>
              <a:rPr lang="ar-IQ" smtClean="0"/>
              <a:t>المحاضرة </a:t>
            </a:r>
            <a:r>
              <a:rPr lang="ar-IQ" smtClean="0"/>
              <a:t>الثالثة</a:t>
            </a:r>
            <a:endParaRPr lang="ar-IQ" dirty="0"/>
          </a:p>
        </p:txBody>
      </p:sp>
    </p:spTree>
    <p:extLst>
      <p:ext uri="{BB962C8B-B14F-4D97-AF65-F5344CB8AC3E}">
        <p14:creationId xmlns:p14="http://schemas.microsoft.com/office/powerpoint/2010/main" val="687754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IQ" sz="4000" b="1" dirty="0" smtClean="0">
                <a:ea typeface="Calibri"/>
              </a:rPr>
              <a:t/>
            </a:r>
            <a:br>
              <a:rPr lang="ar-IQ" sz="4000" b="1" dirty="0" smtClean="0">
                <a:ea typeface="Calibri"/>
              </a:rPr>
            </a:br>
            <a:r>
              <a:rPr lang="ar-IQ" sz="4000" b="1" dirty="0" smtClean="0">
                <a:ea typeface="Calibri"/>
              </a:rPr>
              <a:t> </a:t>
            </a:r>
            <a:r>
              <a:rPr lang="en-US" sz="4000" dirty="0">
                <a:ea typeface="Calibri"/>
                <a:cs typeface="Arial"/>
              </a:rPr>
              <a:t/>
            </a:r>
            <a:br>
              <a:rPr lang="en-US" sz="4000" dirty="0">
                <a:ea typeface="Calibri"/>
                <a:cs typeface="Arial"/>
              </a:rPr>
            </a:br>
            <a:r>
              <a:rPr lang="ar-IQ" sz="4000" dirty="0" smtClean="0">
                <a:ea typeface="Calibri"/>
                <a:cs typeface="Arial"/>
              </a:rPr>
              <a:t/>
            </a:r>
            <a:br>
              <a:rPr lang="ar-IQ" sz="4000" dirty="0" smtClean="0">
                <a:ea typeface="Calibri"/>
                <a:cs typeface="Arial"/>
              </a:rPr>
            </a:br>
            <a:r>
              <a:rPr lang="ar-IQ" sz="4000" dirty="0">
                <a:ea typeface="Calibri"/>
                <a:cs typeface="Arial"/>
              </a:rPr>
              <a:t/>
            </a:r>
            <a:br>
              <a:rPr lang="ar-IQ" sz="4000" dirty="0">
                <a:ea typeface="Calibri"/>
                <a:cs typeface="Arial"/>
              </a:rPr>
            </a:br>
            <a:r>
              <a:rPr lang="ar-IQ" sz="4000" dirty="0" smtClean="0">
                <a:ea typeface="Calibri"/>
                <a:cs typeface="Arial"/>
              </a:rPr>
              <a:t/>
            </a:r>
            <a:br>
              <a:rPr lang="ar-IQ" sz="4000" dirty="0" smtClean="0">
                <a:ea typeface="Calibri"/>
                <a:cs typeface="Arial"/>
              </a:rPr>
            </a:br>
            <a:r>
              <a:rPr lang="ar-IQ" sz="4000" b="1" dirty="0" smtClean="0"/>
              <a:t>ثانيا </a:t>
            </a:r>
            <a:r>
              <a:rPr lang="ar-IQ" sz="4000" b="1" dirty="0"/>
              <a:t>: اشكال </a:t>
            </a:r>
            <a:r>
              <a:rPr lang="ar-IQ" sz="4000" b="1" dirty="0" smtClean="0"/>
              <a:t>البيئة </a:t>
            </a:r>
            <a:r>
              <a:rPr lang="ar-IQ" sz="4000" b="1" dirty="0"/>
              <a:t>(انواعها ) </a:t>
            </a:r>
            <a:r>
              <a:rPr lang="ar-IQ" sz="4000" b="1" dirty="0" smtClean="0"/>
              <a:t/>
            </a:r>
            <a:br>
              <a:rPr lang="ar-IQ" sz="4000" b="1" dirty="0" smtClean="0"/>
            </a:br>
            <a:r>
              <a:rPr lang="en-US" sz="4000" dirty="0"/>
              <a:t/>
            </a:r>
            <a:br>
              <a:rPr lang="en-US" sz="4000" dirty="0"/>
            </a:br>
            <a:r>
              <a:rPr lang="en-US" sz="4000" b="1" dirty="0"/>
              <a:t> </a:t>
            </a:r>
            <a:r>
              <a:rPr lang="en-US" sz="4000" dirty="0"/>
              <a:t/>
            </a:r>
            <a:br>
              <a:rPr lang="en-US" sz="4000" dirty="0"/>
            </a:br>
            <a:r>
              <a:rPr lang="en-US" sz="4000" b="1" dirty="0" smtClean="0">
                <a:effectLst/>
                <a:latin typeface="Times New Roman"/>
                <a:ea typeface="Calibri"/>
                <a:cs typeface="Arial"/>
              </a:rPr>
              <a:t> </a:t>
            </a:r>
            <a:r>
              <a:rPr lang="en-US" sz="4000" dirty="0">
                <a:ea typeface="Calibri"/>
                <a:cs typeface="Arial"/>
              </a:rPr>
              <a:t/>
            </a:r>
            <a:br>
              <a:rPr lang="en-US" sz="4000" dirty="0">
                <a:ea typeface="Calibri"/>
                <a:cs typeface="Arial"/>
              </a:rPr>
            </a:br>
            <a:endParaRPr lang="ar-IQ" sz="4000" dirty="0"/>
          </a:p>
        </p:txBody>
      </p:sp>
      <p:sp>
        <p:nvSpPr>
          <p:cNvPr id="3" name="Content Placeholder 2"/>
          <p:cNvSpPr>
            <a:spLocks noGrp="1"/>
          </p:cNvSpPr>
          <p:nvPr>
            <p:ph idx="1"/>
          </p:nvPr>
        </p:nvSpPr>
        <p:spPr/>
        <p:txBody>
          <a:bodyPr>
            <a:normAutofit fontScale="92500" lnSpcReduction="10000"/>
          </a:bodyPr>
          <a:lstStyle/>
          <a:p>
            <a:pPr marL="0" indent="0" algn="justLow">
              <a:lnSpc>
                <a:spcPct val="115000"/>
              </a:lnSpc>
              <a:spcAft>
                <a:spcPts val="1000"/>
              </a:spcAft>
              <a:buNone/>
            </a:pPr>
            <a:r>
              <a:rPr lang="ar-IQ" sz="2800" dirty="0" smtClean="0">
                <a:ea typeface="Calibri"/>
                <a:cs typeface="Times New Roman"/>
              </a:rPr>
              <a:t>ويمكن </a:t>
            </a:r>
            <a:r>
              <a:rPr lang="ar-IQ" sz="2800" dirty="0">
                <a:ea typeface="Calibri"/>
                <a:cs typeface="Times New Roman"/>
              </a:rPr>
              <a:t>التمييز بين أشكال متعددة للبيئة  : </a:t>
            </a:r>
            <a:endParaRPr lang="en-US" sz="2800" dirty="0">
              <a:ea typeface="Calibri"/>
              <a:cs typeface="Arial"/>
            </a:endParaRPr>
          </a:p>
          <a:p>
            <a:pPr lvl="0" algn="justLow">
              <a:lnSpc>
                <a:spcPct val="115000"/>
              </a:lnSpc>
              <a:spcAft>
                <a:spcPts val="1000"/>
              </a:spcAft>
            </a:pPr>
            <a:r>
              <a:rPr lang="en-US" b="1" dirty="0" smtClean="0">
                <a:solidFill>
                  <a:schemeClr val="accent2">
                    <a:lumMod val="75000"/>
                  </a:schemeClr>
                </a:solidFill>
                <a:effectLst/>
                <a:latin typeface="Times New Roman"/>
                <a:ea typeface="Calibri"/>
                <a:cs typeface="Arial"/>
              </a:rPr>
              <a:t> </a:t>
            </a:r>
            <a:r>
              <a:rPr lang="ar-IQ" sz="6000" dirty="0">
                <a:solidFill>
                  <a:schemeClr val="tx2">
                    <a:lumMod val="50000"/>
                  </a:schemeClr>
                </a:solidFill>
              </a:rPr>
              <a:t>البيئة الطبيعية </a:t>
            </a:r>
            <a:r>
              <a:rPr lang="ar-IQ" sz="5400" dirty="0">
                <a:solidFill>
                  <a:schemeClr val="tx2">
                    <a:lumMod val="50000"/>
                  </a:schemeClr>
                </a:solidFill>
              </a:rPr>
              <a:t>: </a:t>
            </a:r>
            <a:r>
              <a:rPr lang="ar-IQ" sz="5400" dirty="0">
                <a:solidFill>
                  <a:schemeClr val="accent2">
                    <a:lumMod val="75000"/>
                  </a:schemeClr>
                </a:solidFill>
              </a:rPr>
              <a:t>وتتمثل عناصرها  بالماء والتربة والهواء والمعادن ومصدر الطاقة والأحياء بصورها كافة.</a:t>
            </a:r>
            <a:endParaRPr lang="en-US" sz="5400" dirty="0">
              <a:solidFill>
                <a:schemeClr val="accent2">
                  <a:lumMod val="75000"/>
                </a:schemeClr>
              </a:solidFill>
            </a:endParaRPr>
          </a:p>
          <a:p>
            <a:pPr algn="justLow">
              <a:lnSpc>
                <a:spcPct val="115000"/>
              </a:lnSpc>
              <a:spcAft>
                <a:spcPts val="1000"/>
              </a:spcAft>
            </a:pPr>
            <a:endParaRPr lang="en-US" sz="2000" dirty="0">
              <a:ea typeface="Calibri"/>
              <a:cs typeface="Arial"/>
            </a:endParaRPr>
          </a:p>
          <a:p>
            <a:endParaRPr lang="ar-IQ" dirty="0"/>
          </a:p>
        </p:txBody>
      </p:sp>
    </p:spTree>
    <p:extLst>
      <p:ext uri="{BB962C8B-B14F-4D97-AF65-F5344CB8AC3E}">
        <p14:creationId xmlns:p14="http://schemas.microsoft.com/office/powerpoint/2010/main" val="1606444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a:bodyPr>
          <a:lstStyle/>
          <a:p>
            <a:pPr marL="0" lvl="0" indent="0" algn="justLow" fontAlgn="base">
              <a:lnSpc>
                <a:spcPct val="115000"/>
              </a:lnSpc>
              <a:spcAft>
                <a:spcPts val="1000"/>
              </a:spcAft>
              <a:buSzPts val="1400"/>
              <a:buNone/>
              <a:tabLst>
                <a:tab pos="224790" algn="l"/>
              </a:tabLst>
            </a:pPr>
            <a:r>
              <a:rPr lang="ar-IQ" sz="5400" dirty="0">
                <a:solidFill>
                  <a:srgbClr val="C00000"/>
                </a:solidFill>
                <a:ea typeface="Calibri"/>
                <a:cs typeface="Times New Roman"/>
              </a:rPr>
              <a:t>البيئة الاصطناعية : </a:t>
            </a:r>
            <a:r>
              <a:rPr lang="ar-IQ" sz="4800" dirty="0">
                <a:solidFill>
                  <a:schemeClr val="accent3">
                    <a:lumMod val="50000"/>
                  </a:schemeClr>
                </a:solidFill>
                <a:ea typeface="Calibri"/>
                <a:cs typeface="Times New Roman"/>
              </a:rPr>
              <a:t>وتمثل البيئة المادية التي تتمثل عناصرها بالنظم الاجتماعية والمؤسسات التي أقامها الانسان والخدمات العامة من طرق ومصارف مياه وشبكات ري وغيرها.</a:t>
            </a:r>
            <a:endParaRPr lang="en-US" sz="4800" dirty="0">
              <a:solidFill>
                <a:schemeClr val="accent3">
                  <a:lumMod val="50000"/>
                </a:schemeClr>
              </a:solidFill>
              <a:ea typeface="Calibri"/>
              <a:cs typeface="Arial"/>
            </a:endParaRPr>
          </a:p>
          <a:p>
            <a:endParaRPr lang="ar-IQ" sz="4800" dirty="0">
              <a:solidFill>
                <a:schemeClr val="accent3">
                  <a:lumMod val="50000"/>
                </a:schemeClr>
              </a:solidFill>
            </a:endParaRPr>
          </a:p>
        </p:txBody>
      </p:sp>
    </p:spTree>
    <p:extLst>
      <p:ext uri="{BB962C8B-B14F-4D97-AF65-F5344CB8AC3E}">
        <p14:creationId xmlns:p14="http://schemas.microsoft.com/office/powerpoint/2010/main" val="3526643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a:bodyPr>
          <a:lstStyle/>
          <a:p>
            <a:pPr algn="justLow"/>
            <a:r>
              <a:rPr lang="ar-IQ" sz="5400" dirty="0">
                <a:solidFill>
                  <a:srgbClr val="C00000"/>
                </a:solidFill>
              </a:rPr>
              <a:t>البيئة الاقتصادية : </a:t>
            </a:r>
            <a:r>
              <a:rPr lang="ar-IQ" sz="4800" dirty="0">
                <a:solidFill>
                  <a:schemeClr val="accent4">
                    <a:lumMod val="50000"/>
                  </a:schemeClr>
                </a:solidFill>
              </a:rPr>
              <a:t>تمثل كل النظم والقوانين والإجراءات الاقتصادية والإمكانات والموارد المادية والبشرية وكل الترابطات والتأثيرات الخارجية التي تحلل المستجدات والأوضاع الاقتصادية محلياً واقليمياً ودولياً </a:t>
            </a:r>
          </a:p>
        </p:txBody>
      </p:sp>
    </p:spTree>
    <p:extLst>
      <p:ext uri="{BB962C8B-B14F-4D97-AF65-F5344CB8AC3E}">
        <p14:creationId xmlns:p14="http://schemas.microsoft.com/office/powerpoint/2010/main" val="102689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rmAutofit/>
          </a:bodyPr>
          <a:lstStyle/>
          <a:p>
            <a:pPr algn="justLow"/>
            <a:r>
              <a:rPr lang="ar-IQ" sz="6000" dirty="0">
                <a:solidFill>
                  <a:srgbClr val="002060"/>
                </a:solidFill>
              </a:rPr>
              <a:t>البيئة الاجتماعية : </a:t>
            </a:r>
            <a:r>
              <a:rPr lang="ar-IQ" sz="5400" dirty="0">
                <a:solidFill>
                  <a:schemeClr val="accent2"/>
                </a:solidFill>
              </a:rPr>
              <a:t>وتتضمن الخدمات الاجتماعية العامة المختلفة والخصائص الاجتماعية للسكان , وكل مايحمله الانسان من قيم وسلوكيات وعقائد ليستخدمها في حياته</a:t>
            </a:r>
          </a:p>
        </p:txBody>
      </p:sp>
    </p:spTree>
    <p:extLst>
      <p:ext uri="{BB962C8B-B14F-4D97-AF65-F5344CB8AC3E}">
        <p14:creationId xmlns:p14="http://schemas.microsoft.com/office/powerpoint/2010/main" val="2642522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85000" lnSpcReduction="10000"/>
          </a:bodyPr>
          <a:lstStyle/>
          <a:p>
            <a:pPr marL="0" lvl="0" indent="0" algn="justLow" fontAlgn="base">
              <a:lnSpc>
                <a:spcPct val="115000"/>
              </a:lnSpc>
              <a:spcAft>
                <a:spcPts val="1000"/>
              </a:spcAft>
              <a:buSzPts val="1400"/>
              <a:buNone/>
              <a:tabLst>
                <a:tab pos="224790" algn="l"/>
              </a:tabLst>
            </a:pPr>
            <a:r>
              <a:rPr lang="ar-SA" sz="3900" dirty="0">
                <a:solidFill>
                  <a:srgbClr val="002060"/>
                </a:solidFill>
                <a:ea typeface="Calibri"/>
                <a:cs typeface="Times New Roman"/>
              </a:rPr>
              <a:t>البيئة </a:t>
            </a:r>
            <a:r>
              <a:rPr lang="ar-SA" sz="3900" dirty="0" smtClean="0">
                <a:solidFill>
                  <a:srgbClr val="002060"/>
                </a:solidFill>
                <a:ea typeface="Calibri"/>
                <a:cs typeface="Times New Roman"/>
              </a:rPr>
              <a:t>السياسية </a:t>
            </a:r>
            <a:r>
              <a:rPr lang="ar-SA" sz="3900" dirty="0">
                <a:solidFill>
                  <a:srgbClr val="002060"/>
                </a:solidFill>
                <a:ea typeface="Calibri"/>
                <a:cs typeface="Times New Roman"/>
              </a:rPr>
              <a:t>: </a:t>
            </a:r>
            <a:r>
              <a:rPr lang="ar-SA" dirty="0">
                <a:solidFill>
                  <a:schemeClr val="accent3">
                    <a:lumMod val="50000"/>
                  </a:schemeClr>
                </a:solidFill>
                <a:ea typeface="Calibri"/>
                <a:cs typeface="Times New Roman"/>
              </a:rPr>
              <a:t>وهي نظام ديناميكي معقد ذومكونات متشابكة ومتعددة وتعد إحدى وسائل الاتصال السياسي من خلال التأثير على الاتصال الشخصي وانعكاسه على السلوك السياسي للفرد والأحداث والأزمات السياسية في بيئة سياسية فاعلة ومؤثرة على ممارسة وسلوك الأفراد وتساعدهم على المشاركة السياسية مع الأحداث والأزمات نتيجة متابعتهم للأخبار والأحداث والتحليلات عبر وسائل الإعلام المتنوعة مثال ذلك (الناخبين يكتسبون معلوماتهم السياسية من بيئتهم المحيطة بهم في الحملات الانتخابية؛ من خلال الاتصال السياسي عن طريق اختيار الرسائل الإعلامية التي تلبي رغباتهم الذاتية) كما أن الجمهور مسؤول عن اختيار ما يناسبه من وسائل الإعلام المتنافسة على مصادر الإشباع المعلوماتية التي تحقق له اكبر قدر ممكن من الإشباع الذاتي</a:t>
            </a:r>
            <a:r>
              <a:rPr lang="ar-SA" baseline="30000" dirty="0">
                <a:solidFill>
                  <a:schemeClr val="accent3">
                    <a:lumMod val="50000"/>
                  </a:schemeClr>
                </a:solidFill>
                <a:ea typeface="Calibri"/>
                <a:cs typeface="Times New Roman"/>
              </a:rPr>
              <a:t> </a:t>
            </a:r>
            <a:r>
              <a:rPr lang="ar-IQ" baseline="30000" dirty="0">
                <a:solidFill>
                  <a:schemeClr val="accent3">
                    <a:lumMod val="50000"/>
                  </a:schemeClr>
                </a:solidFill>
                <a:ea typeface="Calibri"/>
                <a:cs typeface="Times New Roman"/>
              </a:rPr>
              <a:t>.</a:t>
            </a:r>
            <a:endParaRPr lang="en-US" sz="2400" dirty="0">
              <a:solidFill>
                <a:schemeClr val="accent3">
                  <a:lumMod val="50000"/>
                </a:schemeClr>
              </a:solidFill>
              <a:ea typeface="Calibri"/>
              <a:cs typeface="Arial"/>
            </a:endParaRPr>
          </a:p>
          <a:p>
            <a:endParaRPr lang="ar-IQ" dirty="0">
              <a:solidFill>
                <a:schemeClr val="accent3">
                  <a:lumMod val="50000"/>
                </a:schemeClr>
              </a:solidFill>
            </a:endParaRPr>
          </a:p>
        </p:txBody>
      </p:sp>
    </p:spTree>
    <p:extLst>
      <p:ext uri="{BB962C8B-B14F-4D97-AF65-F5344CB8AC3E}">
        <p14:creationId xmlns:p14="http://schemas.microsoft.com/office/powerpoint/2010/main" val="3503378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lnSpcReduction="10000"/>
          </a:bodyPr>
          <a:lstStyle/>
          <a:p>
            <a:pPr algn="justLow">
              <a:lnSpc>
                <a:spcPct val="115000"/>
              </a:lnSpc>
              <a:spcAft>
                <a:spcPts val="1000"/>
              </a:spcAft>
            </a:pPr>
            <a:r>
              <a:rPr lang="ar-IQ" sz="3000" b="1" dirty="0">
                <a:ea typeface="Calibri"/>
                <a:cs typeface="Times New Roman"/>
              </a:rPr>
              <a:t>أمّا ضمن نطاق المشروع فيمكن تشخيص نوعين من البيئة : </a:t>
            </a:r>
            <a:r>
              <a:rPr lang="ar-IQ" sz="3000" b="1" baseline="30000" dirty="0">
                <a:ea typeface="Calibri"/>
                <a:cs typeface="Times New Roman"/>
              </a:rPr>
              <a:t> </a:t>
            </a:r>
            <a:endParaRPr lang="en-US" sz="3000" dirty="0">
              <a:ea typeface="Calibri"/>
              <a:cs typeface="Arial"/>
            </a:endParaRPr>
          </a:p>
          <a:p>
            <a:pPr lvl="0" algn="justLow">
              <a:lnSpc>
                <a:spcPct val="115000"/>
              </a:lnSpc>
              <a:spcAft>
                <a:spcPts val="1000"/>
              </a:spcAft>
              <a:buFont typeface="+mj-lt"/>
              <a:buAutoNum type="arabicPeriod"/>
              <a:tabLst>
                <a:tab pos="457200" algn="l"/>
              </a:tabLst>
            </a:pPr>
            <a:r>
              <a:rPr lang="ar-IQ" dirty="0">
                <a:solidFill>
                  <a:srgbClr val="002060"/>
                </a:solidFill>
                <a:ea typeface="Calibri"/>
                <a:cs typeface="Times New Roman"/>
              </a:rPr>
              <a:t>البيئة الخارجية : </a:t>
            </a:r>
            <a:r>
              <a:rPr lang="ar-IQ" dirty="0">
                <a:solidFill>
                  <a:srgbClr val="FF0000"/>
                </a:solidFill>
                <a:ea typeface="Calibri"/>
                <a:cs typeface="Times New Roman"/>
              </a:rPr>
              <a:t>وتشمل البيئة الطبيعية التي تقدم المدخلات للعملية الانتاجية في المشروع من جانب وتكون مستقبلة للملوثات المطروحة من المشروع من جانب آخر , وتشمل البيئة المصطنعة أو المشيدة أيضاً والتي تمثلها البيئة الاجتماعية والسياسية والاقتصادية والقانونية والتعليمية والثقافية والمعرفية والتكنلوجية .</a:t>
            </a:r>
            <a:endParaRPr lang="en-US" dirty="0">
              <a:solidFill>
                <a:srgbClr val="FF0000"/>
              </a:solidFill>
              <a:ea typeface="Calibri"/>
              <a:cs typeface="Arial"/>
            </a:endParaRPr>
          </a:p>
          <a:p>
            <a:pPr lvl="0" algn="justLow">
              <a:lnSpc>
                <a:spcPct val="115000"/>
              </a:lnSpc>
              <a:spcAft>
                <a:spcPts val="1000"/>
              </a:spcAft>
              <a:buFont typeface="+mj-lt"/>
              <a:buAutoNum type="arabicPeriod"/>
              <a:tabLst>
                <a:tab pos="457200" algn="l"/>
              </a:tabLst>
            </a:pPr>
            <a:r>
              <a:rPr lang="ar-IQ" dirty="0">
                <a:solidFill>
                  <a:schemeClr val="accent1">
                    <a:lumMod val="50000"/>
                  </a:schemeClr>
                </a:solidFill>
                <a:ea typeface="Calibri"/>
                <a:cs typeface="Times New Roman"/>
              </a:rPr>
              <a:t>البيئة الداخلية : </a:t>
            </a:r>
            <a:r>
              <a:rPr lang="ar-IQ" dirty="0">
                <a:solidFill>
                  <a:srgbClr val="FF0000"/>
                </a:solidFill>
                <a:ea typeface="Calibri"/>
                <a:cs typeface="Times New Roman"/>
              </a:rPr>
              <a:t>وتتمثل بأهداف المشروع وأجزاء النظام القائم في المشروع وعناصر إدارته والتوجيهات المستقلة </a:t>
            </a:r>
            <a:r>
              <a:rPr lang="ar-IQ" dirty="0">
                <a:ea typeface="Calibri"/>
                <a:cs typeface="Times New Roman"/>
              </a:rPr>
              <a:t>.</a:t>
            </a:r>
            <a:endParaRPr lang="en-US" sz="2400" dirty="0">
              <a:ea typeface="Calibri"/>
              <a:cs typeface="Arial"/>
            </a:endParaRPr>
          </a:p>
          <a:p>
            <a:endParaRPr lang="ar-IQ" dirty="0"/>
          </a:p>
        </p:txBody>
      </p:sp>
    </p:spTree>
    <p:extLst>
      <p:ext uri="{BB962C8B-B14F-4D97-AF65-F5344CB8AC3E}">
        <p14:creationId xmlns:p14="http://schemas.microsoft.com/office/powerpoint/2010/main" val="3247497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261</Words>
  <Application>Microsoft Office PowerPoint</Application>
  <PresentationFormat>On-screen Show (4:3)</PresentationFormat>
  <Paragraphs>12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اقتصاديات البيئة</vt:lpstr>
      <vt:lpstr>      ثانيا : اشكال البيئة (انواعها )       </vt:lpstr>
      <vt:lpstr>PowerPoint Presentation</vt:lpstr>
      <vt:lpstr>PowerPoint Presentation</vt:lpstr>
      <vt:lpstr>PowerPoint Presentation</vt:lpstr>
      <vt:lpstr>PowerPoint Presentation</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dc:title>
  <dc:creator>n0ak95</dc:creator>
  <cp:lastModifiedBy>n0ak95</cp:lastModifiedBy>
  <cp:revision>6</cp:revision>
  <dcterms:created xsi:type="dcterms:W3CDTF">2018-12-03T09:59:10Z</dcterms:created>
  <dcterms:modified xsi:type="dcterms:W3CDTF">2019-01-23T14:17:26Z</dcterms:modified>
</cp:coreProperties>
</file>