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62"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B5AA93C-9801-48A0-9552-F9CD3ADB3B5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122895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B5AA93C-9801-48A0-9552-F9CD3ADB3B5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364390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B5AA93C-9801-48A0-9552-F9CD3ADB3B5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2909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B5AA93C-9801-48A0-9552-F9CD3ADB3B5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307073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5AA93C-9801-48A0-9552-F9CD3ADB3B52}"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133707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B5AA93C-9801-48A0-9552-F9CD3ADB3B52}"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174500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B5AA93C-9801-48A0-9552-F9CD3ADB3B52}"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307386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B5AA93C-9801-48A0-9552-F9CD3ADB3B52}"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263717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AA93C-9801-48A0-9552-F9CD3ADB3B52}"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165268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AA93C-9801-48A0-9552-F9CD3ADB3B52}"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376363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AA93C-9801-48A0-9552-F9CD3ADB3B52}"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0722D8-332C-4550-8C4B-1E6D300D9E7B}" type="slidenum">
              <a:rPr lang="ar-IQ" smtClean="0"/>
              <a:t>‹#›</a:t>
            </a:fld>
            <a:endParaRPr lang="ar-IQ"/>
          </a:p>
        </p:txBody>
      </p:sp>
    </p:spTree>
    <p:extLst>
      <p:ext uri="{BB962C8B-B14F-4D97-AF65-F5344CB8AC3E}">
        <p14:creationId xmlns:p14="http://schemas.microsoft.com/office/powerpoint/2010/main" val="8814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5AA93C-9801-48A0-9552-F9CD3ADB3B52}"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C0722D8-332C-4550-8C4B-1E6D300D9E7B}" type="slidenum">
              <a:rPr lang="ar-IQ" smtClean="0"/>
              <a:t>‹#›</a:t>
            </a:fld>
            <a:endParaRPr lang="ar-IQ"/>
          </a:p>
        </p:txBody>
      </p:sp>
    </p:spTree>
    <p:extLst>
      <p:ext uri="{BB962C8B-B14F-4D97-AF65-F5344CB8AC3E}">
        <p14:creationId xmlns:p14="http://schemas.microsoft.com/office/powerpoint/2010/main" val="332546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اقتصاديات البيئة</a:t>
            </a:r>
            <a:endParaRPr lang="ar-IQ" dirty="0"/>
          </a:p>
        </p:txBody>
      </p:sp>
      <p:sp>
        <p:nvSpPr>
          <p:cNvPr id="3" name="Subtitle 2"/>
          <p:cNvSpPr>
            <a:spLocks noGrp="1"/>
          </p:cNvSpPr>
          <p:nvPr>
            <p:ph type="subTitle" idx="1"/>
          </p:nvPr>
        </p:nvSpPr>
        <p:spPr/>
        <p:txBody>
          <a:bodyPr/>
          <a:lstStyle/>
          <a:p>
            <a:r>
              <a:rPr lang="ar-IQ" smtClean="0"/>
              <a:t>المحاضرة </a:t>
            </a:r>
            <a:r>
              <a:rPr lang="ar-IQ" smtClean="0"/>
              <a:t>الرابعة</a:t>
            </a:r>
            <a:endParaRPr lang="ar-IQ" dirty="0"/>
          </a:p>
        </p:txBody>
      </p:sp>
    </p:spTree>
    <p:extLst>
      <p:ext uri="{BB962C8B-B14F-4D97-AF65-F5344CB8AC3E}">
        <p14:creationId xmlns:p14="http://schemas.microsoft.com/office/powerpoint/2010/main" val="68775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algn="ctr"/>
            <a:r>
              <a:rPr lang="ar-IQ" sz="4400" dirty="0" smtClean="0">
                <a:solidFill>
                  <a:srgbClr val="002060"/>
                </a:solidFill>
              </a:rPr>
              <a:t>تكملة المحاضرة الثالثة</a:t>
            </a:r>
          </a:p>
          <a:p>
            <a:pPr algn="justLow"/>
            <a:r>
              <a:rPr lang="ar-IQ" sz="6000" dirty="0" smtClean="0">
                <a:solidFill>
                  <a:srgbClr val="002060"/>
                </a:solidFill>
              </a:rPr>
              <a:t>البيئة </a:t>
            </a:r>
            <a:r>
              <a:rPr lang="ar-IQ" sz="6000" dirty="0">
                <a:solidFill>
                  <a:srgbClr val="002060"/>
                </a:solidFill>
              </a:rPr>
              <a:t>الاجتماعية : </a:t>
            </a:r>
            <a:r>
              <a:rPr lang="ar-IQ" sz="5400" dirty="0">
                <a:solidFill>
                  <a:schemeClr val="accent2"/>
                </a:solidFill>
              </a:rPr>
              <a:t>وتتضمن الخدمات الاجتماعية العامة المختلفة والخصائص الاجتماعية للسكان , وكل مايحمله الانسان من قيم وسلوكيات وعقائد ليستخدمها في حياته</a:t>
            </a:r>
          </a:p>
        </p:txBody>
      </p:sp>
    </p:spTree>
    <p:extLst>
      <p:ext uri="{BB962C8B-B14F-4D97-AF65-F5344CB8AC3E}">
        <p14:creationId xmlns:p14="http://schemas.microsoft.com/office/powerpoint/2010/main" val="264252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10000"/>
          </a:bodyPr>
          <a:lstStyle/>
          <a:p>
            <a:pPr marL="0" lvl="0" indent="0" algn="justLow" fontAlgn="base">
              <a:lnSpc>
                <a:spcPct val="115000"/>
              </a:lnSpc>
              <a:spcAft>
                <a:spcPts val="1000"/>
              </a:spcAft>
              <a:buSzPts val="1400"/>
              <a:buNone/>
              <a:tabLst>
                <a:tab pos="224790" algn="l"/>
              </a:tabLst>
            </a:pPr>
            <a:r>
              <a:rPr lang="ar-SA" sz="3900" dirty="0">
                <a:solidFill>
                  <a:srgbClr val="002060"/>
                </a:solidFill>
                <a:ea typeface="Calibri"/>
                <a:cs typeface="Times New Roman"/>
              </a:rPr>
              <a:t>البيئة </a:t>
            </a:r>
            <a:r>
              <a:rPr lang="ar-SA" sz="3900" dirty="0" smtClean="0">
                <a:solidFill>
                  <a:srgbClr val="002060"/>
                </a:solidFill>
                <a:ea typeface="Calibri"/>
                <a:cs typeface="Times New Roman"/>
              </a:rPr>
              <a:t>السياسية </a:t>
            </a:r>
            <a:r>
              <a:rPr lang="ar-SA" sz="3900" dirty="0">
                <a:solidFill>
                  <a:srgbClr val="002060"/>
                </a:solidFill>
                <a:ea typeface="Calibri"/>
                <a:cs typeface="Times New Roman"/>
              </a:rPr>
              <a:t>: </a:t>
            </a:r>
            <a:r>
              <a:rPr lang="ar-SA" dirty="0">
                <a:solidFill>
                  <a:schemeClr val="accent3">
                    <a:lumMod val="50000"/>
                  </a:schemeClr>
                </a:solidFill>
                <a:ea typeface="Calibri"/>
                <a:cs typeface="Times New Roman"/>
              </a:rPr>
              <a:t>وهي نظام ديناميكي معقد ذومكونات متشابكة ومتعددة وتعد إحدى وسائل الاتصال السياسي من خلال التأثير على الاتصال الشخصي وانعكاسه على السلوك السياسي للفرد والأحداث والأزمات السياسية في بيئة سياسية فاعلة ومؤثرة على ممارسة وسلوك الأفراد وتساعدهم على المشاركة السياسية مع الأحداث والأزمات نتيجة متابعتهم للأخبار والأحداث والتحليلات عبر وسائل الإعلام المتنوعة مثال ذلك (الناخبين يكتسبون معلوماتهم السياسية من بيئتهم المحيطة بهم في الحملات الانتخابية؛ من خلال الاتصال السياسي عن طريق اختيار الرسائل الإعلامية التي تلبي رغباتهم الذاتية) كما أن الجمهور مسؤول عن اختيار ما يناسبه من وسائل الإعلام المتنافسة على مصادر الإشباع المعلوماتية التي تحقق له اكبر قدر ممكن من الإشباع الذاتي</a:t>
            </a:r>
            <a:r>
              <a:rPr lang="ar-SA" baseline="30000" dirty="0">
                <a:solidFill>
                  <a:schemeClr val="accent3">
                    <a:lumMod val="50000"/>
                  </a:schemeClr>
                </a:solidFill>
                <a:ea typeface="Calibri"/>
                <a:cs typeface="Times New Roman"/>
              </a:rPr>
              <a:t> </a:t>
            </a:r>
            <a:r>
              <a:rPr lang="ar-IQ" baseline="30000" dirty="0">
                <a:solidFill>
                  <a:schemeClr val="accent3">
                    <a:lumMod val="50000"/>
                  </a:schemeClr>
                </a:solidFill>
                <a:ea typeface="Calibri"/>
                <a:cs typeface="Times New Roman"/>
              </a:rPr>
              <a:t>.</a:t>
            </a:r>
            <a:endParaRPr lang="en-US" sz="2400" dirty="0">
              <a:solidFill>
                <a:schemeClr val="accent3">
                  <a:lumMod val="50000"/>
                </a:schemeClr>
              </a:solidFill>
              <a:ea typeface="Calibri"/>
              <a:cs typeface="Arial"/>
            </a:endParaRPr>
          </a:p>
          <a:p>
            <a:endParaRPr lang="ar-IQ" dirty="0">
              <a:solidFill>
                <a:schemeClr val="accent3">
                  <a:lumMod val="50000"/>
                </a:schemeClr>
              </a:solidFill>
            </a:endParaRPr>
          </a:p>
        </p:txBody>
      </p:sp>
    </p:spTree>
    <p:extLst>
      <p:ext uri="{BB962C8B-B14F-4D97-AF65-F5344CB8AC3E}">
        <p14:creationId xmlns:p14="http://schemas.microsoft.com/office/powerpoint/2010/main" val="350337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Low">
              <a:lnSpc>
                <a:spcPct val="115000"/>
              </a:lnSpc>
              <a:spcAft>
                <a:spcPts val="1000"/>
              </a:spcAft>
            </a:pPr>
            <a:r>
              <a:rPr lang="ar-IQ" sz="3000" b="1" dirty="0">
                <a:ea typeface="Calibri"/>
                <a:cs typeface="Times New Roman"/>
              </a:rPr>
              <a:t>أمّا ضمن نطاق المشروع فيمكن تشخيص نوعين من البيئة : </a:t>
            </a:r>
            <a:r>
              <a:rPr lang="ar-IQ" sz="3000" b="1" baseline="30000" dirty="0">
                <a:ea typeface="Calibri"/>
                <a:cs typeface="Times New Roman"/>
              </a:rPr>
              <a:t> </a:t>
            </a:r>
            <a:endParaRPr lang="en-US" sz="3000" dirty="0">
              <a:ea typeface="Calibri"/>
              <a:cs typeface="Arial"/>
            </a:endParaRPr>
          </a:p>
          <a:p>
            <a:pPr lvl="0" algn="justLow">
              <a:lnSpc>
                <a:spcPct val="115000"/>
              </a:lnSpc>
              <a:spcAft>
                <a:spcPts val="1000"/>
              </a:spcAft>
              <a:buFont typeface="+mj-lt"/>
              <a:buAutoNum type="arabicPeriod"/>
              <a:tabLst>
                <a:tab pos="457200" algn="l"/>
              </a:tabLst>
            </a:pPr>
            <a:r>
              <a:rPr lang="ar-IQ" dirty="0">
                <a:solidFill>
                  <a:srgbClr val="002060"/>
                </a:solidFill>
                <a:ea typeface="Calibri"/>
                <a:cs typeface="Times New Roman"/>
              </a:rPr>
              <a:t>البيئة الخارجية : </a:t>
            </a:r>
            <a:r>
              <a:rPr lang="ar-IQ" dirty="0">
                <a:solidFill>
                  <a:srgbClr val="FF0000"/>
                </a:solidFill>
                <a:ea typeface="Calibri"/>
                <a:cs typeface="Times New Roman"/>
              </a:rPr>
              <a:t>وتشمل البيئة الطبيعية التي تقدم المدخلات للعملية الانتاجية في المشروع من جانب وتكون مستقبلة للملوثات المطروحة من المشروع من جانب آخر , وتشمل البيئة المصطنعة أو المشيدة أيضاً والتي تمثلها البيئة الاجتماعية والسياسية والاقتصادية والقانونية والتعليمية والثقافية والمعرفية والتكنلوجية .</a:t>
            </a:r>
            <a:endParaRPr lang="en-US" dirty="0">
              <a:solidFill>
                <a:srgbClr val="FF0000"/>
              </a:solidFill>
              <a:ea typeface="Calibri"/>
              <a:cs typeface="Arial"/>
            </a:endParaRPr>
          </a:p>
          <a:p>
            <a:pPr lvl="0" algn="justLow">
              <a:lnSpc>
                <a:spcPct val="115000"/>
              </a:lnSpc>
              <a:spcAft>
                <a:spcPts val="1000"/>
              </a:spcAft>
              <a:buFont typeface="+mj-lt"/>
              <a:buAutoNum type="arabicPeriod"/>
              <a:tabLst>
                <a:tab pos="457200" algn="l"/>
              </a:tabLst>
            </a:pPr>
            <a:r>
              <a:rPr lang="ar-IQ" dirty="0">
                <a:solidFill>
                  <a:schemeClr val="accent1">
                    <a:lumMod val="50000"/>
                  </a:schemeClr>
                </a:solidFill>
                <a:ea typeface="Calibri"/>
                <a:cs typeface="Times New Roman"/>
              </a:rPr>
              <a:t>البيئة الداخلية : </a:t>
            </a:r>
            <a:r>
              <a:rPr lang="ar-IQ" dirty="0">
                <a:solidFill>
                  <a:srgbClr val="FF0000"/>
                </a:solidFill>
                <a:ea typeface="Calibri"/>
                <a:cs typeface="Times New Roman"/>
              </a:rPr>
              <a:t>وتتمثل بأهداف المشروع وأجزاء النظام القائم في المشروع وعناصر إدارته والتوجيهات المستقلة </a:t>
            </a:r>
            <a:r>
              <a:rPr lang="ar-IQ" dirty="0">
                <a:ea typeface="Calibri"/>
                <a:cs typeface="Times New Roman"/>
              </a:rPr>
              <a:t>.</a:t>
            </a:r>
            <a:endParaRPr lang="en-US" sz="2400" dirty="0">
              <a:ea typeface="Calibri"/>
              <a:cs typeface="Arial"/>
            </a:endParaRPr>
          </a:p>
          <a:p>
            <a:endParaRPr lang="ar-IQ" dirty="0"/>
          </a:p>
        </p:txBody>
      </p:sp>
    </p:spTree>
    <p:extLst>
      <p:ext uri="{BB962C8B-B14F-4D97-AF65-F5344CB8AC3E}">
        <p14:creationId xmlns:p14="http://schemas.microsoft.com/office/powerpoint/2010/main" val="324749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207</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اقتصاديات البيئة</vt:lpstr>
      <vt:lpstr>PowerPoint Presentation</vt:lpstr>
      <vt:lpstr>PowerPoint Presentation</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البيئة</dc:title>
  <dc:creator>n0ak95</dc:creator>
  <cp:lastModifiedBy>n0ak95</cp:lastModifiedBy>
  <cp:revision>7</cp:revision>
  <dcterms:created xsi:type="dcterms:W3CDTF">2018-12-03T09:59:10Z</dcterms:created>
  <dcterms:modified xsi:type="dcterms:W3CDTF">2019-01-23T14:15:24Z</dcterms:modified>
</cp:coreProperties>
</file>