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37FE6BC-25F9-45A2-9881-B60FDA2F83CB}"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C65059D-13A2-4ADE-80FB-24640C588035}" type="slidenum">
              <a:rPr lang="ar-IQ" smtClean="0"/>
              <a:t>‹#›</a:t>
            </a:fld>
            <a:endParaRPr lang="ar-IQ"/>
          </a:p>
        </p:txBody>
      </p:sp>
    </p:spTree>
    <p:extLst>
      <p:ext uri="{BB962C8B-B14F-4D97-AF65-F5344CB8AC3E}">
        <p14:creationId xmlns:p14="http://schemas.microsoft.com/office/powerpoint/2010/main" val="2609101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37FE6BC-25F9-45A2-9881-B60FDA2F83CB}"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C65059D-13A2-4ADE-80FB-24640C588035}" type="slidenum">
              <a:rPr lang="ar-IQ" smtClean="0"/>
              <a:t>‹#›</a:t>
            </a:fld>
            <a:endParaRPr lang="ar-IQ"/>
          </a:p>
        </p:txBody>
      </p:sp>
    </p:spTree>
    <p:extLst>
      <p:ext uri="{BB962C8B-B14F-4D97-AF65-F5344CB8AC3E}">
        <p14:creationId xmlns:p14="http://schemas.microsoft.com/office/powerpoint/2010/main" val="1283419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37FE6BC-25F9-45A2-9881-B60FDA2F83CB}"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C65059D-13A2-4ADE-80FB-24640C588035}" type="slidenum">
              <a:rPr lang="ar-IQ" smtClean="0"/>
              <a:t>‹#›</a:t>
            </a:fld>
            <a:endParaRPr lang="ar-IQ"/>
          </a:p>
        </p:txBody>
      </p:sp>
    </p:spTree>
    <p:extLst>
      <p:ext uri="{BB962C8B-B14F-4D97-AF65-F5344CB8AC3E}">
        <p14:creationId xmlns:p14="http://schemas.microsoft.com/office/powerpoint/2010/main" val="3296568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37FE6BC-25F9-45A2-9881-B60FDA2F83CB}"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C65059D-13A2-4ADE-80FB-24640C588035}" type="slidenum">
              <a:rPr lang="ar-IQ" smtClean="0"/>
              <a:t>‹#›</a:t>
            </a:fld>
            <a:endParaRPr lang="ar-IQ"/>
          </a:p>
        </p:txBody>
      </p:sp>
    </p:spTree>
    <p:extLst>
      <p:ext uri="{BB962C8B-B14F-4D97-AF65-F5344CB8AC3E}">
        <p14:creationId xmlns:p14="http://schemas.microsoft.com/office/powerpoint/2010/main" val="1567273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7FE6BC-25F9-45A2-9881-B60FDA2F83CB}" type="datetimeFigureOut">
              <a:rPr lang="ar-IQ" smtClean="0"/>
              <a:t>17/05/1440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C65059D-13A2-4ADE-80FB-24640C588035}" type="slidenum">
              <a:rPr lang="ar-IQ" smtClean="0"/>
              <a:t>‹#›</a:t>
            </a:fld>
            <a:endParaRPr lang="ar-IQ"/>
          </a:p>
        </p:txBody>
      </p:sp>
    </p:spTree>
    <p:extLst>
      <p:ext uri="{BB962C8B-B14F-4D97-AF65-F5344CB8AC3E}">
        <p14:creationId xmlns:p14="http://schemas.microsoft.com/office/powerpoint/2010/main" val="812155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37FE6BC-25F9-45A2-9881-B60FDA2F83CB}"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C65059D-13A2-4ADE-80FB-24640C588035}" type="slidenum">
              <a:rPr lang="ar-IQ" smtClean="0"/>
              <a:t>‹#›</a:t>
            </a:fld>
            <a:endParaRPr lang="ar-IQ"/>
          </a:p>
        </p:txBody>
      </p:sp>
    </p:spTree>
    <p:extLst>
      <p:ext uri="{BB962C8B-B14F-4D97-AF65-F5344CB8AC3E}">
        <p14:creationId xmlns:p14="http://schemas.microsoft.com/office/powerpoint/2010/main" val="1522012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37FE6BC-25F9-45A2-9881-B60FDA2F83CB}" type="datetimeFigureOut">
              <a:rPr lang="ar-IQ" smtClean="0"/>
              <a:t>17/05/1440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C65059D-13A2-4ADE-80FB-24640C588035}" type="slidenum">
              <a:rPr lang="ar-IQ" smtClean="0"/>
              <a:t>‹#›</a:t>
            </a:fld>
            <a:endParaRPr lang="ar-IQ"/>
          </a:p>
        </p:txBody>
      </p:sp>
    </p:spTree>
    <p:extLst>
      <p:ext uri="{BB962C8B-B14F-4D97-AF65-F5344CB8AC3E}">
        <p14:creationId xmlns:p14="http://schemas.microsoft.com/office/powerpoint/2010/main" val="2699736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37FE6BC-25F9-45A2-9881-B60FDA2F83CB}" type="datetimeFigureOut">
              <a:rPr lang="ar-IQ" smtClean="0"/>
              <a:t>17/05/1440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C65059D-13A2-4ADE-80FB-24640C588035}" type="slidenum">
              <a:rPr lang="ar-IQ" smtClean="0"/>
              <a:t>‹#›</a:t>
            </a:fld>
            <a:endParaRPr lang="ar-IQ"/>
          </a:p>
        </p:txBody>
      </p:sp>
    </p:spTree>
    <p:extLst>
      <p:ext uri="{BB962C8B-B14F-4D97-AF65-F5344CB8AC3E}">
        <p14:creationId xmlns:p14="http://schemas.microsoft.com/office/powerpoint/2010/main" val="2879512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7FE6BC-25F9-45A2-9881-B60FDA2F83CB}" type="datetimeFigureOut">
              <a:rPr lang="ar-IQ" smtClean="0"/>
              <a:t>17/05/1440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C65059D-13A2-4ADE-80FB-24640C588035}" type="slidenum">
              <a:rPr lang="ar-IQ" smtClean="0"/>
              <a:t>‹#›</a:t>
            </a:fld>
            <a:endParaRPr lang="ar-IQ"/>
          </a:p>
        </p:txBody>
      </p:sp>
    </p:spTree>
    <p:extLst>
      <p:ext uri="{BB962C8B-B14F-4D97-AF65-F5344CB8AC3E}">
        <p14:creationId xmlns:p14="http://schemas.microsoft.com/office/powerpoint/2010/main" val="2380939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FE6BC-25F9-45A2-9881-B60FDA2F83CB}"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C65059D-13A2-4ADE-80FB-24640C588035}" type="slidenum">
              <a:rPr lang="ar-IQ" smtClean="0"/>
              <a:t>‹#›</a:t>
            </a:fld>
            <a:endParaRPr lang="ar-IQ"/>
          </a:p>
        </p:txBody>
      </p:sp>
    </p:spTree>
    <p:extLst>
      <p:ext uri="{BB962C8B-B14F-4D97-AF65-F5344CB8AC3E}">
        <p14:creationId xmlns:p14="http://schemas.microsoft.com/office/powerpoint/2010/main" val="3212917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7FE6BC-25F9-45A2-9881-B60FDA2F83CB}" type="datetimeFigureOut">
              <a:rPr lang="ar-IQ" smtClean="0"/>
              <a:t>17/05/1440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C65059D-13A2-4ADE-80FB-24640C588035}" type="slidenum">
              <a:rPr lang="ar-IQ" smtClean="0"/>
              <a:t>‹#›</a:t>
            </a:fld>
            <a:endParaRPr lang="ar-IQ"/>
          </a:p>
        </p:txBody>
      </p:sp>
    </p:spTree>
    <p:extLst>
      <p:ext uri="{BB962C8B-B14F-4D97-AF65-F5344CB8AC3E}">
        <p14:creationId xmlns:p14="http://schemas.microsoft.com/office/powerpoint/2010/main" val="3380175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37FE6BC-25F9-45A2-9881-B60FDA2F83CB}" type="datetimeFigureOut">
              <a:rPr lang="ar-IQ" smtClean="0"/>
              <a:t>17/05/1440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C65059D-13A2-4ADE-80FB-24640C588035}" type="slidenum">
              <a:rPr lang="ar-IQ" smtClean="0"/>
              <a:t>‹#›</a:t>
            </a:fld>
            <a:endParaRPr lang="ar-IQ"/>
          </a:p>
        </p:txBody>
      </p:sp>
    </p:spTree>
    <p:extLst>
      <p:ext uri="{BB962C8B-B14F-4D97-AF65-F5344CB8AC3E}">
        <p14:creationId xmlns:p14="http://schemas.microsoft.com/office/powerpoint/2010/main" val="2902115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اقتصاديات البيئة</a:t>
            </a:r>
            <a:endParaRPr lang="ar-IQ" dirty="0"/>
          </a:p>
        </p:txBody>
      </p:sp>
      <p:sp>
        <p:nvSpPr>
          <p:cNvPr id="3" name="Subtitle 2"/>
          <p:cNvSpPr>
            <a:spLocks noGrp="1"/>
          </p:cNvSpPr>
          <p:nvPr>
            <p:ph type="subTitle" idx="1"/>
          </p:nvPr>
        </p:nvSpPr>
        <p:spPr/>
        <p:txBody>
          <a:bodyPr/>
          <a:lstStyle/>
          <a:p>
            <a:r>
              <a:rPr lang="ar-IQ" dirty="0" smtClean="0"/>
              <a:t>المحاضرة </a:t>
            </a:r>
            <a:r>
              <a:rPr lang="ar-IQ" dirty="0" smtClean="0"/>
              <a:t>الخامسة</a:t>
            </a:r>
            <a:endParaRPr lang="ar-IQ" dirty="0"/>
          </a:p>
        </p:txBody>
      </p:sp>
    </p:spTree>
    <p:extLst>
      <p:ext uri="{BB962C8B-B14F-4D97-AF65-F5344CB8AC3E}">
        <p14:creationId xmlns:p14="http://schemas.microsoft.com/office/powerpoint/2010/main" val="3267964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solidFill>
                  <a:srgbClr val="FF0000"/>
                </a:solidFill>
              </a:rPr>
              <a:t/>
            </a:r>
            <a:br>
              <a:rPr lang="ar-IQ" b="1" dirty="0" smtClean="0">
                <a:solidFill>
                  <a:srgbClr val="FF0000"/>
                </a:solidFill>
              </a:rPr>
            </a:br>
            <a:r>
              <a:rPr lang="ar-IQ" b="1" dirty="0" smtClean="0">
                <a:solidFill>
                  <a:srgbClr val="FF0000"/>
                </a:solidFill>
              </a:rPr>
              <a:t>علاقة </a:t>
            </a:r>
            <a:r>
              <a:rPr lang="ar-IQ" b="1" dirty="0">
                <a:solidFill>
                  <a:srgbClr val="FF0000"/>
                </a:solidFill>
              </a:rPr>
              <a:t>البيئة </a:t>
            </a:r>
            <a:r>
              <a:rPr lang="ar-IQ" b="1" dirty="0" smtClean="0">
                <a:solidFill>
                  <a:srgbClr val="FF0000"/>
                </a:solidFill>
              </a:rPr>
              <a:t>بالانسان</a:t>
            </a:r>
            <a:r>
              <a:rPr lang="en-US" dirty="0">
                <a:solidFill>
                  <a:srgbClr val="FF0000"/>
                </a:solidFill>
              </a:rPr>
              <a:t/>
            </a:r>
            <a:br>
              <a:rPr lang="en-US" dirty="0">
                <a:solidFill>
                  <a:srgbClr val="FF0000"/>
                </a:solidFill>
              </a:rPr>
            </a:br>
            <a:endParaRPr lang="ar-IQ" dirty="0">
              <a:solidFill>
                <a:srgbClr val="FF0000"/>
              </a:solidFill>
            </a:endParaRPr>
          </a:p>
        </p:txBody>
      </p:sp>
      <p:sp>
        <p:nvSpPr>
          <p:cNvPr id="3" name="Content Placeholder 2"/>
          <p:cNvSpPr>
            <a:spLocks noGrp="1"/>
          </p:cNvSpPr>
          <p:nvPr>
            <p:ph idx="1"/>
          </p:nvPr>
        </p:nvSpPr>
        <p:spPr/>
        <p:txBody>
          <a:bodyPr/>
          <a:lstStyle/>
          <a:p>
            <a:pPr algn="justLow">
              <a:lnSpc>
                <a:spcPct val="115000"/>
              </a:lnSpc>
              <a:spcAft>
                <a:spcPts val="1000"/>
              </a:spcAft>
            </a:pPr>
            <a:r>
              <a:rPr lang="ar-IQ" dirty="0">
                <a:solidFill>
                  <a:srgbClr val="002060"/>
                </a:solidFill>
                <a:ea typeface="Calibri"/>
                <a:cs typeface="Times New Roman"/>
              </a:rPr>
              <a:t>هناك علاقة تبادلية بين الانسان وبيئته فهو يؤثر فيها ويتأثر بها ، ويبدو جلياً إن من مصلحة الانسان تواجده ضمن بيئة سليمة لكي يستمر في حياة  صحية سليمة فالانسان يحتاج إلى أوكسجين لتنفسه للقيام بعملياته الحيوية ويحتاج إلى مورد مستمر من الطاقة التي لايستطيع الحصول عليها إلا من كائنات حية اخرى نباتية أو حيوانية ويحتاج إلى المياه ليتمكن من الاستمرار في الحياة أيضاً </a:t>
            </a:r>
            <a:r>
              <a:rPr lang="ar-IQ" baseline="30000" dirty="0">
                <a:solidFill>
                  <a:srgbClr val="002060"/>
                </a:solidFill>
                <a:ea typeface="Calibri"/>
                <a:cs typeface="Times New Roman"/>
              </a:rPr>
              <a:t> </a:t>
            </a:r>
            <a:r>
              <a:rPr lang="ar-IQ" dirty="0">
                <a:solidFill>
                  <a:srgbClr val="002060"/>
                </a:solidFill>
                <a:ea typeface="Calibri"/>
                <a:cs typeface="Times New Roman"/>
              </a:rPr>
              <a:t>. </a:t>
            </a:r>
            <a:endParaRPr lang="en-US" sz="2400" dirty="0">
              <a:solidFill>
                <a:srgbClr val="002060"/>
              </a:solidFill>
              <a:ea typeface="Calibri"/>
              <a:cs typeface="Arial"/>
            </a:endParaRPr>
          </a:p>
          <a:p>
            <a:endParaRPr lang="ar-IQ" dirty="0">
              <a:solidFill>
                <a:srgbClr val="002060"/>
              </a:solidFill>
            </a:endParaRPr>
          </a:p>
        </p:txBody>
      </p:sp>
    </p:spTree>
    <p:extLst>
      <p:ext uri="{BB962C8B-B14F-4D97-AF65-F5344CB8AC3E}">
        <p14:creationId xmlns:p14="http://schemas.microsoft.com/office/powerpoint/2010/main" val="424838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a:bodyPr>
          <a:lstStyle/>
          <a:p>
            <a:pPr algn="justLow"/>
            <a:r>
              <a:rPr lang="ar-IQ" sz="4000" dirty="0">
                <a:solidFill>
                  <a:schemeClr val="accent2">
                    <a:lumMod val="75000"/>
                  </a:schemeClr>
                </a:solidFill>
              </a:rPr>
              <a:t> وقد تمادى الانسان في إستغلاله للموارد مما أدى إلى اختلال في التوازن البيئي ، فقد قطع الانسان أشجار الغابات وحول أرضها إلى مزارع , ومصانع , ومساكن وأفرط في استغلال المراعي ولجأ إلى استخدام الأسمدة الكيميائية والمبيدات ، وهذه كلها عوامل مؤثرة في الإخلال بتوازن النظم البيئية التي ينعكس أثرها في النهاية على حياة الإنسان.</a:t>
            </a:r>
          </a:p>
        </p:txBody>
      </p:sp>
    </p:spTree>
    <p:extLst>
      <p:ext uri="{BB962C8B-B14F-4D97-AF65-F5344CB8AC3E}">
        <p14:creationId xmlns:p14="http://schemas.microsoft.com/office/powerpoint/2010/main" val="1767478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algn="justLow"/>
            <a:r>
              <a:rPr lang="ar-IQ" dirty="0">
                <a:solidFill>
                  <a:schemeClr val="accent3">
                    <a:lumMod val="50000"/>
                  </a:schemeClr>
                </a:solidFill>
              </a:rPr>
              <a:t>إن علاقة الانسان ببيئته علاقة قديمة قدم التاريخ نفسه فقد بدأ الأنسان يؤثر في البيئة منذ الأيام الأولى لوجوده على سطح الارض إلا إن شدة هذا التأثر كانت تختلف باختلاف مراحل تطور الحياة البشرية ابتداءً من المرحلة البدائية الى مرحلة الصيد ومرحلة تربية المواشي والرعي ثم إلى مرحلة الزراعة ومرحلة الصناعة وانتهاءً بمرحلة التوسع في المدن والتقدم التكنلوجي والعولمة ، وهكذا فقد برز تأثير الانسان التدريجي في البيئة إلا ان كل التغيرات التي أحدثها الانسان في الماضي لم تؤثر في مجرى الحياة بقدر ماحدث في عصر العولمة والتقدم العلمي والتكنلوجيا الحديثة </a:t>
            </a:r>
            <a:r>
              <a:rPr lang="ar-IQ" baseline="30000" dirty="0">
                <a:solidFill>
                  <a:schemeClr val="accent3">
                    <a:lumMod val="50000"/>
                  </a:schemeClr>
                </a:solidFill>
              </a:rPr>
              <a:t> </a:t>
            </a:r>
            <a:r>
              <a:rPr lang="ar-IQ" dirty="0">
                <a:solidFill>
                  <a:schemeClr val="accent3">
                    <a:lumMod val="50000"/>
                  </a:schemeClr>
                </a:solidFill>
              </a:rPr>
              <a:t>.  </a:t>
            </a:r>
            <a:endParaRPr lang="en-US" dirty="0">
              <a:solidFill>
                <a:schemeClr val="accent3">
                  <a:lumMod val="50000"/>
                </a:schemeClr>
              </a:solidFill>
            </a:endParaRPr>
          </a:p>
          <a:p>
            <a:pPr algn="justLow"/>
            <a:endParaRPr lang="ar-IQ" dirty="0">
              <a:solidFill>
                <a:schemeClr val="accent3">
                  <a:lumMod val="50000"/>
                </a:schemeClr>
              </a:solidFill>
            </a:endParaRPr>
          </a:p>
        </p:txBody>
      </p:sp>
    </p:spTree>
    <p:extLst>
      <p:ext uri="{BB962C8B-B14F-4D97-AF65-F5344CB8AC3E}">
        <p14:creationId xmlns:p14="http://schemas.microsoft.com/office/powerpoint/2010/main" val="3534793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solidFill>
                  <a:srgbClr val="FF0000"/>
                </a:solidFill>
              </a:rPr>
              <a:t/>
            </a:r>
            <a:br>
              <a:rPr lang="ar-IQ" b="1" dirty="0" smtClean="0">
                <a:solidFill>
                  <a:srgbClr val="FF0000"/>
                </a:solidFill>
              </a:rPr>
            </a:br>
            <a:r>
              <a:rPr lang="ar-IQ" b="1" dirty="0" smtClean="0">
                <a:solidFill>
                  <a:srgbClr val="FF0000"/>
                </a:solidFill>
              </a:rPr>
              <a:t>نظريات </a:t>
            </a:r>
            <a:r>
              <a:rPr lang="ar-IQ" b="1" dirty="0">
                <a:solidFill>
                  <a:srgbClr val="FF0000"/>
                </a:solidFill>
              </a:rPr>
              <a:t>عن البيئة </a:t>
            </a:r>
            <a:r>
              <a:rPr lang="ar-IQ" b="1" dirty="0" smtClean="0">
                <a:solidFill>
                  <a:srgbClr val="FF0000"/>
                </a:solidFill>
              </a:rPr>
              <a:t>والانسان</a:t>
            </a:r>
            <a:r>
              <a:rPr lang="en-US" dirty="0">
                <a:solidFill>
                  <a:srgbClr val="FF0000"/>
                </a:solidFill>
              </a:rPr>
              <a:t/>
            </a:r>
            <a:br>
              <a:rPr lang="en-US" dirty="0">
                <a:solidFill>
                  <a:srgbClr val="FF0000"/>
                </a:solidFill>
              </a:rPr>
            </a:br>
            <a:endParaRPr lang="ar-IQ" dirty="0">
              <a:solidFill>
                <a:srgbClr val="FF0000"/>
              </a:solidFill>
            </a:endParaRPr>
          </a:p>
        </p:txBody>
      </p:sp>
      <p:sp>
        <p:nvSpPr>
          <p:cNvPr id="3" name="Content Placeholder 2"/>
          <p:cNvSpPr>
            <a:spLocks noGrp="1"/>
          </p:cNvSpPr>
          <p:nvPr>
            <p:ph idx="1"/>
          </p:nvPr>
        </p:nvSpPr>
        <p:spPr/>
        <p:txBody>
          <a:bodyPr/>
          <a:lstStyle/>
          <a:p>
            <a:pPr marL="0" indent="0">
              <a:buNone/>
            </a:pPr>
            <a:r>
              <a:rPr lang="ar-IQ" b="1" dirty="0">
                <a:solidFill>
                  <a:srgbClr val="002060"/>
                </a:solidFill>
              </a:rPr>
              <a:t>النظرية الحتمية </a:t>
            </a:r>
            <a:r>
              <a:rPr lang="en-US" b="1" dirty="0">
                <a:solidFill>
                  <a:srgbClr val="002060"/>
                </a:solidFill>
              </a:rPr>
              <a:t>Determinism theory </a:t>
            </a:r>
            <a:r>
              <a:rPr lang="ar-IQ" b="1" dirty="0">
                <a:solidFill>
                  <a:srgbClr val="002060"/>
                </a:solidFill>
              </a:rPr>
              <a:t> :</a:t>
            </a:r>
            <a:endParaRPr lang="en-US" dirty="0">
              <a:solidFill>
                <a:srgbClr val="002060"/>
              </a:solidFill>
            </a:endParaRPr>
          </a:p>
          <a:p>
            <a:pPr algn="justLow"/>
            <a:r>
              <a:rPr lang="ar-IQ" dirty="0">
                <a:solidFill>
                  <a:schemeClr val="accent1">
                    <a:lumMod val="50000"/>
                  </a:schemeClr>
                </a:solidFill>
              </a:rPr>
              <a:t>تلك النظرية التي نادى عبرها (هيبوقراط  480 ق.م) </a:t>
            </a:r>
            <a:r>
              <a:rPr lang="ar-IQ" dirty="0" smtClean="0">
                <a:solidFill>
                  <a:schemeClr val="accent1">
                    <a:lumMod val="50000"/>
                  </a:schemeClr>
                </a:solidFill>
              </a:rPr>
              <a:t>و     ( </a:t>
            </a:r>
            <a:r>
              <a:rPr lang="ar-IQ" dirty="0">
                <a:solidFill>
                  <a:schemeClr val="accent1">
                    <a:lumMod val="50000"/>
                  </a:schemeClr>
                </a:solidFill>
              </a:rPr>
              <a:t>أرسطو 322 ق.م ) بالربط بين المناخ من جهة وكل من طبائع وعادات الشعوب من جهة اخرى ، وتشيرهذه الآراء إلى التأثير الكبير للبيئة  في الانسان إلى درجة الإعتقاد بأن الانسان يُعد نتاج البيئة التي توجه فكره وتؤثر على جميع أنشطته في الحياة  . </a:t>
            </a:r>
            <a:endParaRPr lang="en-US" dirty="0">
              <a:solidFill>
                <a:schemeClr val="accent1">
                  <a:lumMod val="50000"/>
                </a:schemeClr>
              </a:solidFill>
            </a:endParaRPr>
          </a:p>
          <a:p>
            <a:endParaRPr lang="ar-IQ" dirty="0"/>
          </a:p>
        </p:txBody>
      </p:sp>
    </p:spTree>
    <p:extLst>
      <p:ext uri="{BB962C8B-B14F-4D97-AF65-F5344CB8AC3E}">
        <p14:creationId xmlns:p14="http://schemas.microsoft.com/office/powerpoint/2010/main" val="2959213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r>
              <a:rPr lang="ar-IQ" dirty="0"/>
              <a:t> </a:t>
            </a:r>
            <a:r>
              <a:rPr lang="ar-IQ" sz="4800" dirty="0"/>
              <a:t>ويمكن تفصيل النظرية الحتمية إلى :</a:t>
            </a:r>
            <a:r>
              <a:rPr lang="ar-IQ" sz="4800" baseline="30000" dirty="0"/>
              <a:t>  </a:t>
            </a:r>
            <a:endParaRPr lang="en-US" sz="4800" dirty="0"/>
          </a:p>
          <a:p>
            <a:pPr marL="0" indent="0">
              <a:buNone/>
            </a:pPr>
            <a:r>
              <a:rPr lang="ar-IQ" sz="4800" b="1" dirty="0" smtClean="0"/>
              <a:t>  </a:t>
            </a:r>
          </a:p>
          <a:p>
            <a:pPr marL="0" indent="0" algn="justLow">
              <a:buNone/>
            </a:pPr>
            <a:r>
              <a:rPr lang="ar-IQ" sz="4800" b="1" dirty="0">
                <a:solidFill>
                  <a:srgbClr val="FF0000"/>
                </a:solidFill>
              </a:rPr>
              <a:t> </a:t>
            </a:r>
            <a:r>
              <a:rPr lang="ar-IQ" sz="4800" b="1" dirty="0" smtClean="0">
                <a:solidFill>
                  <a:srgbClr val="FF0000"/>
                </a:solidFill>
              </a:rPr>
              <a:t> أ- </a:t>
            </a:r>
            <a:r>
              <a:rPr lang="ar-IQ" sz="4800" dirty="0">
                <a:solidFill>
                  <a:srgbClr val="FF0000"/>
                </a:solidFill>
              </a:rPr>
              <a:t>الحتمية </a:t>
            </a:r>
            <a:r>
              <a:rPr lang="ar-IQ" sz="4800" dirty="0" smtClean="0">
                <a:solidFill>
                  <a:srgbClr val="FF0000"/>
                </a:solidFill>
              </a:rPr>
              <a:t>البيئية</a:t>
            </a:r>
            <a:r>
              <a:rPr lang="ar-IQ" sz="4800" b="1" dirty="0" smtClean="0">
                <a:solidFill>
                  <a:srgbClr val="FF0000"/>
                </a:solidFill>
              </a:rPr>
              <a:t> </a:t>
            </a:r>
            <a:r>
              <a:rPr lang="ar-IQ" sz="4800" dirty="0">
                <a:solidFill>
                  <a:srgbClr val="FF0000"/>
                </a:solidFill>
              </a:rPr>
              <a:t>: </a:t>
            </a:r>
            <a:r>
              <a:rPr lang="ar-IQ" sz="4800" dirty="0">
                <a:solidFill>
                  <a:srgbClr val="002060"/>
                </a:solidFill>
              </a:rPr>
              <a:t>وتذهب إلى أن الانسان كائن سلبي</a:t>
            </a:r>
            <a:r>
              <a:rPr lang="ar-IQ" sz="4800" baseline="30000" dirty="0">
                <a:solidFill>
                  <a:srgbClr val="002060"/>
                </a:solidFill>
              </a:rPr>
              <a:t> </a:t>
            </a:r>
            <a:r>
              <a:rPr lang="ar-IQ" sz="4800" dirty="0">
                <a:solidFill>
                  <a:srgbClr val="002060"/>
                </a:solidFill>
              </a:rPr>
              <a:t>أزاء قوى الطبيعة وأن البيئة المادية قوة ذات تأثير                 حتمي في الكائنات الحية .</a:t>
            </a:r>
          </a:p>
        </p:txBody>
      </p:sp>
    </p:spTree>
    <p:extLst>
      <p:ext uri="{BB962C8B-B14F-4D97-AF65-F5344CB8AC3E}">
        <p14:creationId xmlns:p14="http://schemas.microsoft.com/office/powerpoint/2010/main" val="2331296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pPr algn="justLow"/>
            <a:r>
              <a:rPr lang="ar-IQ" sz="4400" b="1" dirty="0">
                <a:solidFill>
                  <a:srgbClr val="FF0000"/>
                </a:solidFill>
              </a:rPr>
              <a:t>ب- </a:t>
            </a:r>
            <a:r>
              <a:rPr lang="ar-IQ" sz="4400" dirty="0">
                <a:solidFill>
                  <a:srgbClr val="FF0000"/>
                </a:solidFill>
              </a:rPr>
              <a:t>الحتمية الحضارية</a:t>
            </a:r>
            <a:r>
              <a:rPr lang="ar-IQ" sz="4400" b="1" dirty="0">
                <a:solidFill>
                  <a:srgbClr val="FF0000"/>
                </a:solidFill>
              </a:rPr>
              <a:t> </a:t>
            </a:r>
            <a:r>
              <a:rPr lang="ar-IQ" sz="4400" dirty="0">
                <a:solidFill>
                  <a:srgbClr val="FF0000"/>
                </a:solidFill>
              </a:rPr>
              <a:t>: </a:t>
            </a:r>
            <a:r>
              <a:rPr lang="ar-IQ" sz="4400" dirty="0">
                <a:solidFill>
                  <a:schemeClr val="accent6">
                    <a:lumMod val="50000"/>
                  </a:schemeClr>
                </a:solidFill>
              </a:rPr>
              <a:t>وتذهب إلى أن قدرات الانسان العقلية قد عاونته على تشكيل حضارة مادية وغير مادية وعلى التحكم في المكونات البيئية ، ورفضت نظرية الحتمية البيئية لأن البيئة بحسب ما تراه هذه النظرية ليست عاملاً حتمياً بل مجرد عامل واحد محدود . </a:t>
            </a:r>
            <a:endParaRPr lang="en-US" sz="4400" dirty="0">
              <a:solidFill>
                <a:schemeClr val="accent6">
                  <a:lumMod val="50000"/>
                </a:schemeClr>
              </a:solidFill>
            </a:endParaRPr>
          </a:p>
          <a:p>
            <a:pPr algn="justLow"/>
            <a:endParaRPr lang="ar-IQ" sz="4400" dirty="0"/>
          </a:p>
        </p:txBody>
      </p:sp>
    </p:spTree>
    <p:extLst>
      <p:ext uri="{BB962C8B-B14F-4D97-AF65-F5344CB8AC3E}">
        <p14:creationId xmlns:p14="http://schemas.microsoft.com/office/powerpoint/2010/main" val="16495541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Low"/>
            <a:r>
              <a:rPr lang="ar-IQ" sz="4800" b="1" dirty="0">
                <a:solidFill>
                  <a:srgbClr val="FF0000"/>
                </a:solidFill>
              </a:rPr>
              <a:t>ج-</a:t>
            </a:r>
            <a:r>
              <a:rPr lang="ar-IQ" sz="4800" dirty="0">
                <a:solidFill>
                  <a:srgbClr val="FF0000"/>
                </a:solidFill>
              </a:rPr>
              <a:t> الحتمية التفاعلية : </a:t>
            </a:r>
            <a:r>
              <a:rPr lang="ar-IQ" sz="4800" dirty="0">
                <a:solidFill>
                  <a:schemeClr val="accent2">
                    <a:lumMod val="75000"/>
                  </a:schemeClr>
                </a:solidFill>
              </a:rPr>
              <a:t>هناك تأثير متبادل بين الكائن الحي وبين البيئة ومكوناتها فالكائن الحي لايتأثر بكل ما يحيط به من ظواهر كالطاقة والحرارة فحسب بل إن البيئة هي الأخرى تتأثر بالنشاط الانساني أي إن التأثير متبادل بينهما .</a:t>
            </a:r>
            <a:endParaRPr lang="en-US" sz="4800" dirty="0">
              <a:solidFill>
                <a:schemeClr val="accent2">
                  <a:lumMod val="75000"/>
                </a:schemeClr>
              </a:solidFill>
            </a:endParaRPr>
          </a:p>
          <a:p>
            <a:pPr algn="justLow"/>
            <a:endParaRPr lang="ar-IQ" sz="4800" dirty="0">
              <a:solidFill>
                <a:schemeClr val="accent2">
                  <a:lumMod val="75000"/>
                </a:schemeClr>
              </a:solidFill>
            </a:endParaRPr>
          </a:p>
        </p:txBody>
      </p:sp>
    </p:spTree>
    <p:extLst>
      <p:ext uri="{BB962C8B-B14F-4D97-AF65-F5344CB8AC3E}">
        <p14:creationId xmlns:p14="http://schemas.microsoft.com/office/powerpoint/2010/main" val="1945265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394</Words>
  <Application>Microsoft Office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اقتصاديات البيئة</vt:lpstr>
      <vt:lpstr> علاقة البيئة بالانسان </vt:lpstr>
      <vt:lpstr>PowerPoint Presentation</vt:lpstr>
      <vt:lpstr>PowerPoint Presentation</vt:lpstr>
      <vt:lpstr> نظريات عن البيئة والانسان </vt:lpstr>
      <vt:lpstr>PowerPoint Presentation</vt:lpstr>
      <vt:lpstr>PowerPoint Presentation</vt:lpstr>
      <vt:lpstr>PowerPoint Presentation</vt:lpstr>
    </vt:vector>
  </TitlesOfParts>
  <Company>n0ak95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اقتصاديات البيئة</dc:title>
  <dc:creator>n0ak95</dc:creator>
  <cp:lastModifiedBy>n0ak95</cp:lastModifiedBy>
  <cp:revision>5</cp:revision>
  <dcterms:created xsi:type="dcterms:W3CDTF">2018-12-03T10:35:13Z</dcterms:created>
  <dcterms:modified xsi:type="dcterms:W3CDTF">2019-01-23T14:21:47Z</dcterms:modified>
</cp:coreProperties>
</file>