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60" r:id="rId3"/>
    <p:sldId id="261" r:id="rId4"/>
    <p:sldId id="262" r:id="rId5"/>
    <p:sldId id="263" r:id="rId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609101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283419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29656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567273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7FE6BC-25F9-45A2-9881-B60FDA2F83CB}"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812155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1522012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037FE6BC-25F9-45A2-9881-B60FDA2F83CB}"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699736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037FE6BC-25F9-45A2-9881-B60FDA2F83CB}"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879512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7FE6BC-25F9-45A2-9881-B60FDA2F83CB}"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2380939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212917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7FE6BC-25F9-45A2-9881-B60FDA2F83CB}"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4C65059D-13A2-4ADE-80FB-24640C588035}" type="slidenum">
              <a:rPr lang="ar-IQ" smtClean="0"/>
              <a:t>‹#›</a:t>
            </a:fld>
            <a:endParaRPr lang="ar-IQ"/>
          </a:p>
        </p:txBody>
      </p:sp>
    </p:spTree>
    <p:extLst>
      <p:ext uri="{BB962C8B-B14F-4D97-AF65-F5344CB8AC3E}">
        <p14:creationId xmlns:p14="http://schemas.microsoft.com/office/powerpoint/2010/main" val="338017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37FE6BC-25F9-45A2-9881-B60FDA2F83CB}"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C65059D-13A2-4ADE-80FB-24640C588035}" type="slidenum">
              <a:rPr lang="ar-IQ" smtClean="0"/>
              <a:t>‹#›</a:t>
            </a:fld>
            <a:endParaRPr lang="ar-IQ"/>
          </a:p>
        </p:txBody>
      </p:sp>
    </p:spTree>
    <p:extLst>
      <p:ext uri="{BB962C8B-B14F-4D97-AF65-F5344CB8AC3E}">
        <p14:creationId xmlns:p14="http://schemas.microsoft.com/office/powerpoint/2010/main" val="2902115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a:t>
            </a:r>
            <a:endParaRPr lang="ar-IQ" dirty="0"/>
          </a:p>
        </p:txBody>
      </p:sp>
      <p:sp>
        <p:nvSpPr>
          <p:cNvPr id="3" name="Subtitle 2"/>
          <p:cNvSpPr>
            <a:spLocks noGrp="1"/>
          </p:cNvSpPr>
          <p:nvPr>
            <p:ph type="subTitle" idx="1"/>
          </p:nvPr>
        </p:nvSpPr>
        <p:spPr/>
        <p:txBody>
          <a:bodyPr/>
          <a:lstStyle/>
          <a:p>
            <a:r>
              <a:rPr lang="ar-IQ" dirty="0" smtClean="0"/>
              <a:t>المحاضرة </a:t>
            </a:r>
            <a:r>
              <a:rPr lang="ar-IQ" dirty="0" smtClean="0"/>
              <a:t>السادسة</a:t>
            </a:r>
            <a:endParaRPr lang="ar-IQ" dirty="0"/>
          </a:p>
        </p:txBody>
      </p:sp>
    </p:spTree>
    <p:extLst>
      <p:ext uri="{BB962C8B-B14F-4D97-AF65-F5344CB8AC3E}">
        <p14:creationId xmlns:p14="http://schemas.microsoft.com/office/powerpoint/2010/main" val="3267964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smtClean="0">
                <a:solidFill>
                  <a:srgbClr val="FF0000"/>
                </a:solidFill>
              </a:rPr>
              <a:t/>
            </a:r>
            <a:br>
              <a:rPr lang="ar-IQ" b="1" smtClean="0">
                <a:solidFill>
                  <a:srgbClr val="FF0000"/>
                </a:solidFill>
              </a:rPr>
            </a:br>
            <a:r>
              <a:rPr lang="ar-IQ" b="1" smtClean="0">
                <a:solidFill>
                  <a:srgbClr val="FF0000"/>
                </a:solidFill>
              </a:rPr>
              <a:t>تكملة المحاضرة الخامسة</a:t>
            </a:r>
            <a:br>
              <a:rPr lang="ar-IQ" b="1" smtClean="0">
                <a:solidFill>
                  <a:srgbClr val="FF0000"/>
                </a:solidFill>
              </a:rPr>
            </a:br>
            <a:r>
              <a:rPr lang="ar-IQ" b="1" smtClean="0">
                <a:solidFill>
                  <a:srgbClr val="FF0000"/>
                </a:solidFill>
              </a:rPr>
              <a:t>نظريات </a:t>
            </a:r>
            <a:r>
              <a:rPr lang="ar-IQ" b="1" dirty="0">
                <a:solidFill>
                  <a:srgbClr val="FF0000"/>
                </a:solidFill>
              </a:rPr>
              <a:t>عن البيئة </a:t>
            </a:r>
            <a:r>
              <a:rPr lang="ar-IQ" b="1" dirty="0" smtClean="0">
                <a:solidFill>
                  <a:srgbClr val="FF0000"/>
                </a:solidFill>
              </a:rPr>
              <a:t>والانسان</a:t>
            </a:r>
            <a:r>
              <a:rPr lang="en-US" dirty="0">
                <a:solidFill>
                  <a:srgbClr val="FF0000"/>
                </a:solidFill>
              </a:rPr>
              <a:t/>
            </a:r>
            <a:br>
              <a:rPr lang="en-US" dirty="0">
                <a:solidFill>
                  <a:srgbClr val="FF0000"/>
                </a:solidFill>
              </a:rPr>
            </a:br>
            <a:endParaRPr lang="ar-IQ" dirty="0">
              <a:solidFill>
                <a:srgbClr val="FF0000"/>
              </a:solidFill>
            </a:endParaRPr>
          </a:p>
        </p:txBody>
      </p:sp>
      <p:sp>
        <p:nvSpPr>
          <p:cNvPr id="3" name="Content Placeholder 2"/>
          <p:cNvSpPr>
            <a:spLocks noGrp="1"/>
          </p:cNvSpPr>
          <p:nvPr>
            <p:ph idx="1"/>
          </p:nvPr>
        </p:nvSpPr>
        <p:spPr/>
        <p:txBody>
          <a:bodyPr/>
          <a:lstStyle/>
          <a:p>
            <a:pPr marL="0" indent="0">
              <a:buNone/>
            </a:pPr>
            <a:r>
              <a:rPr lang="ar-IQ" b="1" dirty="0">
                <a:solidFill>
                  <a:srgbClr val="002060"/>
                </a:solidFill>
              </a:rPr>
              <a:t>النظرية الحتمية </a:t>
            </a:r>
            <a:r>
              <a:rPr lang="en-US" b="1" dirty="0">
                <a:solidFill>
                  <a:srgbClr val="002060"/>
                </a:solidFill>
              </a:rPr>
              <a:t>Determinism theory </a:t>
            </a:r>
            <a:r>
              <a:rPr lang="ar-IQ" b="1" dirty="0">
                <a:solidFill>
                  <a:srgbClr val="002060"/>
                </a:solidFill>
              </a:rPr>
              <a:t> :</a:t>
            </a:r>
            <a:endParaRPr lang="en-US" dirty="0">
              <a:solidFill>
                <a:srgbClr val="002060"/>
              </a:solidFill>
            </a:endParaRPr>
          </a:p>
          <a:p>
            <a:pPr algn="justLow"/>
            <a:r>
              <a:rPr lang="ar-IQ" dirty="0">
                <a:solidFill>
                  <a:schemeClr val="accent1">
                    <a:lumMod val="50000"/>
                  </a:schemeClr>
                </a:solidFill>
              </a:rPr>
              <a:t>تلك النظرية التي نادى عبرها (هيبوقراط  480 ق.م) </a:t>
            </a:r>
            <a:r>
              <a:rPr lang="ar-IQ" dirty="0" smtClean="0">
                <a:solidFill>
                  <a:schemeClr val="accent1">
                    <a:lumMod val="50000"/>
                  </a:schemeClr>
                </a:solidFill>
              </a:rPr>
              <a:t>و     ( </a:t>
            </a:r>
            <a:r>
              <a:rPr lang="ar-IQ" dirty="0">
                <a:solidFill>
                  <a:schemeClr val="accent1">
                    <a:lumMod val="50000"/>
                  </a:schemeClr>
                </a:solidFill>
              </a:rPr>
              <a:t>أرسطو 322 ق.م ) بالربط بين المناخ من جهة وكل من طبائع وعادات الشعوب من جهة اخرى ، وتشيرهذه الآراء إلى التأثير الكبير للبيئة  في الانسان إلى درجة الإعتقاد بأن الانسان يُعد نتاج البيئة التي توجه فكره وتؤثر على جميع أنشطته في الحياة  . </a:t>
            </a:r>
            <a:endParaRPr lang="en-US" dirty="0">
              <a:solidFill>
                <a:schemeClr val="accent1">
                  <a:lumMod val="50000"/>
                </a:schemeClr>
              </a:solidFill>
            </a:endParaRPr>
          </a:p>
          <a:p>
            <a:endParaRPr lang="ar-IQ" dirty="0"/>
          </a:p>
        </p:txBody>
      </p:sp>
    </p:spTree>
    <p:extLst>
      <p:ext uri="{BB962C8B-B14F-4D97-AF65-F5344CB8AC3E}">
        <p14:creationId xmlns:p14="http://schemas.microsoft.com/office/powerpoint/2010/main" val="2959213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r>
              <a:rPr lang="ar-IQ" dirty="0"/>
              <a:t> </a:t>
            </a:r>
            <a:r>
              <a:rPr lang="ar-IQ" sz="4800" dirty="0"/>
              <a:t>ويمكن تفصيل النظرية الحتمية إلى :</a:t>
            </a:r>
            <a:r>
              <a:rPr lang="ar-IQ" sz="4800" baseline="30000" dirty="0"/>
              <a:t>  </a:t>
            </a:r>
            <a:endParaRPr lang="en-US" sz="4800" dirty="0"/>
          </a:p>
          <a:p>
            <a:pPr marL="0" indent="0">
              <a:buNone/>
            </a:pPr>
            <a:r>
              <a:rPr lang="ar-IQ" sz="4800" b="1" dirty="0" smtClean="0"/>
              <a:t>  </a:t>
            </a:r>
          </a:p>
          <a:p>
            <a:pPr marL="0" indent="0" algn="justLow">
              <a:buNone/>
            </a:pPr>
            <a:r>
              <a:rPr lang="ar-IQ" sz="4800" b="1" dirty="0">
                <a:solidFill>
                  <a:srgbClr val="FF0000"/>
                </a:solidFill>
              </a:rPr>
              <a:t> </a:t>
            </a:r>
            <a:r>
              <a:rPr lang="ar-IQ" sz="4800" b="1" dirty="0" smtClean="0">
                <a:solidFill>
                  <a:srgbClr val="FF0000"/>
                </a:solidFill>
              </a:rPr>
              <a:t> أ- </a:t>
            </a:r>
            <a:r>
              <a:rPr lang="ar-IQ" sz="4800" dirty="0">
                <a:solidFill>
                  <a:srgbClr val="FF0000"/>
                </a:solidFill>
              </a:rPr>
              <a:t>الحتمية </a:t>
            </a:r>
            <a:r>
              <a:rPr lang="ar-IQ" sz="4800" dirty="0" smtClean="0">
                <a:solidFill>
                  <a:srgbClr val="FF0000"/>
                </a:solidFill>
              </a:rPr>
              <a:t>البيئية</a:t>
            </a:r>
            <a:r>
              <a:rPr lang="ar-IQ" sz="4800" b="1" dirty="0" smtClean="0">
                <a:solidFill>
                  <a:srgbClr val="FF0000"/>
                </a:solidFill>
              </a:rPr>
              <a:t> </a:t>
            </a:r>
            <a:r>
              <a:rPr lang="ar-IQ" sz="4800" dirty="0">
                <a:solidFill>
                  <a:srgbClr val="FF0000"/>
                </a:solidFill>
              </a:rPr>
              <a:t>: </a:t>
            </a:r>
            <a:r>
              <a:rPr lang="ar-IQ" sz="4800" dirty="0">
                <a:solidFill>
                  <a:srgbClr val="002060"/>
                </a:solidFill>
              </a:rPr>
              <a:t>وتذهب إلى أن الانسان كائن سلبي</a:t>
            </a:r>
            <a:r>
              <a:rPr lang="ar-IQ" sz="4800" baseline="30000" dirty="0">
                <a:solidFill>
                  <a:srgbClr val="002060"/>
                </a:solidFill>
              </a:rPr>
              <a:t> </a:t>
            </a:r>
            <a:r>
              <a:rPr lang="ar-IQ" sz="4800" dirty="0">
                <a:solidFill>
                  <a:srgbClr val="002060"/>
                </a:solidFill>
              </a:rPr>
              <a:t>أزاء قوى الطبيعة وأن البيئة المادية قوة ذات تأثير                 حتمي في الكائنات الحية .</a:t>
            </a:r>
          </a:p>
        </p:txBody>
      </p:sp>
    </p:spTree>
    <p:extLst>
      <p:ext uri="{BB962C8B-B14F-4D97-AF65-F5344CB8AC3E}">
        <p14:creationId xmlns:p14="http://schemas.microsoft.com/office/powerpoint/2010/main" val="2331296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a:bodyPr>
          <a:lstStyle/>
          <a:p>
            <a:pPr algn="justLow"/>
            <a:r>
              <a:rPr lang="ar-IQ" sz="4400" b="1" dirty="0">
                <a:solidFill>
                  <a:srgbClr val="FF0000"/>
                </a:solidFill>
              </a:rPr>
              <a:t>ب- </a:t>
            </a:r>
            <a:r>
              <a:rPr lang="ar-IQ" sz="4400" dirty="0">
                <a:solidFill>
                  <a:srgbClr val="FF0000"/>
                </a:solidFill>
              </a:rPr>
              <a:t>الحتمية الحضارية</a:t>
            </a:r>
            <a:r>
              <a:rPr lang="ar-IQ" sz="4400" b="1" dirty="0">
                <a:solidFill>
                  <a:srgbClr val="FF0000"/>
                </a:solidFill>
              </a:rPr>
              <a:t> </a:t>
            </a:r>
            <a:r>
              <a:rPr lang="ar-IQ" sz="4400" dirty="0">
                <a:solidFill>
                  <a:srgbClr val="FF0000"/>
                </a:solidFill>
              </a:rPr>
              <a:t>: </a:t>
            </a:r>
            <a:r>
              <a:rPr lang="ar-IQ" sz="4400" dirty="0">
                <a:solidFill>
                  <a:schemeClr val="accent6">
                    <a:lumMod val="50000"/>
                  </a:schemeClr>
                </a:solidFill>
              </a:rPr>
              <a:t>وتذهب إلى أن قدرات الانسان العقلية قد عاونته على تشكيل حضارة مادية وغير مادية وعلى التحكم في المكونات البيئية ، ورفضت نظرية الحتمية البيئية لأن البيئة بحسب ما تراه هذه النظرية ليست عاملاً حتمياً بل مجرد عامل واحد محدود . </a:t>
            </a:r>
            <a:endParaRPr lang="en-US" sz="4400" dirty="0">
              <a:solidFill>
                <a:schemeClr val="accent6">
                  <a:lumMod val="50000"/>
                </a:schemeClr>
              </a:solidFill>
            </a:endParaRPr>
          </a:p>
          <a:p>
            <a:pPr algn="justLow"/>
            <a:endParaRPr lang="ar-IQ" sz="4400" dirty="0"/>
          </a:p>
        </p:txBody>
      </p:sp>
    </p:spTree>
    <p:extLst>
      <p:ext uri="{BB962C8B-B14F-4D97-AF65-F5344CB8AC3E}">
        <p14:creationId xmlns:p14="http://schemas.microsoft.com/office/powerpoint/2010/main" val="1649554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pPr algn="justLow"/>
            <a:r>
              <a:rPr lang="ar-IQ" sz="4800" b="1" dirty="0">
                <a:solidFill>
                  <a:srgbClr val="FF0000"/>
                </a:solidFill>
              </a:rPr>
              <a:t>ج-</a:t>
            </a:r>
            <a:r>
              <a:rPr lang="ar-IQ" sz="4800" dirty="0">
                <a:solidFill>
                  <a:srgbClr val="FF0000"/>
                </a:solidFill>
              </a:rPr>
              <a:t> الحتمية التفاعلية : </a:t>
            </a:r>
            <a:r>
              <a:rPr lang="ar-IQ" sz="4800" dirty="0">
                <a:solidFill>
                  <a:schemeClr val="accent2">
                    <a:lumMod val="75000"/>
                  </a:schemeClr>
                </a:solidFill>
              </a:rPr>
              <a:t>هناك تأثير متبادل بين الكائن الحي وبين البيئة ومكوناتها فالكائن الحي لايتأثر بكل ما يحيط به من ظواهر كالطاقة والحرارة فحسب بل إن البيئة هي الأخرى تتأثر بالنشاط الانساني أي إن التأثير متبادل بينهما .</a:t>
            </a:r>
            <a:endParaRPr lang="en-US" sz="4800" dirty="0">
              <a:solidFill>
                <a:schemeClr val="accent2">
                  <a:lumMod val="75000"/>
                </a:schemeClr>
              </a:solidFill>
            </a:endParaRPr>
          </a:p>
          <a:p>
            <a:pPr algn="justLow"/>
            <a:endParaRPr lang="ar-IQ" sz="4800" dirty="0">
              <a:solidFill>
                <a:schemeClr val="accent2">
                  <a:lumMod val="75000"/>
                </a:schemeClr>
              </a:solidFill>
            </a:endParaRPr>
          </a:p>
        </p:txBody>
      </p:sp>
    </p:spTree>
    <p:extLst>
      <p:ext uri="{BB962C8B-B14F-4D97-AF65-F5344CB8AC3E}">
        <p14:creationId xmlns:p14="http://schemas.microsoft.com/office/powerpoint/2010/main" val="1945265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181</Words>
  <Application>Microsoft Office PowerPoint</Application>
  <PresentationFormat>On-screen Show (4:3)</PresentationFormat>
  <Paragraphs>10</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اقتصاديات البيئة</vt:lpstr>
      <vt:lpstr> تكملة المحاضرة الخامسة نظريات عن البيئة والانسان </vt:lpstr>
      <vt:lpstr>PowerPoint Presentation</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6</cp:revision>
  <dcterms:created xsi:type="dcterms:W3CDTF">2018-12-03T10:35:13Z</dcterms:created>
  <dcterms:modified xsi:type="dcterms:W3CDTF">2019-01-23T14:24:09Z</dcterms:modified>
</cp:coreProperties>
</file>