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4D178A-648D-4B9D-A6EF-C9AEE36EEC80}"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97CB8-62C5-45DA-AE5E-1BE2DE8846DE}" type="slidenum">
              <a:rPr lang="en-US" smtClean="0"/>
              <a:t>‹#›</a:t>
            </a:fld>
            <a:endParaRPr lang="en-US"/>
          </a:p>
        </p:txBody>
      </p:sp>
    </p:spTree>
    <p:extLst>
      <p:ext uri="{BB962C8B-B14F-4D97-AF65-F5344CB8AC3E}">
        <p14:creationId xmlns:p14="http://schemas.microsoft.com/office/powerpoint/2010/main" val="1933661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4D178A-648D-4B9D-A6EF-C9AEE36EEC80}"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97CB8-62C5-45DA-AE5E-1BE2DE8846DE}" type="slidenum">
              <a:rPr lang="en-US" smtClean="0"/>
              <a:t>‹#›</a:t>
            </a:fld>
            <a:endParaRPr lang="en-US"/>
          </a:p>
        </p:txBody>
      </p:sp>
    </p:spTree>
    <p:extLst>
      <p:ext uri="{BB962C8B-B14F-4D97-AF65-F5344CB8AC3E}">
        <p14:creationId xmlns:p14="http://schemas.microsoft.com/office/powerpoint/2010/main" val="30663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4D178A-648D-4B9D-A6EF-C9AEE36EEC80}"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97CB8-62C5-45DA-AE5E-1BE2DE8846DE}" type="slidenum">
              <a:rPr lang="en-US" smtClean="0"/>
              <a:t>‹#›</a:t>
            </a:fld>
            <a:endParaRPr lang="en-US"/>
          </a:p>
        </p:txBody>
      </p:sp>
    </p:spTree>
    <p:extLst>
      <p:ext uri="{BB962C8B-B14F-4D97-AF65-F5344CB8AC3E}">
        <p14:creationId xmlns:p14="http://schemas.microsoft.com/office/powerpoint/2010/main" val="157120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4D178A-648D-4B9D-A6EF-C9AEE36EEC80}"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97CB8-62C5-45DA-AE5E-1BE2DE8846DE}" type="slidenum">
              <a:rPr lang="en-US" smtClean="0"/>
              <a:t>‹#›</a:t>
            </a:fld>
            <a:endParaRPr lang="en-US"/>
          </a:p>
        </p:txBody>
      </p:sp>
    </p:spTree>
    <p:extLst>
      <p:ext uri="{BB962C8B-B14F-4D97-AF65-F5344CB8AC3E}">
        <p14:creationId xmlns:p14="http://schemas.microsoft.com/office/powerpoint/2010/main" val="213091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84D178A-648D-4B9D-A6EF-C9AEE36EEC80}"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97CB8-62C5-45DA-AE5E-1BE2DE8846DE}" type="slidenum">
              <a:rPr lang="en-US" smtClean="0"/>
              <a:t>‹#›</a:t>
            </a:fld>
            <a:endParaRPr lang="en-US"/>
          </a:p>
        </p:txBody>
      </p:sp>
    </p:spTree>
    <p:extLst>
      <p:ext uri="{BB962C8B-B14F-4D97-AF65-F5344CB8AC3E}">
        <p14:creationId xmlns:p14="http://schemas.microsoft.com/office/powerpoint/2010/main" val="1866165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4D178A-648D-4B9D-A6EF-C9AEE36EEC80}" type="datetimeFigureOut">
              <a:rPr lang="en-US" smtClean="0"/>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197CB8-62C5-45DA-AE5E-1BE2DE8846DE}" type="slidenum">
              <a:rPr lang="en-US" smtClean="0"/>
              <a:t>‹#›</a:t>
            </a:fld>
            <a:endParaRPr lang="en-US"/>
          </a:p>
        </p:txBody>
      </p:sp>
    </p:spTree>
    <p:extLst>
      <p:ext uri="{BB962C8B-B14F-4D97-AF65-F5344CB8AC3E}">
        <p14:creationId xmlns:p14="http://schemas.microsoft.com/office/powerpoint/2010/main" val="1805093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4D178A-648D-4B9D-A6EF-C9AEE36EEC80}" type="datetimeFigureOut">
              <a:rPr lang="en-US" smtClean="0"/>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197CB8-62C5-45DA-AE5E-1BE2DE8846DE}" type="slidenum">
              <a:rPr lang="en-US" smtClean="0"/>
              <a:t>‹#›</a:t>
            </a:fld>
            <a:endParaRPr lang="en-US"/>
          </a:p>
        </p:txBody>
      </p:sp>
    </p:spTree>
    <p:extLst>
      <p:ext uri="{BB962C8B-B14F-4D97-AF65-F5344CB8AC3E}">
        <p14:creationId xmlns:p14="http://schemas.microsoft.com/office/powerpoint/2010/main" val="246813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4D178A-648D-4B9D-A6EF-C9AEE36EEC80}" type="datetimeFigureOut">
              <a:rPr lang="en-US" smtClean="0"/>
              <a:t>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197CB8-62C5-45DA-AE5E-1BE2DE8846DE}" type="slidenum">
              <a:rPr lang="en-US" smtClean="0"/>
              <a:t>‹#›</a:t>
            </a:fld>
            <a:endParaRPr lang="en-US"/>
          </a:p>
        </p:txBody>
      </p:sp>
    </p:spTree>
    <p:extLst>
      <p:ext uri="{BB962C8B-B14F-4D97-AF65-F5344CB8AC3E}">
        <p14:creationId xmlns:p14="http://schemas.microsoft.com/office/powerpoint/2010/main" val="3356576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4D178A-648D-4B9D-A6EF-C9AEE36EEC80}" type="datetimeFigureOut">
              <a:rPr lang="en-US" smtClean="0"/>
              <a:t>1/23/2019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197CB8-62C5-45DA-AE5E-1BE2DE8846DE}" type="slidenum">
              <a:rPr lang="en-US" smtClean="0"/>
              <a:t>‹#›</a:t>
            </a:fld>
            <a:endParaRPr lang="en-US"/>
          </a:p>
        </p:txBody>
      </p:sp>
    </p:spTree>
    <p:extLst>
      <p:ext uri="{BB962C8B-B14F-4D97-AF65-F5344CB8AC3E}">
        <p14:creationId xmlns:p14="http://schemas.microsoft.com/office/powerpoint/2010/main" val="610134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84D178A-648D-4B9D-A6EF-C9AEE36EEC80}" type="datetimeFigureOut">
              <a:rPr lang="en-US" smtClean="0"/>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197CB8-62C5-45DA-AE5E-1BE2DE8846DE}" type="slidenum">
              <a:rPr lang="en-US" smtClean="0"/>
              <a:t>‹#›</a:t>
            </a:fld>
            <a:endParaRPr lang="en-US"/>
          </a:p>
        </p:txBody>
      </p:sp>
    </p:spTree>
    <p:extLst>
      <p:ext uri="{BB962C8B-B14F-4D97-AF65-F5344CB8AC3E}">
        <p14:creationId xmlns:p14="http://schemas.microsoft.com/office/powerpoint/2010/main" val="2673113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84D178A-648D-4B9D-A6EF-C9AEE36EEC80}" type="datetimeFigureOut">
              <a:rPr lang="en-US" smtClean="0"/>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197CB8-62C5-45DA-AE5E-1BE2DE8846DE}" type="slidenum">
              <a:rPr lang="en-US" smtClean="0"/>
              <a:t>‹#›</a:t>
            </a:fld>
            <a:endParaRPr lang="en-US"/>
          </a:p>
        </p:txBody>
      </p:sp>
    </p:spTree>
    <p:extLst>
      <p:ext uri="{BB962C8B-B14F-4D97-AF65-F5344CB8AC3E}">
        <p14:creationId xmlns:p14="http://schemas.microsoft.com/office/powerpoint/2010/main" val="676917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4D178A-648D-4B9D-A6EF-C9AEE36EEC80}" type="datetimeFigureOut">
              <a:rPr lang="en-US" smtClean="0"/>
              <a:t>1/23/2019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97CB8-62C5-45DA-AE5E-1BE2DE8846DE}" type="slidenum">
              <a:rPr lang="en-US" smtClean="0"/>
              <a:t>‹#›</a:t>
            </a:fld>
            <a:endParaRPr lang="en-US"/>
          </a:p>
        </p:txBody>
      </p:sp>
    </p:spTree>
    <p:extLst>
      <p:ext uri="{BB962C8B-B14F-4D97-AF65-F5344CB8AC3E}">
        <p14:creationId xmlns:p14="http://schemas.microsoft.com/office/powerpoint/2010/main" val="2316193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73480" y="1701483"/>
            <a:ext cx="9144000" cy="2387600"/>
          </a:xfrm>
        </p:spPr>
        <p:txBody>
          <a:bodyPr>
            <a:normAutofit fontScale="90000"/>
          </a:bodyPr>
          <a:lstStyle/>
          <a:p>
            <a:pPr marL="0" marR="0" rtl="1">
              <a:spcBef>
                <a:spcPts val="0"/>
              </a:spcBef>
              <a:spcAft>
                <a:spcPts val="0"/>
              </a:spcAft>
            </a:pPr>
            <a:r>
              <a:rPr lang="ar-SA" b="1" dirty="0">
                <a:latin typeface="Times New Roman" panose="02020603050405020304" pitchFamily="18" charset="0"/>
                <a:ea typeface="Times New Roman" panose="02020603050405020304" pitchFamily="18" charset="0"/>
              </a:rPr>
              <a:t>صفات الباحث المثالية </a:t>
            </a:r>
            <a:r>
              <a:rPr lang="ar-SA" dirty="0">
                <a:latin typeface="Times New Roman" panose="02020603050405020304" pitchFamily="18" charset="0"/>
                <a:ea typeface="Times New Roman" panose="02020603050405020304" pitchFamily="18" charset="0"/>
              </a:rPr>
              <a:t>:</a:t>
            </a:r>
            <a:r>
              <a:rPr lang="en-US" dirty="0">
                <a:latin typeface="Times New Roman" panose="02020603050405020304" pitchFamily="18" charset="0"/>
                <a:ea typeface="Times New Roman" panose="02020603050405020304" pitchFamily="18" charset="0"/>
              </a:rPr>
              <a:t/>
            </a:r>
            <a:br>
              <a:rPr lang="en-US" dirty="0">
                <a:latin typeface="Times New Roman" panose="02020603050405020304" pitchFamily="18" charset="0"/>
                <a:ea typeface="Times New Roman" panose="02020603050405020304" pitchFamily="18" charset="0"/>
              </a:rPr>
            </a:br>
            <a:r>
              <a:rPr lang="ar-SA" dirty="0">
                <a:latin typeface="Times New Roman" panose="02020603050405020304" pitchFamily="18" charset="0"/>
                <a:ea typeface="Times New Roman" panose="02020603050405020304" pitchFamily="18" charset="0"/>
              </a:rPr>
              <a:t>يمكن تقسيم الصفات الواجب توافرها في الباحث إلى نوعين :</a:t>
            </a:r>
            <a:r>
              <a:rPr lang="en-US" dirty="0">
                <a:latin typeface="Times New Roman" panose="02020603050405020304" pitchFamily="18" charset="0"/>
                <a:ea typeface="Times New Roman" panose="02020603050405020304" pitchFamily="18" charset="0"/>
              </a:rPr>
              <a:t/>
            </a:r>
            <a:br>
              <a:rPr lang="en-US" dirty="0">
                <a:latin typeface="Times New Roman" panose="02020603050405020304" pitchFamily="18" charset="0"/>
                <a:ea typeface="Times New Roman" panose="02020603050405020304" pitchFamily="18" charset="0"/>
              </a:rPr>
            </a:br>
            <a:r>
              <a:rPr lang="en-US" dirty="0">
                <a:latin typeface="Times New Roman" panose="02020603050405020304" pitchFamily="18" charset="0"/>
                <a:ea typeface="Times New Roman" panose="02020603050405020304" pitchFamily="18" charset="0"/>
              </a:rPr>
              <a:t> </a:t>
            </a:r>
          </a:p>
        </p:txBody>
      </p:sp>
      <p:sp>
        <p:nvSpPr>
          <p:cNvPr id="3" name="Subtitle 2"/>
          <p:cNvSpPr>
            <a:spLocks noGrp="1"/>
          </p:cNvSpPr>
          <p:nvPr>
            <p:ph type="subTitle" idx="1"/>
          </p:nvPr>
        </p:nvSpPr>
        <p:spPr>
          <a:xfrm>
            <a:off x="1524000" y="792480"/>
            <a:ext cx="9144000" cy="4465320"/>
          </a:xfrm>
        </p:spPr>
        <p:txBody>
          <a:bodyPr/>
          <a:lstStyle/>
          <a:p>
            <a:endParaRPr lang="en-US" dirty="0"/>
          </a:p>
        </p:txBody>
      </p:sp>
    </p:spTree>
    <p:extLst>
      <p:ext uri="{BB962C8B-B14F-4D97-AF65-F5344CB8AC3E}">
        <p14:creationId xmlns:p14="http://schemas.microsoft.com/office/powerpoint/2010/main" val="1646131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548005"/>
            <a:ext cx="10515600" cy="6721475"/>
          </a:xfrm>
        </p:spPr>
        <p:txBody>
          <a:bodyPr/>
          <a:lstStyle/>
          <a:p>
            <a:endParaRPr lang="en-US" dirty="0"/>
          </a:p>
        </p:txBody>
      </p:sp>
      <p:sp>
        <p:nvSpPr>
          <p:cNvPr id="3" name="Content Placeholder 2"/>
          <p:cNvSpPr>
            <a:spLocks noGrp="1"/>
          </p:cNvSpPr>
          <p:nvPr>
            <p:ph idx="1"/>
          </p:nvPr>
        </p:nvSpPr>
        <p:spPr>
          <a:xfrm>
            <a:off x="838200" y="548005"/>
            <a:ext cx="10515600" cy="5674678"/>
          </a:xfrm>
        </p:spPr>
        <p:style>
          <a:lnRef idx="2">
            <a:schemeClr val="accent2">
              <a:shade val="50000"/>
            </a:schemeClr>
          </a:lnRef>
          <a:fillRef idx="1">
            <a:schemeClr val="accent2"/>
          </a:fillRef>
          <a:effectRef idx="0">
            <a:schemeClr val="accent2"/>
          </a:effectRef>
          <a:fontRef idx="minor">
            <a:schemeClr val="lt1"/>
          </a:fontRef>
        </p:style>
        <p:txBody>
          <a:bodyPr/>
          <a:lstStyle/>
          <a:p>
            <a:pPr marL="342900" marR="0" lvl="0" indent="-342900" algn="just" rtl="1">
              <a:spcBef>
                <a:spcPts val="0"/>
              </a:spcBef>
              <a:spcAft>
                <a:spcPts val="0"/>
              </a:spcAft>
              <a:buFont typeface="Symbol" panose="05050102010706020507" pitchFamily="18" charset="2"/>
              <a:buChar char=""/>
              <a:tabLst>
                <a:tab pos="457200" algn="l"/>
              </a:tabLst>
            </a:pPr>
            <a:r>
              <a:rPr lang="ar-SA" b="1" dirty="0">
                <a:latin typeface="Times New Roman" panose="02020603050405020304" pitchFamily="18" charset="0"/>
                <a:ea typeface="Times New Roman" panose="02020603050405020304" pitchFamily="18" charset="0"/>
              </a:rPr>
              <a:t>صفات خلقية</a:t>
            </a:r>
            <a:r>
              <a:rPr lang="ar-SA" dirty="0">
                <a:latin typeface="Times New Roman" panose="02020603050405020304" pitchFamily="18" charset="0"/>
                <a:ea typeface="Times New Roman" panose="02020603050405020304" pitchFamily="18" charset="0"/>
              </a:rPr>
              <a:t> : هي جميع الصفات التي تتعلق بالباحث كإنسان مثل </a:t>
            </a:r>
            <a:r>
              <a:rPr lang="ar-SA" dirty="0" smtClean="0">
                <a:latin typeface="Times New Roman" panose="02020603050405020304" pitchFamily="18" charset="0"/>
                <a:ea typeface="Times New Roman" panose="02020603050405020304" pitchFamily="18" charset="0"/>
              </a:rPr>
              <a:t>:</a:t>
            </a:r>
            <a:endParaRPr lang="ar-IQ" dirty="0" smtClean="0">
              <a:latin typeface="Times New Roman" panose="02020603050405020304" pitchFamily="18" charset="0"/>
              <a:ea typeface="Times New Roman" panose="02020603050405020304" pitchFamily="18" charset="0"/>
            </a:endParaRPr>
          </a:p>
          <a:p>
            <a:pPr>
              <a:spcBef>
                <a:spcPts val="0"/>
              </a:spcBef>
              <a:spcAft>
                <a:spcPts val="0"/>
              </a:spcAft>
            </a:pPr>
            <a:endParaRPr lang="en-US" dirty="0" smtClean="0">
              <a:effectLst/>
            </a:endParaRPr>
          </a:p>
          <a:p>
            <a:pPr marL="742950" marR="0" lvl="1" indent="-285750" algn="just" rtl="1">
              <a:spcBef>
                <a:spcPts val="0"/>
              </a:spcBef>
              <a:spcAft>
                <a:spcPts val="0"/>
              </a:spcAft>
              <a:buFont typeface="Courier New" panose="02070309020205020404" pitchFamily="49" charset="0"/>
              <a:buChar char="o"/>
              <a:tabLst>
                <a:tab pos="914400" algn="l"/>
              </a:tabLst>
            </a:pPr>
            <a:r>
              <a:rPr lang="ar-SA" sz="3600" dirty="0">
                <a:latin typeface="Times New Roman" panose="02020603050405020304" pitchFamily="18" charset="0"/>
                <a:ea typeface="Times New Roman" panose="02020603050405020304" pitchFamily="18" charset="0"/>
              </a:rPr>
              <a:t>الرغبة في البحث لأن طريق البحث شاق وطويل. </a:t>
            </a:r>
            <a:endParaRPr lang="en-US" sz="3600" dirty="0">
              <a:latin typeface="Times New Roman" panose="02020603050405020304" pitchFamily="18" charset="0"/>
              <a:ea typeface="Times New Roman" panose="02020603050405020304" pitchFamily="18" charset="0"/>
            </a:endParaRPr>
          </a:p>
          <a:p>
            <a:pPr marL="742950" marR="0" lvl="1" indent="-285750" algn="just" rtl="1">
              <a:spcBef>
                <a:spcPts val="0"/>
              </a:spcBef>
              <a:spcAft>
                <a:spcPts val="0"/>
              </a:spcAft>
              <a:buFont typeface="Courier New" panose="02070309020205020404" pitchFamily="49" charset="0"/>
              <a:buChar char="o"/>
              <a:tabLst>
                <a:tab pos="914400" algn="l"/>
              </a:tabLst>
            </a:pPr>
            <a:r>
              <a:rPr lang="ar-SA" sz="3600" dirty="0">
                <a:latin typeface="Times New Roman" panose="02020603050405020304" pitchFamily="18" charset="0"/>
                <a:ea typeface="Times New Roman" panose="02020603050405020304" pitchFamily="18" charset="0"/>
              </a:rPr>
              <a:t>الصبر على العمل المستمر. </a:t>
            </a:r>
            <a:endParaRPr lang="en-US" sz="3600" dirty="0">
              <a:latin typeface="Times New Roman" panose="02020603050405020304" pitchFamily="18" charset="0"/>
              <a:ea typeface="Times New Roman" panose="02020603050405020304" pitchFamily="18" charset="0"/>
            </a:endParaRPr>
          </a:p>
          <a:p>
            <a:pPr marL="742950" marR="0" lvl="1" indent="-285750" algn="just" rtl="1">
              <a:spcBef>
                <a:spcPts val="0"/>
              </a:spcBef>
              <a:spcAft>
                <a:spcPts val="0"/>
              </a:spcAft>
              <a:buFont typeface="Courier New" panose="02070309020205020404" pitchFamily="49" charset="0"/>
              <a:buChar char="o"/>
              <a:tabLst>
                <a:tab pos="914400" algn="l"/>
              </a:tabLst>
            </a:pPr>
            <a:r>
              <a:rPr lang="ar-SA" sz="3600" dirty="0">
                <a:latin typeface="Times New Roman" panose="02020603050405020304" pitchFamily="18" charset="0"/>
                <a:ea typeface="Times New Roman" panose="02020603050405020304" pitchFamily="18" charset="0"/>
              </a:rPr>
              <a:t>التقصي والاطلاع حيث يحتاج الباحث الى العلوم واللغات.</a:t>
            </a:r>
            <a:endParaRPr lang="en-US" sz="3600" dirty="0">
              <a:latin typeface="Times New Roman" panose="02020603050405020304" pitchFamily="18" charset="0"/>
              <a:ea typeface="Times New Roman" panose="02020603050405020304" pitchFamily="18" charset="0"/>
            </a:endParaRPr>
          </a:p>
          <a:p>
            <a:pPr marL="742950" marR="0" lvl="1" indent="-285750" algn="just" rtl="1">
              <a:spcBef>
                <a:spcPts val="0"/>
              </a:spcBef>
              <a:spcAft>
                <a:spcPts val="0"/>
              </a:spcAft>
              <a:buFont typeface="Courier New" panose="02070309020205020404" pitchFamily="49" charset="0"/>
              <a:buChar char="o"/>
              <a:tabLst>
                <a:tab pos="914400" algn="l"/>
              </a:tabLst>
            </a:pPr>
            <a:r>
              <a:rPr lang="ar-SA" sz="3600" dirty="0">
                <a:latin typeface="Times New Roman" panose="02020603050405020304" pitchFamily="18" charset="0"/>
                <a:ea typeface="Times New Roman" panose="02020603050405020304" pitchFamily="18" charset="0"/>
              </a:rPr>
              <a:t>التواضع وعدم مهاجمة الآخرين بشكل شخصي.</a:t>
            </a:r>
            <a:endParaRPr lang="en-US" sz="3600" dirty="0">
              <a:latin typeface="Times New Roman" panose="02020603050405020304" pitchFamily="18" charset="0"/>
              <a:ea typeface="Times New Roman" panose="02020603050405020304" pitchFamily="18" charset="0"/>
            </a:endParaRPr>
          </a:p>
          <a:p>
            <a:pPr marL="742950" marR="0" lvl="1" indent="-285750" algn="just" rtl="1">
              <a:spcBef>
                <a:spcPts val="0"/>
              </a:spcBef>
              <a:spcAft>
                <a:spcPts val="0"/>
              </a:spcAft>
              <a:buFont typeface="Courier New" panose="02070309020205020404" pitchFamily="49" charset="0"/>
              <a:buChar char="o"/>
              <a:tabLst>
                <a:tab pos="914400" algn="l"/>
              </a:tabLst>
            </a:pPr>
            <a:r>
              <a:rPr lang="ar-SA" sz="3600" dirty="0">
                <a:latin typeface="Times New Roman" panose="02020603050405020304" pitchFamily="18" charset="0"/>
                <a:ea typeface="Times New Roman" panose="02020603050405020304" pitchFamily="18" charset="0"/>
              </a:rPr>
              <a:t>اليقظـة وقـوة الملاحظـة وخاصـة في العلوم الاجتماعية  الملآى بالمعاني والرموز الخفية التي تحتاج إلى ملاحظة قوية. </a:t>
            </a:r>
            <a:endParaRPr lang="en-US" sz="3600" dirty="0">
              <a:latin typeface="Times New Roman" panose="02020603050405020304" pitchFamily="18" charset="0"/>
              <a:ea typeface="Times New Roman" panose="02020603050405020304" pitchFamily="18" charset="0"/>
            </a:endParaRPr>
          </a:p>
          <a:p>
            <a:pPr marL="742950" marR="0" lvl="1" indent="-285750" algn="just" rtl="1">
              <a:spcBef>
                <a:spcPts val="0"/>
              </a:spcBef>
              <a:spcAft>
                <a:spcPts val="0"/>
              </a:spcAft>
              <a:buFont typeface="Courier New" panose="02070309020205020404" pitchFamily="49" charset="0"/>
              <a:buChar char="o"/>
              <a:tabLst>
                <a:tab pos="914400" algn="l"/>
              </a:tabLst>
            </a:pPr>
            <a:r>
              <a:rPr lang="ar-SA" sz="3600" dirty="0">
                <a:latin typeface="Times New Roman" panose="02020603050405020304" pitchFamily="18" charset="0"/>
                <a:ea typeface="Times New Roman" panose="02020603050405020304" pitchFamily="18" charset="0"/>
              </a:rPr>
              <a:t>وضوح التفكير وصفاء الذهن.</a:t>
            </a:r>
            <a:endParaRPr lang="en-US" sz="3600" dirty="0">
              <a:latin typeface="Times New Roman" panose="02020603050405020304" pitchFamily="18" charset="0"/>
              <a:ea typeface="Times New Roman" panose="02020603050405020304" pitchFamily="18" charset="0"/>
            </a:endParaRPr>
          </a:p>
          <a:p>
            <a:pPr marL="342900" marR="0" lvl="0" indent="-342900" algn="just" rtl="1">
              <a:spcBef>
                <a:spcPts val="0"/>
              </a:spcBef>
              <a:spcAft>
                <a:spcPts val="0"/>
              </a:spcAft>
              <a:buFont typeface="Symbol" panose="05050102010706020507" pitchFamily="18" charset="2"/>
              <a:buChar char=""/>
              <a:tabLst>
                <a:tab pos="457200" algn="l"/>
              </a:tabLst>
            </a:pPr>
            <a:endParaRPr lang="en-US" dirty="0">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690852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040" y="365125"/>
            <a:ext cx="10652760" cy="5700395"/>
          </a:xfrm>
        </p:spPr>
        <p:txBody>
          <a:bodyPr/>
          <a:lstStyle/>
          <a:p>
            <a:endParaRPr lang="en-US" dirty="0"/>
          </a:p>
        </p:txBody>
      </p:sp>
      <p:sp>
        <p:nvSpPr>
          <p:cNvPr id="3" name="Content Placeholder 2"/>
          <p:cNvSpPr>
            <a:spLocks noGrp="1"/>
          </p:cNvSpPr>
          <p:nvPr>
            <p:ph idx="1"/>
          </p:nvPr>
        </p:nvSpPr>
        <p:spPr>
          <a:xfrm>
            <a:off x="838200" y="838200"/>
            <a:ext cx="10515600" cy="5338763"/>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marL="342900" marR="0" lvl="0" indent="-342900" algn="just" rtl="1">
              <a:spcBef>
                <a:spcPts val="0"/>
              </a:spcBef>
              <a:spcAft>
                <a:spcPts val="0"/>
              </a:spcAft>
              <a:buFont typeface="Symbol" panose="05050102010706020507" pitchFamily="18" charset="2"/>
              <a:buChar char=""/>
              <a:tabLst>
                <a:tab pos="457200" algn="l"/>
              </a:tabLst>
            </a:pPr>
            <a:r>
              <a:rPr lang="ar-SA" sz="3200" b="1" dirty="0">
                <a:latin typeface="Times New Roman" panose="02020603050405020304" pitchFamily="18" charset="0"/>
                <a:ea typeface="Times New Roman" panose="02020603050405020304" pitchFamily="18" charset="0"/>
              </a:rPr>
              <a:t>صفات علمية</a:t>
            </a:r>
            <a:r>
              <a:rPr lang="ar-SA" sz="3200" dirty="0">
                <a:latin typeface="Times New Roman" panose="02020603050405020304" pitchFamily="18" charset="0"/>
                <a:ea typeface="Times New Roman" panose="02020603050405020304" pitchFamily="18" charset="0"/>
              </a:rPr>
              <a:t> : وهي التي تتعلق بالباحث كعالم ويمكن تقسيمها إلى :</a:t>
            </a:r>
            <a:endParaRPr lang="en-US" sz="3200" dirty="0">
              <a:latin typeface="Times New Roman" panose="02020603050405020304" pitchFamily="18" charset="0"/>
              <a:ea typeface="Times New Roman" panose="02020603050405020304" pitchFamily="18" charset="0"/>
            </a:endParaRPr>
          </a:p>
          <a:p>
            <a:pPr marL="742950" marR="0" lvl="1" indent="-285750" algn="just" rtl="1">
              <a:spcBef>
                <a:spcPts val="0"/>
              </a:spcBef>
              <a:spcAft>
                <a:spcPts val="0"/>
              </a:spcAft>
              <a:buFont typeface="Courier New" panose="02070309020205020404" pitchFamily="49" charset="0"/>
              <a:buChar char="o"/>
              <a:tabLst>
                <a:tab pos="914400" algn="l"/>
              </a:tabLst>
            </a:pPr>
            <a:r>
              <a:rPr lang="ar-SA" sz="3200" b="1" dirty="0">
                <a:latin typeface="Times New Roman" panose="02020603050405020304" pitchFamily="18" charset="0"/>
                <a:ea typeface="Times New Roman" panose="02020603050405020304" pitchFamily="18" charset="0"/>
              </a:rPr>
              <a:t>صفات علمية عامة</a:t>
            </a:r>
            <a:r>
              <a:rPr lang="ar-SA" sz="3200" dirty="0">
                <a:latin typeface="Times New Roman" panose="02020603050405020304" pitchFamily="18" charset="0"/>
                <a:ea typeface="Times New Roman" panose="02020603050405020304" pitchFamily="18" charset="0"/>
              </a:rPr>
              <a:t> :</a:t>
            </a:r>
            <a:endParaRPr lang="en-US" sz="3200" dirty="0">
              <a:latin typeface="Times New Roman" panose="02020603050405020304" pitchFamily="18" charset="0"/>
              <a:ea typeface="Times New Roman" panose="02020603050405020304" pitchFamily="18" charset="0"/>
            </a:endParaRPr>
          </a:p>
          <a:p>
            <a:pPr lvl="2" algn="just" rtl="1">
              <a:spcBef>
                <a:spcPts val="0"/>
              </a:spcBef>
              <a:buFont typeface="Symbol" panose="05050102010706020507" pitchFamily="18" charset="2"/>
              <a:buChar char=""/>
              <a:tabLst>
                <a:tab pos="1371600" algn="l"/>
              </a:tabLst>
            </a:pPr>
            <a:r>
              <a:rPr lang="ar-SA" sz="3200" dirty="0">
                <a:latin typeface="Times New Roman" panose="02020603050405020304" pitchFamily="18" charset="0"/>
                <a:ea typeface="Times New Roman" panose="02020603050405020304" pitchFamily="18" charset="0"/>
              </a:rPr>
              <a:t>المقدرة على البحث : ( جمع البيانات وترتيبها ثم تحليلها وتفسيرها). </a:t>
            </a:r>
            <a:endParaRPr lang="en-US" sz="3200" dirty="0">
              <a:latin typeface="Times New Roman" panose="02020603050405020304" pitchFamily="18" charset="0"/>
              <a:ea typeface="Times New Roman" panose="02020603050405020304" pitchFamily="18" charset="0"/>
            </a:endParaRPr>
          </a:p>
          <a:p>
            <a:pPr lvl="2" algn="just" rtl="1">
              <a:spcBef>
                <a:spcPts val="0"/>
              </a:spcBef>
              <a:buFont typeface="Symbol" panose="05050102010706020507" pitchFamily="18" charset="2"/>
              <a:buChar char=""/>
              <a:tabLst>
                <a:tab pos="1371600" algn="l"/>
              </a:tabLst>
            </a:pPr>
            <a:r>
              <a:rPr lang="ar-SA" sz="3200" dirty="0">
                <a:latin typeface="Times New Roman" panose="02020603050405020304" pitchFamily="18" charset="0"/>
                <a:ea typeface="Times New Roman" panose="02020603050405020304" pitchFamily="18" charset="0"/>
              </a:rPr>
              <a:t>الشك العلمي : شك الجاحظ وديكارت لأن الشك يقود إلى التثبت وهو المقصود به الفرضية فإذا ثبت له صحة الفرضية وثق بها واعتمادها وإلا نبذها  وقد ورد هذا في مقدمة العلامة العربي ابن خلدون.</a:t>
            </a:r>
            <a:endParaRPr lang="en-US" sz="3200" dirty="0">
              <a:latin typeface="Times New Roman" panose="02020603050405020304" pitchFamily="18" charset="0"/>
              <a:ea typeface="Times New Roman" panose="02020603050405020304" pitchFamily="18" charset="0"/>
            </a:endParaRPr>
          </a:p>
          <a:p>
            <a:pPr lvl="2" algn="just" rtl="1">
              <a:spcBef>
                <a:spcPts val="0"/>
              </a:spcBef>
              <a:buFont typeface="Symbol" panose="05050102010706020507" pitchFamily="18" charset="2"/>
              <a:buChar char=""/>
              <a:tabLst>
                <a:tab pos="1371600" algn="l"/>
              </a:tabLst>
            </a:pPr>
            <a:r>
              <a:rPr lang="ar-SA" sz="3200" dirty="0">
                <a:latin typeface="Times New Roman" panose="02020603050405020304" pitchFamily="18" charset="0"/>
                <a:ea typeface="Times New Roman" panose="02020603050405020304" pitchFamily="18" charset="0"/>
              </a:rPr>
              <a:t>التجرد العلمي والموضوعية التامة: توفر العدل في نفس الباحث وتجرده عن التحيز – الموضوعية </a:t>
            </a:r>
            <a:r>
              <a:rPr lang="en-US" sz="3200" dirty="0">
                <a:latin typeface="Times New Roman" panose="02020603050405020304" pitchFamily="18" charset="0"/>
                <a:ea typeface="Times New Roman" panose="02020603050405020304" pitchFamily="18" charset="0"/>
              </a:rPr>
              <a:t>Objectivity</a:t>
            </a:r>
            <a:r>
              <a:rPr lang="ar-SA" sz="3200" dirty="0">
                <a:latin typeface="Times New Roman" panose="02020603050405020304" pitchFamily="18" charset="0"/>
                <a:ea typeface="Times New Roman" panose="02020603050405020304" pitchFamily="18" charset="0"/>
              </a:rPr>
              <a:t>، الذاتية </a:t>
            </a:r>
            <a:r>
              <a:rPr lang="en-US" sz="3200" dirty="0">
                <a:latin typeface="Times New Roman" panose="02020603050405020304" pitchFamily="18" charset="0"/>
                <a:ea typeface="Times New Roman" panose="02020603050405020304" pitchFamily="18" charset="0"/>
              </a:rPr>
              <a:t>Subjectivity</a:t>
            </a:r>
            <a:r>
              <a:rPr lang="ar-SA" sz="3200" dirty="0">
                <a:latin typeface="Times New Roman" panose="02020603050405020304" pitchFamily="18" charset="0"/>
                <a:ea typeface="Times New Roman" panose="02020603050405020304" pitchFamily="18" charset="0"/>
              </a:rPr>
              <a:t> الأهواء الشخصية والعاطفة والعادات والتقاليد والمصالح. الحقيقة هي ضالة الباحث وهذا يعني توفر الأمانة والنزاهة الفكرية.</a:t>
            </a:r>
            <a:endParaRPr lang="en-US"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15739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65125"/>
            <a:ext cx="10515600" cy="5811838"/>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spcBef>
                <a:spcPts val="0"/>
              </a:spcBef>
              <a:spcAft>
                <a:spcPts val="0"/>
              </a:spcAft>
            </a:pPr>
            <a:endParaRPr lang="en-US" sz="3600" dirty="0" smtClean="0">
              <a:effectLst/>
            </a:endParaRPr>
          </a:p>
          <a:p>
            <a:pPr marL="742950" marR="0" lvl="1" indent="-285750" algn="just" rtl="1">
              <a:spcBef>
                <a:spcPts val="0"/>
              </a:spcBef>
              <a:spcAft>
                <a:spcPts val="0"/>
              </a:spcAft>
              <a:buFont typeface="Courier New" panose="02070309020205020404" pitchFamily="49" charset="0"/>
              <a:buChar char="o"/>
              <a:tabLst>
                <a:tab pos="914400" algn="l"/>
              </a:tabLst>
            </a:pPr>
            <a:r>
              <a:rPr lang="ar-SA" sz="3600" b="1" dirty="0">
                <a:latin typeface="Times New Roman" panose="02020603050405020304" pitchFamily="18" charset="0"/>
                <a:ea typeface="Times New Roman" panose="02020603050405020304" pitchFamily="18" charset="0"/>
              </a:rPr>
              <a:t>صفات علمية خاصة :</a:t>
            </a:r>
            <a:endParaRPr lang="en-US" sz="3600" dirty="0">
              <a:latin typeface="Times New Roman" panose="02020603050405020304" pitchFamily="18" charset="0"/>
              <a:ea typeface="Times New Roman" panose="02020603050405020304" pitchFamily="18" charset="0"/>
            </a:endParaRPr>
          </a:p>
          <a:p>
            <a:pPr lvl="2" algn="just" rtl="1">
              <a:spcBef>
                <a:spcPts val="0"/>
              </a:spcBef>
              <a:buFont typeface="Symbol" panose="05050102010706020507" pitchFamily="18" charset="2"/>
              <a:buChar char=""/>
              <a:tabLst>
                <a:tab pos="1371600" algn="l"/>
              </a:tabLst>
            </a:pPr>
            <a:r>
              <a:rPr lang="ar-SA" sz="3600" dirty="0">
                <a:latin typeface="Times New Roman" panose="02020603050405020304" pitchFamily="18" charset="0"/>
                <a:ea typeface="Times New Roman" panose="02020603050405020304" pitchFamily="18" charset="0"/>
              </a:rPr>
              <a:t>معرفة موضوع البحث : هذا يتطلب قراءة واسعة وإطلاعاً على خلفية الموضوع النظرية . </a:t>
            </a:r>
            <a:endParaRPr lang="en-US" sz="3600" dirty="0">
              <a:latin typeface="Times New Roman" panose="02020603050405020304" pitchFamily="18" charset="0"/>
              <a:ea typeface="Times New Roman" panose="02020603050405020304" pitchFamily="18" charset="0"/>
            </a:endParaRPr>
          </a:p>
          <a:p>
            <a:pPr lvl="2" algn="just" rtl="1">
              <a:spcBef>
                <a:spcPts val="0"/>
              </a:spcBef>
              <a:buFont typeface="Symbol" panose="05050102010706020507" pitchFamily="18" charset="2"/>
              <a:buChar char=""/>
              <a:tabLst>
                <a:tab pos="1371600" algn="l"/>
              </a:tabLst>
            </a:pPr>
            <a:r>
              <a:rPr lang="ar-SA" sz="3600" dirty="0">
                <a:latin typeface="Times New Roman" panose="02020603050405020304" pitchFamily="18" charset="0"/>
                <a:ea typeface="Times New Roman" panose="02020603050405020304" pitchFamily="18" charset="0"/>
              </a:rPr>
              <a:t>الإلمام بأساليب البحث العلمي وطرق جمع البيانات وتحليلها وتفسيرها. </a:t>
            </a:r>
            <a:endParaRPr lang="en-US" sz="3600" dirty="0">
              <a:latin typeface="Times New Roman" panose="02020603050405020304" pitchFamily="18" charset="0"/>
              <a:ea typeface="Times New Roman" panose="02020603050405020304" pitchFamily="18" charset="0"/>
            </a:endParaRPr>
          </a:p>
          <a:p>
            <a:pPr lvl="2" algn="just" rtl="1">
              <a:spcBef>
                <a:spcPts val="0"/>
              </a:spcBef>
              <a:buFont typeface="Symbol" panose="05050102010706020507" pitchFamily="18" charset="2"/>
              <a:buChar char=""/>
              <a:tabLst>
                <a:tab pos="1371600" algn="l"/>
              </a:tabLst>
            </a:pPr>
            <a:r>
              <a:rPr lang="ar-SA" sz="3600" dirty="0">
                <a:latin typeface="Times New Roman" panose="02020603050405020304" pitchFamily="18" charset="0"/>
                <a:ea typeface="Times New Roman" panose="02020603050405020304" pitchFamily="18" charset="0"/>
              </a:rPr>
              <a:t>معرفة جمهور المبحوثين . </a:t>
            </a:r>
            <a:endParaRPr lang="en-US" sz="3600" dirty="0">
              <a:latin typeface="Times New Roman" panose="02020603050405020304" pitchFamily="18" charset="0"/>
              <a:ea typeface="Times New Roman" panose="02020603050405020304" pitchFamily="18" charset="0"/>
            </a:endParaRPr>
          </a:p>
          <a:p>
            <a:pPr lvl="2" algn="just" rtl="1">
              <a:spcBef>
                <a:spcPts val="0"/>
              </a:spcBef>
              <a:buFont typeface="Symbol" panose="05050102010706020507" pitchFamily="18" charset="2"/>
              <a:buChar char=""/>
              <a:tabLst>
                <a:tab pos="1371600" algn="l"/>
              </a:tabLst>
            </a:pPr>
            <a:r>
              <a:rPr lang="ar-SA" sz="3600" dirty="0">
                <a:latin typeface="Times New Roman" panose="02020603050405020304" pitchFamily="18" charset="0"/>
                <a:ea typeface="Times New Roman" panose="02020603050405020304" pitchFamily="18" charset="0"/>
              </a:rPr>
              <a:t>عدم أبدء آرائه الشخصية دون أن يعززها بآراء لها قيمتها.</a:t>
            </a:r>
            <a:endParaRPr lang="en-US" sz="3600" dirty="0">
              <a:latin typeface="Times New Roman" panose="02020603050405020304" pitchFamily="18" charset="0"/>
              <a:ea typeface="Times New Roman" panose="02020603050405020304" pitchFamily="18" charset="0"/>
            </a:endParaRPr>
          </a:p>
          <a:p>
            <a:pPr marL="0" marR="0" indent="0" algn="just" rtl="1">
              <a:spcBef>
                <a:spcPts val="0"/>
              </a:spcBef>
              <a:spcAft>
                <a:spcPts val="0"/>
              </a:spcAft>
              <a:buNone/>
            </a:pPr>
            <a:endParaRPr lang="en-US" sz="3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11502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2">
            <a:schemeClr val="accent2">
              <a:shade val="50000"/>
            </a:schemeClr>
          </a:lnRef>
          <a:fillRef idx="1">
            <a:schemeClr val="accent2"/>
          </a:fillRef>
          <a:effectRef idx="0">
            <a:schemeClr val="accent2"/>
          </a:effectRef>
          <a:fontRef idx="minor">
            <a:schemeClr val="lt1"/>
          </a:fontRef>
        </p:style>
        <p:txBody>
          <a:bodyPr/>
          <a:lstStyle/>
          <a:p>
            <a:pPr marL="0" marR="0" algn="just" rtl="1">
              <a:spcBef>
                <a:spcPts val="0"/>
              </a:spcBef>
              <a:spcAft>
                <a:spcPts val="0"/>
              </a:spcAft>
            </a:pPr>
            <a:r>
              <a:rPr lang="ar-SA" b="1" dirty="0">
                <a:latin typeface="Times New Roman" panose="02020603050405020304" pitchFamily="18" charset="0"/>
                <a:ea typeface="Times New Roman" panose="02020603050405020304" pitchFamily="18" charset="0"/>
              </a:rPr>
              <a:t>الطريقة العلمية في البحث</a:t>
            </a:r>
            <a:endParaRPr lang="en-US" dirty="0">
              <a:latin typeface="Times New Roman" panose="02020603050405020304" pitchFamily="18" charset="0"/>
              <a:ea typeface="Times New Roman" panose="02020603050405020304" pitchFamily="18" charset="0"/>
            </a:endParaRPr>
          </a:p>
          <a:p>
            <a:pPr marL="0" marR="0" algn="just" rtl="1">
              <a:spcBef>
                <a:spcPts val="0"/>
              </a:spcBef>
              <a:spcAft>
                <a:spcPts val="0"/>
              </a:spcAft>
            </a:pPr>
            <a:r>
              <a:rPr lang="ar-SA" dirty="0">
                <a:latin typeface="Times New Roman" panose="02020603050405020304" pitchFamily="18" charset="0"/>
                <a:ea typeface="Times New Roman" panose="02020603050405020304" pitchFamily="18" charset="0"/>
              </a:rPr>
              <a:t>يمتاز المنهج العلمي بـ:</a:t>
            </a:r>
            <a:endParaRPr lang="en-US" dirty="0">
              <a:latin typeface="Times New Roman" panose="02020603050405020304" pitchFamily="18" charset="0"/>
              <a:ea typeface="Times New Roman" panose="02020603050405020304" pitchFamily="18" charset="0"/>
            </a:endParaRPr>
          </a:p>
          <a:p>
            <a:pPr marL="342900" marR="0" lvl="0" indent="-342900" algn="just" rtl="1">
              <a:spcBef>
                <a:spcPts val="0"/>
              </a:spcBef>
              <a:spcAft>
                <a:spcPts val="0"/>
              </a:spcAft>
              <a:buFont typeface="Courier New" panose="02070309020205020404" pitchFamily="49" charset="0"/>
              <a:buChar char="o"/>
              <a:tabLst>
                <a:tab pos="457200" algn="l"/>
              </a:tabLst>
            </a:pPr>
            <a:r>
              <a:rPr lang="ar-SA" dirty="0">
                <a:latin typeface="Times New Roman" panose="02020603050405020304" pitchFamily="18" charset="0"/>
                <a:ea typeface="Times New Roman" panose="02020603050405020304" pitchFamily="18" charset="0"/>
              </a:rPr>
              <a:t>الالتزام بالموضوعية </a:t>
            </a:r>
            <a:r>
              <a:rPr lang="en-US" dirty="0">
                <a:latin typeface="Times New Roman" panose="02020603050405020304" pitchFamily="18" charset="0"/>
                <a:ea typeface="Times New Roman" panose="02020603050405020304" pitchFamily="18" charset="0"/>
              </a:rPr>
              <a:t>Objectivity</a:t>
            </a:r>
            <a:r>
              <a:rPr lang="ar-SA" dirty="0">
                <a:latin typeface="Times New Roman" panose="02020603050405020304" pitchFamily="18" charset="0"/>
                <a:ea typeface="Times New Roman" panose="02020603050405020304" pitchFamily="18" charset="0"/>
              </a:rPr>
              <a:t> والبعد عن التحيز   الشخصي. عدم الاعتماد على التقاليد والعادات بدرجة كبيرة وكذلك الخبرة الشخصية. يبدأ المنهج العلمي في الغالب بالملاحظة أو التجربة المبدئية أي يستند إلى ظواهر يمكن ملاحظتها. من نتائج البحث العلمي أنه يمكن التثبت منها </a:t>
            </a:r>
            <a:r>
              <a:rPr lang="en-US" dirty="0">
                <a:latin typeface="Times New Roman" panose="02020603050405020304" pitchFamily="18" charset="0"/>
                <a:ea typeface="Times New Roman" panose="02020603050405020304" pitchFamily="18" charset="0"/>
              </a:rPr>
              <a:t>Verification</a:t>
            </a:r>
            <a:r>
              <a:rPr lang="ar-SA" dirty="0">
                <a:latin typeface="Times New Roman" panose="02020603050405020304" pitchFamily="18" charset="0"/>
                <a:ea typeface="Times New Roman" panose="02020603050405020304" pitchFamily="18" charset="0"/>
              </a:rPr>
              <a:t> في أي وقت من الأوقات.</a:t>
            </a:r>
            <a:endParaRPr lang="en-US" dirty="0">
              <a:latin typeface="Times New Roman" panose="02020603050405020304" pitchFamily="18" charset="0"/>
              <a:ea typeface="Times New Roman" panose="02020603050405020304" pitchFamily="18" charset="0"/>
            </a:endParaRPr>
          </a:p>
          <a:p>
            <a:r>
              <a:rPr lang="ar-SA" dirty="0">
                <a:ea typeface="Times New Roman" panose="02020603050405020304" pitchFamily="18" charset="0"/>
                <a:cs typeface="Times New Roman" panose="02020603050405020304" pitchFamily="18" charset="0"/>
              </a:rPr>
              <a:t>التعميم </a:t>
            </a:r>
            <a:r>
              <a:rPr lang="en-US" dirty="0">
                <a:latin typeface="Times New Roman" panose="02020603050405020304" pitchFamily="18" charset="0"/>
                <a:ea typeface="Times New Roman" panose="02020603050405020304" pitchFamily="18" charset="0"/>
              </a:rPr>
              <a:t>Generalization</a:t>
            </a:r>
            <a:r>
              <a:rPr lang="ar-SA" dirty="0">
                <a:latin typeface="Times New Roman" panose="02020603050405020304" pitchFamily="18" charset="0"/>
                <a:ea typeface="Times New Roman" panose="02020603050405020304" pitchFamily="18" charset="0"/>
              </a:rPr>
              <a:t> يقصد بذلك تعميم نتائج العينة موضوع البحث على الجمهور . التعميم سهل في العلوم الطبيعية وغير ذلك في العلوم الاجتماعية والإنسانية</a:t>
            </a:r>
            <a:endParaRPr lang="en-US" dirty="0"/>
          </a:p>
        </p:txBody>
      </p:sp>
    </p:spTree>
    <p:extLst>
      <p:ext uri="{BB962C8B-B14F-4D97-AF65-F5344CB8AC3E}">
        <p14:creationId xmlns:p14="http://schemas.microsoft.com/office/powerpoint/2010/main" val="3140339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349875"/>
          </a:xfrm>
        </p:spPr>
        <p:style>
          <a:lnRef idx="2">
            <a:schemeClr val="accent2">
              <a:shade val="50000"/>
            </a:schemeClr>
          </a:lnRef>
          <a:fillRef idx="1">
            <a:schemeClr val="accent2"/>
          </a:fillRef>
          <a:effectRef idx="0">
            <a:schemeClr val="accent2"/>
          </a:effectRef>
          <a:fontRef idx="minor">
            <a:schemeClr val="lt1"/>
          </a:fontRef>
        </p:style>
        <p:txBody>
          <a:bodyPr/>
          <a:lstStyle/>
          <a:p>
            <a:endParaRPr lang="en-US" dirty="0"/>
          </a:p>
        </p:txBody>
      </p:sp>
      <p:sp>
        <p:nvSpPr>
          <p:cNvPr id="3" name="Content Placeholder 2"/>
          <p:cNvSpPr>
            <a:spLocks noGrp="1"/>
          </p:cNvSpPr>
          <p:nvPr>
            <p:ph idx="1"/>
          </p:nvPr>
        </p:nvSpPr>
        <p:spPr/>
        <p:txBody>
          <a:bodyPr/>
          <a:lstStyle/>
          <a:p>
            <a:pPr marL="342900" marR="0" lvl="0" indent="-342900" algn="just" rtl="1">
              <a:spcBef>
                <a:spcPts val="0"/>
              </a:spcBef>
              <a:spcAft>
                <a:spcPts val="0"/>
              </a:spcAft>
              <a:buFont typeface="Courier New" panose="02070309020205020404" pitchFamily="49" charset="0"/>
              <a:buChar char="o"/>
              <a:tabLst>
                <a:tab pos="457200" algn="l"/>
              </a:tabLst>
            </a:pPr>
            <a:r>
              <a:rPr lang="ar-SA" dirty="0">
                <a:latin typeface="Times New Roman" panose="02020603050405020304" pitchFamily="18" charset="0"/>
                <a:ea typeface="Times New Roman" panose="02020603050405020304" pitchFamily="18" charset="0"/>
              </a:rPr>
              <a:t>يجمع بين الاستنباط والاستقراء أي بين الفكر والملاحظة وهما عنصرا ما يعرف " بالتفكير التأملي " </a:t>
            </a:r>
            <a:r>
              <a:rPr lang="en-US" dirty="0">
                <a:latin typeface="Times New Roman" panose="02020603050405020304" pitchFamily="18" charset="0"/>
                <a:ea typeface="Times New Roman" panose="02020603050405020304" pitchFamily="18" charset="0"/>
              </a:rPr>
              <a:t>Reflective Thinking</a:t>
            </a:r>
            <a:r>
              <a:rPr lang="ar-SA" dirty="0">
                <a:latin typeface="Times New Roman" panose="02020603050405020304" pitchFamily="18" charset="0"/>
                <a:ea typeface="Times New Roman" panose="02020603050405020304" pitchFamily="18" charset="0"/>
              </a:rPr>
              <a:t> . فالأستقراء </a:t>
            </a:r>
            <a:r>
              <a:rPr lang="en-US" dirty="0">
                <a:latin typeface="Times New Roman" panose="02020603050405020304" pitchFamily="18" charset="0"/>
                <a:ea typeface="Times New Roman" panose="02020603050405020304" pitchFamily="18" charset="0"/>
              </a:rPr>
              <a:t>induction</a:t>
            </a:r>
            <a:r>
              <a:rPr lang="ar-SA" dirty="0">
                <a:latin typeface="Times New Roman" panose="02020603050405020304" pitchFamily="18" charset="0"/>
                <a:ea typeface="Times New Roman" panose="02020603050405020304" pitchFamily="18" charset="0"/>
              </a:rPr>
              <a:t> يعني ملاحظة الظواهر وتجميع البيانات عنها بهدف التوصل إلى تعميمات حولها. الاستنباط : </a:t>
            </a:r>
            <a:r>
              <a:rPr lang="en-US" dirty="0">
                <a:latin typeface="Times New Roman" panose="02020603050405020304" pitchFamily="18" charset="0"/>
                <a:ea typeface="Times New Roman" panose="02020603050405020304" pitchFamily="18" charset="0"/>
              </a:rPr>
              <a:t>Deduction</a:t>
            </a:r>
            <a:r>
              <a:rPr lang="ar-SA" dirty="0">
                <a:latin typeface="Times New Roman" panose="02020603050405020304" pitchFamily="18" charset="0"/>
                <a:ea typeface="Times New Roman" panose="02020603050405020304" pitchFamily="18" charset="0"/>
              </a:rPr>
              <a:t> فيبدأ بالنظريات التي تستنبطها منها الفرضيات ثم ينتقل إلى عالم الواقع بحثاً عن البيانات لاختيار حجة هذه الفرضيات . وفي الاستنباط يكون ما يصدق على الكل يصدق أيضاً على الجزء ولذلك نحاول أن نبرهن على أن ذلك الجزء يقع منطقياً في إطار الكل.</a:t>
            </a:r>
            <a:endParaRPr lang="en-US" dirty="0">
              <a:latin typeface="Times New Roman" panose="02020603050405020304" pitchFamily="18" charset="0"/>
              <a:ea typeface="Times New Roman" panose="02020603050405020304" pitchFamily="18" charset="0"/>
            </a:endParaRPr>
          </a:p>
          <a:p>
            <a:pPr marL="342900" marR="0" lvl="0" indent="-342900" algn="just" rtl="1">
              <a:spcBef>
                <a:spcPts val="0"/>
              </a:spcBef>
              <a:spcAft>
                <a:spcPts val="0"/>
              </a:spcAft>
              <a:buFont typeface="Courier New" panose="02070309020205020404" pitchFamily="49" charset="0"/>
              <a:buChar char="o"/>
              <a:tabLst>
                <a:tab pos="457200" algn="l"/>
              </a:tabLst>
            </a:pPr>
            <a:r>
              <a:rPr lang="ar-SA" dirty="0">
                <a:latin typeface="Times New Roman" panose="02020603050405020304" pitchFamily="18" charset="0"/>
                <a:ea typeface="Times New Roman" panose="02020603050405020304" pitchFamily="18" charset="0"/>
              </a:rPr>
              <a:t>المرونة : مع القابلية للتعدد والتنبؤ </a:t>
            </a:r>
            <a:r>
              <a:rPr lang="en-US" dirty="0">
                <a:latin typeface="Times New Roman" panose="02020603050405020304" pitchFamily="18" charset="0"/>
                <a:ea typeface="Times New Roman" panose="02020603050405020304" pitchFamily="18" charset="0"/>
              </a:rPr>
              <a:t>Variability</a:t>
            </a:r>
            <a:r>
              <a:rPr lang="ar-SA" dirty="0">
                <a:latin typeface="Times New Roman" panose="02020603050405020304" pitchFamily="18" charset="0"/>
                <a:ea typeface="Times New Roman" panose="02020603050405020304" pitchFamily="18" charset="0"/>
              </a:rPr>
              <a:t>.</a:t>
            </a:r>
            <a:endParaRPr lang="en-US" dirty="0">
              <a:latin typeface="Times New Roman" panose="02020603050405020304" pitchFamily="18" charset="0"/>
              <a:ea typeface="Times New Roman" panose="02020603050405020304" pitchFamily="18" charset="0"/>
            </a:endParaRPr>
          </a:p>
          <a:p>
            <a:pPr marL="0" marR="0" algn="just" rtl="1">
              <a:spcBef>
                <a:spcPts val="0"/>
              </a:spcBef>
              <a:spcAft>
                <a:spcPts val="0"/>
              </a:spcAft>
            </a:pPr>
            <a:r>
              <a:rPr lang="ar-SA"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marL="0" indent="0" algn="r">
              <a:buNone/>
            </a:pPr>
            <a:endParaRPr lang="en-US" dirty="0"/>
          </a:p>
        </p:txBody>
      </p:sp>
    </p:spTree>
    <p:extLst>
      <p:ext uri="{BB962C8B-B14F-4D97-AF65-F5344CB8AC3E}">
        <p14:creationId xmlns:p14="http://schemas.microsoft.com/office/powerpoint/2010/main" val="37837566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381</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Courier New</vt:lpstr>
      <vt:lpstr>Symbol</vt:lpstr>
      <vt:lpstr>Times New Roman</vt:lpstr>
      <vt:lpstr>Office Theme</vt:lpstr>
      <vt:lpstr>صفات الباحث المثالية : يمكن تقسيم الصفات الواجب توافرها في الباحث إلى نوعين :  </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صفات الباحث المثالية : يمكن تقسيم الصفات الواجب توافرها في الباحث إلى نوعين :  </dc:title>
  <dc:creator>2017</dc:creator>
  <cp:lastModifiedBy>2017</cp:lastModifiedBy>
  <cp:revision>7</cp:revision>
  <dcterms:created xsi:type="dcterms:W3CDTF">2019-01-23T14:26:24Z</dcterms:created>
  <dcterms:modified xsi:type="dcterms:W3CDTF">2019-01-23T15:34:25Z</dcterms:modified>
</cp:coreProperties>
</file>