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2" r:id="rId4"/>
    <p:sldId id="263" r:id="rId5"/>
    <p:sldId id="264"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46FB22F-6CB2-4745-8EFD-0EDC679EEC9D}"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233923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46FB22F-6CB2-4745-8EFD-0EDC679EEC9D}"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391502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46FB22F-6CB2-4745-8EFD-0EDC679EEC9D}"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2693085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46FB22F-6CB2-4745-8EFD-0EDC679EEC9D}"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99782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6FB22F-6CB2-4745-8EFD-0EDC679EEC9D}"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2617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46FB22F-6CB2-4745-8EFD-0EDC679EEC9D}"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2811433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46FB22F-6CB2-4745-8EFD-0EDC679EEC9D}" type="datetimeFigureOut">
              <a:rPr lang="ar-IQ" smtClean="0"/>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154567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46FB22F-6CB2-4745-8EFD-0EDC679EEC9D}" type="datetimeFigureOut">
              <a:rPr lang="ar-IQ" smtClean="0"/>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391247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6FB22F-6CB2-4745-8EFD-0EDC679EEC9D}" type="datetimeFigureOut">
              <a:rPr lang="ar-IQ" smtClean="0"/>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86504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FB22F-6CB2-4745-8EFD-0EDC679EEC9D}"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122863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FB22F-6CB2-4745-8EFD-0EDC679EEC9D}"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310A81-3CCC-4466-A9E8-53DB532BACD0}" type="slidenum">
              <a:rPr lang="ar-IQ" smtClean="0"/>
              <a:t>‹#›</a:t>
            </a:fld>
            <a:endParaRPr lang="ar-IQ"/>
          </a:p>
        </p:txBody>
      </p:sp>
    </p:spTree>
    <p:extLst>
      <p:ext uri="{BB962C8B-B14F-4D97-AF65-F5344CB8AC3E}">
        <p14:creationId xmlns:p14="http://schemas.microsoft.com/office/powerpoint/2010/main" val="319958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6FB22F-6CB2-4745-8EFD-0EDC679EEC9D}" type="datetimeFigureOut">
              <a:rPr lang="ar-IQ" smtClean="0"/>
              <a:t>17/05/1440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310A81-3CCC-4466-A9E8-53DB532BACD0}" type="slidenum">
              <a:rPr lang="ar-IQ" smtClean="0"/>
              <a:t>‹#›</a:t>
            </a:fld>
            <a:endParaRPr lang="ar-IQ"/>
          </a:p>
        </p:txBody>
      </p:sp>
    </p:spTree>
    <p:extLst>
      <p:ext uri="{BB962C8B-B14F-4D97-AF65-F5344CB8AC3E}">
        <p14:creationId xmlns:p14="http://schemas.microsoft.com/office/powerpoint/2010/main" val="911339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اقتصاديات البيئة </a:t>
            </a:r>
            <a:endParaRPr lang="ar-IQ" dirty="0"/>
          </a:p>
        </p:txBody>
      </p:sp>
      <p:sp>
        <p:nvSpPr>
          <p:cNvPr id="3" name="Subtitle 2"/>
          <p:cNvSpPr>
            <a:spLocks noGrp="1"/>
          </p:cNvSpPr>
          <p:nvPr>
            <p:ph type="subTitle" idx="1"/>
          </p:nvPr>
        </p:nvSpPr>
        <p:spPr/>
        <p:txBody>
          <a:bodyPr/>
          <a:lstStyle/>
          <a:p>
            <a:r>
              <a:rPr lang="ar-IQ" dirty="0" smtClean="0"/>
              <a:t>المحاضرة </a:t>
            </a:r>
            <a:r>
              <a:rPr lang="ar-IQ" dirty="0" smtClean="0"/>
              <a:t>الثانية </a:t>
            </a:r>
            <a:r>
              <a:rPr lang="ar-IQ" dirty="0" smtClean="0"/>
              <a:t>عشر</a:t>
            </a:r>
            <a:endParaRPr lang="ar-IQ" dirty="0"/>
          </a:p>
        </p:txBody>
      </p:sp>
    </p:spTree>
    <p:extLst>
      <p:ext uri="{BB962C8B-B14F-4D97-AF65-F5344CB8AC3E}">
        <p14:creationId xmlns:p14="http://schemas.microsoft.com/office/powerpoint/2010/main" val="289861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pPr marL="0" indent="0" algn="ctr">
              <a:lnSpc>
                <a:spcPct val="115000"/>
              </a:lnSpc>
              <a:spcAft>
                <a:spcPts val="1000"/>
              </a:spcAft>
              <a:buNone/>
            </a:pPr>
            <a:r>
              <a:rPr lang="ar-IQ" sz="2400" dirty="0" smtClean="0">
                <a:solidFill>
                  <a:srgbClr val="FF0000"/>
                </a:solidFill>
                <a:ea typeface="Calibri"/>
                <a:cs typeface="Times New Roman"/>
              </a:rPr>
              <a:t>تكملة المحاضرة 11</a:t>
            </a:r>
            <a:endParaRPr lang="ar-IQ" sz="2400" dirty="0">
              <a:solidFill>
                <a:srgbClr val="FF0000"/>
              </a:solidFill>
              <a:ea typeface="Calibri"/>
              <a:cs typeface="Times New Roman"/>
            </a:endParaRPr>
          </a:p>
          <a:p>
            <a:pPr marL="0" indent="0" algn="justLow">
              <a:lnSpc>
                <a:spcPct val="115000"/>
              </a:lnSpc>
              <a:spcAft>
                <a:spcPts val="1000"/>
              </a:spcAft>
              <a:buNone/>
            </a:pPr>
            <a:r>
              <a:rPr lang="ar-IQ" sz="2400" dirty="0" smtClean="0">
                <a:solidFill>
                  <a:srgbClr val="FF0000"/>
                </a:solidFill>
                <a:ea typeface="Calibri"/>
                <a:cs typeface="Times New Roman"/>
              </a:rPr>
              <a:t>ان </a:t>
            </a:r>
            <a:r>
              <a:rPr lang="ar-IQ" sz="2400" dirty="0">
                <a:solidFill>
                  <a:srgbClr val="FF0000"/>
                </a:solidFill>
                <a:ea typeface="Calibri"/>
                <a:cs typeface="Times New Roman"/>
              </a:rPr>
              <a:t>تحقيق التنمية بكامل أبعادها يتطلب حماية متزامنة لنوعية البيئة والمحافظة على مواردها الطبيعية ، وأن تؤدي التكنلوجيا دوراً مهماً في تحقيق شروط التنمية المستدامة ,  والشكل (الاتي) يبين شرحاً لتلك   المعضلة , حيث من الممكن أن تؤدي عملية النمو الاقتصادي في ظل القيود البيئية إلى تحقيق زيادة في الناتج المحلي الإجمالي </a:t>
            </a:r>
            <a:r>
              <a:rPr lang="en-US" sz="2400" dirty="0" smtClean="0">
                <a:solidFill>
                  <a:srgbClr val="FF0000"/>
                </a:solidFill>
                <a:effectLst/>
                <a:latin typeface="Times New Roman"/>
                <a:ea typeface="Calibri"/>
                <a:cs typeface="Arial"/>
              </a:rPr>
              <a:t>(GDP)</a:t>
            </a:r>
            <a:r>
              <a:rPr lang="ar-IQ" sz="2400" dirty="0">
                <a:solidFill>
                  <a:srgbClr val="FF0000"/>
                </a:solidFill>
                <a:ea typeface="Calibri"/>
                <a:cs typeface="Times New Roman"/>
              </a:rPr>
              <a:t> من المدة 1 الى المدة 2 , وقد يؤدي هذا إلى تدهور الجودة البيئية في حالة استمرار  تطبيق الوسائل التقنية البالية والملوثة للبيئة وفي غياب قوانين الحماية ومكافحة التلوث كما هو واضح من منحنى حد إمكانات الانتاج </a:t>
            </a:r>
            <a:r>
              <a:rPr lang="en-US" sz="2400" dirty="0" smtClean="0">
                <a:solidFill>
                  <a:srgbClr val="FF0000"/>
                </a:solidFill>
                <a:effectLst/>
                <a:latin typeface="Times New Roman"/>
                <a:ea typeface="Calibri"/>
                <a:cs typeface="Arial"/>
              </a:rPr>
              <a:t>AA</a:t>
            </a:r>
            <a:r>
              <a:rPr lang="ar-IQ" sz="2400" dirty="0">
                <a:solidFill>
                  <a:srgbClr val="FF0000"/>
                </a:solidFill>
                <a:ea typeface="Calibri"/>
                <a:cs typeface="Times New Roman"/>
              </a:rPr>
              <a:t> في المدة 1 , بينما يمثل المنحنى </a:t>
            </a:r>
            <a:r>
              <a:rPr lang="en-US" sz="2400" dirty="0" smtClean="0">
                <a:solidFill>
                  <a:srgbClr val="FF0000"/>
                </a:solidFill>
                <a:effectLst/>
                <a:latin typeface="Times New Roman"/>
                <a:ea typeface="Calibri"/>
                <a:cs typeface="Arial"/>
              </a:rPr>
              <a:t>BB </a:t>
            </a:r>
            <a:r>
              <a:rPr lang="ar-IQ" sz="2400" dirty="0">
                <a:solidFill>
                  <a:srgbClr val="FF0000"/>
                </a:solidFill>
                <a:latin typeface="Times New Roman"/>
                <a:ea typeface="Calibri"/>
              </a:rPr>
              <a:t>(منحنى حد امكانات الانتاج) الموقف في أسوء حالاته في المدة 2 من دون تغير تكنلوجي , الا ان تطبيق السياسات البيئية الحكيمة بجانب تطوير التقنيات الحديثة صديقة البيئة قد يدفع منحنى حد امكانات الانتاج في الموقع الجديد عند </a:t>
            </a:r>
            <a:r>
              <a:rPr lang="en-US" sz="2400" dirty="0" smtClean="0">
                <a:solidFill>
                  <a:srgbClr val="FF0000"/>
                </a:solidFill>
                <a:effectLst/>
                <a:latin typeface="Times New Roman"/>
                <a:ea typeface="Calibri"/>
                <a:cs typeface="Arial"/>
              </a:rPr>
              <a:t>CC </a:t>
            </a:r>
            <a:r>
              <a:rPr lang="ar-IQ" sz="2400" dirty="0">
                <a:solidFill>
                  <a:srgbClr val="FF0000"/>
                </a:solidFill>
                <a:latin typeface="Times New Roman"/>
                <a:ea typeface="Calibri"/>
              </a:rPr>
              <a:t>في المدة 3 حتى يتمكن المجتمع من تحقيق انتاج وافر مع بيئة نظيفة في الوقت نفسه  .</a:t>
            </a:r>
            <a:endParaRPr lang="en-US" sz="2400" dirty="0">
              <a:solidFill>
                <a:srgbClr val="FF0000"/>
              </a:solidFill>
              <a:ea typeface="Calibri"/>
              <a:cs typeface="Arial"/>
            </a:endParaRPr>
          </a:p>
          <a:p>
            <a:endParaRPr lang="ar-IQ" sz="2400" dirty="0">
              <a:solidFill>
                <a:srgbClr val="FF0000"/>
              </a:solidFill>
            </a:endParaRPr>
          </a:p>
        </p:txBody>
      </p:sp>
    </p:spTree>
    <p:extLst>
      <p:ext uri="{BB962C8B-B14F-4D97-AF65-F5344CB8AC3E}">
        <p14:creationId xmlns:p14="http://schemas.microsoft.com/office/powerpoint/2010/main" val="2133299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836712"/>
            <a:ext cx="741682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860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nSpc>
                <a:spcPct val="115000"/>
              </a:lnSpc>
              <a:spcAft>
                <a:spcPts val="1000"/>
              </a:spcAft>
              <a:buNone/>
            </a:pPr>
            <a:r>
              <a:rPr lang="ar-IQ" sz="3600" u="sng" dirty="0">
                <a:ea typeface="Calibri"/>
                <a:cs typeface="Times New Roman"/>
              </a:rPr>
              <a:t>واخيراً فالعلاقة بين البيئة والتنمية لها اتجاهان : </a:t>
            </a:r>
            <a:endParaRPr lang="en-US" sz="2400" u="sng" dirty="0">
              <a:ea typeface="Calibri"/>
              <a:cs typeface="Arial"/>
            </a:endParaRPr>
          </a:p>
          <a:p>
            <a:pPr>
              <a:lnSpc>
                <a:spcPct val="115000"/>
              </a:lnSpc>
              <a:spcAft>
                <a:spcPts val="1000"/>
              </a:spcAft>
            </a:pPr>
            <a:r>
              <a:rPr lang="ar-IQ" b="1" dirty="0">
                <a:ea typeface="Calibri"/>
                <a:cs typeface="Times New Roman"/>
              </a:rPr>
              <a:t>الاتجاه الاول : في ظل وجود توازن مابين البيئة والتنمية </a:t>
            </a:r>
            <a:endParaRPr lang="en-US" sz="2400" dirty="0">
              <a:ea typeface="Calibri"/>
              <a:cs typeface="Arial"/>
            </a:endParaRPr>
          </a:p>
          <a:p>
            <a:pPr marL="0" indent="0" algn="justLow">
              <a:lnSpc>
                <a:spcPct val="115000"/>
              </a:lnSpc>
              <a:spcAft>
                <a:spcPts val="1000"/>
              </a:spcAft>
              <a:buNone/>
            </a:pPr>
            <a:r>
              <a:rPr lang="ar-IQ" sz="3600" dirty="0">
                <a:solidFill>
                  <a:schemeClr val="accent4">
                    <a:lumMod val="50000"/>
                  </a:schemeClr>
                </a:solidFill>
                <a:ea typeface="Calibri"/>
                <a:cs typeface="Times New Roman"/>
              </a:rPr>
              <a:t>فوجود نوع من التوازن بينهما أي حدوث التوازن الاقتصـادي في أنشطة التنمية المختلفة والذي يؤدي الى استخدام أفضل للموارد الاقتصادية ومن ثم تحقيق الكفاءة الاقتصادية وفي الوقت نفسه حدوث التوازن في الأنظمة البيئية وأبعادها .</a:t>
            </a:r>
            <a:endParaRPr lang="en-US" sz="3600" dirty="0">
              <a:solidFill>
                <a:schemeClr val="accent4">
                  <a:lumMod val="50000"/>
                </a:schemeClr>
              </a:solidFill>
              <a:ea typeface="Calibri"/>
              <a:cs typeface="Arial"/>
            </a:endParaRPr>
          </a:p>
          <a:p>
            <a:endParaRPr lang="ar-IQ" dirty="0"/>
          </a:p>
        </p:txBody>
      </p:sp>
    </p:spTree>
    <p:extLst>
      <p:ext uri="{BB962C8B-B14F-4D97-AF65-F5344CB8AC3E}">
        <p14:creationId xmlns:p14="http://schemas.microsoft.com/office/powerpoint/2010/main" val="2184357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20000"/>
          </a:bodyPr>
          <a:lstStyle/>
          <a:p>
            <a:pPr algn="justLow">
              <a:lnSpc>
                <a:spcPct val="115000"/>
              </a:lnSpc>
              <a:spcAft>
                <a:spcPts val="1000"/>
              </a:spcAft>
            </a:pPr>
            <a:r>
              <a:rPr lang="ar-IQ" b="1" dirty="0">
                <a:ea typeface="Calibri"/>
                <a:cs typeface="Times New Roman"/>
              </a:rPr>
              <a:t>الاتجاه الآخر : في ظل اختلال  التوازن مابين البيئة والتنمية </a:t>
            </a:r>
            <a:endParaRPr lang="en-US" sz="2400" dirty="0">
              <a:ea typeface="Calibri"/>
              <a:cs typeface="Arial"/>
            </a:endParaRPr>
          </a:p>
          <a:p>
            <a:pPr marL="0" indent="0" algn="justLow">
              <a:lnSpc>
                <a:spcPct val="115000"/>
              </a:lnSpc>
              <a:spcAft>
                <a:spcPts val="1000"/>
              </a:spcAft>
              <a:buNone/>
            </a:pPr>
            <a:r>
              <a:rPr lang="ar-IQ" dirty="0" smtClean="0">
                <a:solidFill>
                  <a:schemeClr val="accent3">
                    <a:lumMod val="50000"/>
                  </a:schemeClr>
                </a:solidFill>
                <a:ea typeface="Calibri"/>
                <a:cs typeface="Times New Roman"/>
              </a:rPr>
              <a:t>      يتمثل </a:t>
            </a:r>
            <a:r>
              <a:rPr lang="ar-IQ" dirty="0">
                <a:solidFill>
                  <a:schemeClr val="accent3">
                    <a:lumMod val="50000"/>
                  </a:schemeClr>
                </a:solidFill>
                <a:ea typeface="Calibri"/>
                <a:cs typeface="Times New Roman"/>
              </a:rPr>
              <a:t>باختلال العلاقة بين البيئة والتنمية والذي يمكن أن يحدث إذا كانت حركة المتغيرات الاقتصادية تسير في اتجاه عدم التوازن وتجرخلفها حركة في أنظمة البيئة في اتجاه عدم التوازن أيضاً أو قد يكون عدم توازن البيئة هو المحرك لعدم التوازن الاقتصادي ، فاختلال العلاقة بين البيئة والتنمية تؤدي إلى الاختلال البيئي الذي يؤدي إلى الإختلال في التوازن الاقتصادي لأنشطة التنمية وهكذا قد تستمر هذه العملية حتى تتوقف الحياة وأنشطتها على كوكب الارض .</a:t>
            </a:r>
            <a:endParaRPr lang="en-US" sz="2400" dirty="0">
              <a:solidFill>
                <a:schemeClr val="accent3">
                  <a:lumMod val="50000"/>
                </a:schemeClr>
              </a:solidFill>
              <a:ea typeface="Calibri"/>
              <a:cs typeface="Arial"/>
            </a:endParaRPr>
          </a:p>
          <a:p>
            <a:pPr marL="0" indent="0" algn="justLow">
              <a:lnSpc>
                <a:spcPct val="115000"/>
              </a:lnSpc>
              <a:spcAft>
                <a:spcPts val="1000"/>
              </a:spcAft>
              <a:buNone/>
            </a:pPr>
            <a:r>
              <a:rPr lang="ar-IQ" dirty="0" smtClean="0">
                <a:solidFill>
                  <a:schemeClr val="accent3">
                    <a:lumMod val="50000"/>
                  </a:schemeClr>
                </a:solidFill>
                <a:ea typeface="Calibri"/>
                <a:cs typeface="Times New Roman"/>
              </a:rPr>
              <a:t>     </a:t>
            </a:r>
            <a:r>
              <a:rPr lang="ar-IQ" dirty="0">
                <a:solidFill>
                  <a:schemeClr val="accent3">
                    <a:lumMod val="50000"/>
                  </a:schemeClr>
                </a:solidFill>
                <a:ea typeface="Calibri"/>
                <a:cs typeface="Times New Roman"/>
              </a:rPr>
              <a:t>ولذلك فهذه العلاقة يجب أن تكون على قدر من التوازن من أجل الحفاظ على البيئة وضمان استمرار التنمية وهذا ما تنادي به التنمية المستدامة للتخلص من المشكلات التي ترافق التنمية والتي لاتتسق مع التوازنات البيئية  </a:t>
            </a:r>
            <a:endParaRPr lang="en-US" sz="2400" dirty="0">
              <a:solidFill>
                <a:schemeClr val="accent3">
                  <a:lumMod val="50000"/>
                </a:schemeClr>
              </a:solidFill>
              <a:ea typeface="Calibri"/>
              <a:cs typeface="Arial"/>
            </a:endParaRPr>
          </a:p>
          <a:p>
            <a:pPr algn="justLow">
              <a:lnSpc>
                <a:spcPct val="115000"/>
              </a:lnSpc>
              <a:spcAft>
                <a:spcPts val="1000"/>
              </a:spcAft>
            </a:pPr>
            <a:endParaRPr lang="en-US" sz="2400" dirty="0">
              <a:ea typeface="Calibri"/>
              <a:cs typeface="Arial"/>
            </a:endParaRPr>
          </a:p>
          <a:p>
            <a:endParaRPr lang="ar-IQ" dirty="0"/>
          </a:p>
        </p:txBody>
      </p:sp>
    </p:spTree>
    <p:extLst>
      <p:ext uri="{BB962C8B-B14F-4D97-AF65-F5344CB8AC3E}">
        <p14:creationId xmlns:p14="http://schemas.microsoft.com/office/powerpoint/2010/main" val="4152739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342</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اقتصاديات البيئة </vt:lpstr>
      <vt:lpstr>PowerPoint Presentation</vt:lpstr>
      <vt:lpstr>PowerPoint Presentation</vt:lpstr>
      <vt:lpstr>PowerPoint Presentation</vt:lpstr>
      <vt:lpstr>PowerPoint Presentation</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البيئة</dc:title>
  <dc:creator>n0ak95</dc:creator>
  <cp:lastModifiedBy>n0ak95</cp:lastModifiedBy>
  <cp:revision>4</cp:revision>
  <dcterms:created xsi:type="dcterms:W3CDTF">2018-12-03T13:14:38Z</dcterms:created>
  <dcterms:modified xsi:type="dcterms:W3CDTF">2019-01-23T14:36:02Z</dcterms:modified>
</cp:coreProperties>
</file>