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2" r:id="rId4"/>
    <p:sldId id="263" r:id="rId5"/>
    <p:sldId id="264"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C88D968-BE5F-4246-AC3F-7FB7C0DE1E4A}"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141119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C88D968-BE5F-4246-AC3F-7FB7C0DE1E4A}"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594317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C88D968-BE5F-4246-AC3F-7FB7C0DE1E4A}"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223781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C88D968-BE5F-4246-AC3F-7FB7C0DE1E4A}"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2550295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8D968-BE5F-4246-AC3F-7FB7C0DE1E4A}"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418642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C88D968-BE5F-4246-AC3F-7FB7C0DE1E4A}"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221865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C88D968-BE5F-4246-AC3F-7FB7C0DE1E4A}" type="datetimeFigureOut">
              <a:rPr lang="ar-IQ" smtClean="0"/>
              <a:t>17/05/1440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278623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C88D968-BE5F-4246-AC3F-7FB7C0DE1E4A}" type="datetimeFigureOut">
              <a:rPr lang="ar-IQ" smtClean="0"/>
              <a:t>17/05/1440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206186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8D968-BE5F-4246-AC3F-7FB7C0DE1E4A}" type="datetimeFigureOut">
              <a:rPr lang="ar-IQ" smtClean="0"/>
              <a:t>17/05/1440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4109197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8D968-BE5F-4246-AC3F-7FB7C0DE1E4A}"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145992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8D968-BE5F-4246-AC3F-7FB7C0DE1E4A}"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5D605C7-8739-409D-8985-6148D4658ED6}" type="slidenum">
              <a:rPr lang="ar-IQ" smtClean="0"/>
              <a:t>‹#›</a:t>
            </a:fld>
            <a:endParaRPr lang="ar-IQ"/>
          </a:p>
        </p:txBody>
      </p:sp>
    </p:spTree>
    <p:extLst>
      <p:ext uri="{BB962C8B-B14F-4D97-AF65-F5344CB8AC3E}">
        <p14:creationId xmlns:p14="http://schemas.microsoft.com/office/powerpoint/2010/main" val="3748049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C88D968-BE5F-4246-AC3F-7FB7C0DE1E4A}" type="datetimeFigureOut">
              <a:rPr lang="ar-IQ" smtClean="0"/>
              <a:t>17/05/1440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D605C7-8739-409D-8985-6148D4658ED6}" type="slidenum">
              <a:rPr lang="ar-IQ" smtClean="0"/>
              <a:t>‹#›</a:t>
            </a:fld>
            <a:endParaRPr lang="ar-IQ"/>
          </a:p>
        </p:txBody>
      </p:sp>
    </p:spTree>
    <p:extLst>
      <p:ext uri="{BB962C8B-B14F-4D97-AF65-F5344CB8AC3E}">
        <p14:creationId xmlns:p14="http://schemas.microsoft.com/office/powerpoint/2010/main" val="2807368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اقتصاديات البيئة</a:t>
            </a:r>
            <a:endParaRPr lang="ar-IQ" dirty="0"/>
          </a:p>
        </p:txBody>
      </p:sp>
      <p:sp>
        <p:nvSpPr>
          <p:cNvPr id="3" name="Subtitle 2"/>
          <p:cNvSpPr>
            <a:spLocks noGrp="1"/>
          </p:cNvSpPr>
          <p:nvPr>
            <p:ph type="subTitle" idx="1"/>
          </p:nvPr>
        </p:nvSpPr>
        <p:spPr/>
        <p:txBody>
          <a:bodyPr/>
          <a:lstStyle/>
          <a:p>
            <a:r>
              <a:rPr lang="ar-IQ" dirty="0" smtClean="0"/>
              <a:t>المحاضرة </a:t>
            </a:r>
            <a:r>
              <a:rPr lang="ar-IQ" dirty="0" smtClean="0"/>
              <a:t>الرابعة عشر</a:t>
            </a:r>
            <a:endParaRPr lang="ar-IQ" dirty="0"/>
          </a:p>
        </p:txBody>
      </p:sp>
    </p:spTree>
    <p:extLst>
      <p:ext uri="{BB962C8B-B14F-4D97-AF65-F5344CB8AC3E}">
        <p14:creationId xmlns:p14="http://schemas.microsoft.com/office/powerpoint/2010/main" val="242729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10000"/>
          </a:bodyPr>
          <a:lstStyle/>
          <a:p>
            <a:pPr marL="0" indent="0" algn="ctr">
              <a:lnSpc>
                <a:spcPct val="115000"/>
              </a:lnSpc>
              <a:spcAft>
                <a:spcPts val="1000"/>
              </a:spcAft>
              <a:buNone/>
            </a:pPr>
            <a:r>
              <a:rPr lang="ar-IQ" dirty="0" smtClean="0">
                <a:solidFill>
                  <a:srgbClr val="FF0000"/>
                </a:solidFill>
                <a:ea typeface="Calibri"/>
                <a:cs typeface="Times New Roman"/>
              </a:rPr>
              <a:t>تكملة المحاضرة 13 </a:t>
            </a:r>
          </a:p>
          <a:p>
            <a:pPr algn="justLow">
              <a:lnSpc>
                <a:spcPct val="115000"/>
              </a:lnSpc>
              <a:spcAft>
                <a:spcPts val="1000"/>
              </a:spcAft>
            </a:pPr>
            <a:r>
              <a:rPr lang="ar-IQ" dirty="0" smtClean="0">
                <a:solidFill>
                  <a:srgbClr val="FF0000"/>
                </a:solidFill>
                <a:ea typeface="Calibri"/>
                <a:cs typeface="Times New Roman"/>
              </a:rPr>
              <a:t>وقد </a:t>
            </a:r>
            <a:r>
              <a:rPr lang="ar-IQ" dirty="0">
                <a:solidFill>
                  <a:srgbClr val="FF0000"/>
                </a:solidFill>
                <a:ea typeface="Calibri"/>
                <a:cs typeface="Times New Roman"/>
              </a:rPr>
              <a:t>سلط تقرير برونتلاند الضوء على الارتباط القائم بين البيئة والاقتصاد عندما عرف التنمية المستدامة على أنها (مفهوم يهدف الى تحقيق التوازن بين الركائز الاقتصادية والاجتماعية وحماية البيئة).  </a:t>
            </a:r>
            <a:endParaRPr lang="en-US" sz="2400" dirty="0">
              <a:solidFill>
                <a:srgbClr val="FF0000"/>
              </a:solidFill>
              <a:ea typeface="Calibri"/>
              <a:cs typeface="Arial"/>
            </a:endParaRPr>
          </a:p>
          <a:p>
            <a:pPr algn="justLow">
              <a:lnSpc>
                <a:spcPct val="115000"/>
              </a:lnSpc>
              <a:spcAft>
                <a:spcPts val="1000"/>
              </a:spcAft>
            </a:pPr>
            <a:r>
              <a:rPr lang="ar-IQ" dirty="0">
                <a:solidFill>
                  <a:srgbClr val="FF0000"/>
                </a:solidFill>
                <a:ea typeface="Calibri"/>
                <a:cs typeface="Times New Roman"/>
              </a:rPr>
              <a:t>    والمخطط (التالي) يبين مفهوم التنمية المستدامة الخضراء من خلال الترابطات بين الجوانب الآيكولوجية والاقتصادية والمجال الأجتماعي التي تكون مخطط (فين </a:t>
            </a:r>
            <a:r>
              <a:rPr lang="en-US" dirty="0" smtClean="0">
                <a:solidFill>
                  <a:srgbClr val="FF0000"/>
                </a:solidFill>
                <a:effectLst/>
                <a:latin typeface="Times New Roman"/>
                <a:ea typeface="Calibri"/>
                <a:cs typeface="Arial"/>
              </a:rPr>
              <a:t>Vin </a:t>
            </a:r>
            <a:r>
              <a:rPr lang="ar-IQ" dirty="0">
                <a:solidFill>
                  <a:srgbClr val="FF0000"/>
                </a:solidFill>
                <a:latin typeface="Times New Roman"/>
                <a:ea typeface="Calibri"/>
              </a:rPr>
              <a:t>) لتقييم الاستدامة التي تمثل الهدف النهائي أو الغرض الأخير للتنمية المستدامة التي لاتتحقق إلا إذا ارتبطت المحاور الأساسية للاقتصاد والحياة الاجتماعية والمتمثلة بالنمو والتنمية والتجارة والفقر والسوق ارتباطا وثيقا مع البيئة لتحقيق التنمية الخضراء بعد أن كانت تسمى بالتنمية السوداء والتي لاتأخذ البعد البيئي بالحسبان . </a:t>
            </a:r>
            <a:endParaRPr lang="en-US" sz="2400" dirty="0">
              <a:solidFill>
                <a:srgbClr val="FF0000"/>
              </a:solidFill>
              <a:ea typeface="Calibri"/>
              <a:cs typeface="Arial"/>
            </a:endParaRPr>
          </a:p>
          <a:p>
            <a:pPr marL="0" indent="0" algn="justLow">
              <a:lnSpc>
                <a:spcPct val="115000"/>
              </a:lnSpc>
              <a:spcAft>
                <a:spcPts val="1000"/>
              </a:spcAft>
              <a:buNone/>
            </a:pPr>
            <a:endParaRPr lang="ar-IQ" dirty="0">
              <a:solidFill>
                <a:srgbClr val="FF0000"/>
              </a:solidFill>
            </a:endParaRPr>
          </a:p>
        </p:txBody>
      </p:sp>
    </p:spTree>
    <p:extLst>
      <p:ext uri="{BB962C8B-B14F-4D97-AF65-F5344CB8AC3E}">
        <p14:creationId xmlns:p14="http://schemas.microsoft.com/office/powerpoint/2010/main" val="1905149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620688"/>
            <a:ext cx="7272807"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013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algn="justLow"/>
            <a:r>
              <a:rPr lang="ar-IQ" dirty="0">
                <a:solidFill>
                  <a:schemeClr val="accent2">
                    <a:lumMod val="75000"/>
                  </a:schemeClr>
                </a:solidFill>
              </a:rPr>
              <a:t>وأخيراً عرفت منظمة الأغذية العالمية (الفاو) عام 1989 التنمية المستدامة على أنها ( إدارة وحماية قاعدة الموارد الطبيعية وتوجيه التغير التقني والمؤسسي بطريقة تضمن تحقيق الاستمرار وإرضاء الحاجات البشرية للأجيال الحالية والمستقبلية ).</a:t>
            </a:r>
            <a:endParaRPr lang="en-US" dirty="0">
              <a:solidFill>
                <a:schemeClr val="accent2">
                  <a:lumMod val="75000"/>
                </a:schemeClr>
              </a:solidFill>
            </a:endParaRPr>
          </a:p>
          <a:p>
            <a:pPr algn="justLow"/>
            <a:r>
              <a:rPr lang="ar-IQ" b="1" dirty="0">
                <a:solidFill>
                  <a:schemeClr val="accent2">
                    <a:lumMod val="75000"/>
                  </a:schemeClr>
                </a:solidFill>
              </a:rPr>
              <a:t>ومن خلال هذا التعريف يمكن أن نستخلص معنييين مختلفين تماماً : </a:t>
            </a:r>
            <a:endParaRPr lang="en-US" dirty="0">
              <a:solidFill>
                <a:schemeClr val="accent2">
                  <a:lumMod val="75000"/>
                </a:schemeClr>
              </a:solidFill>
            </a:endParaRPr>
          </a:p>
          <a:p>
            <a:pPr marL="0" indent="0" algn="justLow">
              <a:buNone/>
            </a:pPr>
            <a:r>
              <a:rPr lang="ar-IQ" dirty="0" smtClean="0">
                <a:solidFill>
                  <a:schemeClr val="accent2">
                    <a:lumMod val="75000"/>
                  </a:schemeClr>
                </a:solidFill>
              </a:rPr>
              <a:t>1- </a:t>
            </a:r>
            <a:r>
              <a:rPr lang="ar-IQ" dirty="0">
                <a:solidFill>
                  <a:schemeClr val="accent2">
                    <a:lumMod val="75000"/>
                  </a:schemeClr>
                </a:solidFill>
              </a:rPr>
              <a:t>معنى ضيق يأخذ بالحسبان  مخزون رأس المال الطبيعي فقط والذي يمكن أن يبقى سليماً للأجيال القادمة , وبمعنى آخر النضوب للموارد غير المتجددة يجب أن يتوقف من أجل اَلاَّ يكون هناك المزيد من النضوب في رأس المال الطبيعي .</a:t>
            </a:r>
            <a:endParaRPr lang="en-US" dirty="0">
              <a:solidFill>
                <a:schemeClr val="accent2">
                  <a:lumMod val="75000"/>
                </a:schemeClr>
              </a:solidFill>
            </a:endParaRPr>
          </a:p>
          <a:p>
            <a:pPr algn="justLow"/>
            <a:endParaRPr lang="ar-IQ" dirty="0">
              <a:solidFill>
                <a:schemeClr val="accent2">
                  <a:lumMod val="75000"/>
                </a:schemeClr>
              </a:solidFill>
            </a:endParaRPr>
          </a:p>
        </p:txBody>
      </p:sp>
    </p:spTree>
    <p:extLst>
      <p:ext uri="{BB962C8B-B14F-4D97-AF65-F5344CB8AC3E}">
        <p14:creationId xmlns:p14="http://schemas.microsoft.com/office/powerpoint/2010/main" val="1516165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marL="224790" algn="justLow">
              <a:lnSpc>
                <a:spcPct val="115000"/>
              </a:lnSpc>
              <a:spcAft>
                <a:spcPts val="1000"/>
              </a:spcAft>
            </a:pPr>
            <a:r>
              <a:rPr lang="ar-IQ" sz="3600" dirty="0">
                <a:solidFill>
                  <a:schemeClr val="tx2"/>
                </a:solidFill>
                <a:ea typeface="Calibri"/>
                <a:cs typeface="Times New Roman"/>
              </a:rPr>
              <a:t>- معنى واسع يشمل كل من  إجمالي رأس المال المصنع ورأس المال الطبيعي الذي يجب اَلاَّ ينخفض بين جيل وآخر , أي أنه يمكن أن تكون هناك معادلة بين رأس المال الطبيعي ورأس المال الاصطناعي وإن نضوب رأس المال الطبيعي مبرر طالما أن هناك استثماراً في البدائل الطبيعية والاصطناعية بشكل يحافظ على المخزون الإجمالي . </a:t>
            </a:r>
            <a:endParaRPr lang="en-US" sz="3600" dirty="0">
              <a:solidFill>
                <a:schemeClr val="tx2"/>
              </a:solidFill>
              <a:ea typeface="Calibri"/>
              <a:cs typeface="Arial"/>
            </a:endParaRPr>
          </a:p>
          <a:p>
            <a:endParaRPr lang="ar-IQ" sz="3600" dirty="0">
              <a:solidFill>
                <a:schemeClr val="tx2"/>
              </a:solidFill>
            </a:endParaRPr>
          </a:p>
        </p:txBody>
      </p:sp>
    </p:spTree>
    <p:extLst>
      <p:ext uri="{BB962C8B-B14F-4D97-AF65-F5344CB8AC3E}">
        <p14:creationId xmlns:p14="http://schemas.microsoft.com/office/powerpoint/2010/main" val="2888507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251</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اقتصاديات البيئة</vt:lpstr>
      <vt:lpstr>PowerPoint Presentation</vt:lpstr>
      <vt:lpstr>PowerPoint Presentation</vt:lpstr>
      <vt:lpstr>PowerPoint Presentation</vt:lpstr>
      <vt:lpstr>PowerPoint Presentation</vt:lpstr>
    </vt:vector>
  </TitlesOfParts>
  <Company>n0ak95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البيئة</dc:title>
  <dc:creator>n0ak95</dc:creator>
  <cp:lastModifiedBy>n0ak95</cp:lastModifiedBy>
  <cp:revision>4</cp:revision>
  <dcterms:created xsi:type="dcterms:W3CDTF">2018-12-03T16:53:27Z</dcterms:created>
  <dcterms:modified xsi:type="dcterms:W3CDTF">2019-01-23T14:39:11Z</dcterms:modified>
</cp:coreProperties>
</file>