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AEA1D19D-04B9-48C8-AFA5-CCC3DBB0F2BC}"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63484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AEA1D19D-04B9-48C8-AFA5-CCC3DBB0F2BC}"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2236227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AEA1D19D-04B9-48C8-AFA5-CCC3DBB0F2BC}"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2027918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AEA1D19D-04B9-48C8-AFA5-CCC3DBB0F2BC}"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2037298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A1D19D-04B9-48C8-AFA5-CCC3DBB0F2BC}"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1703819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AEA1D19D-04B9-48C8-AFA5-CCC3DBB0F2BC}"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4027604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AEA1D19D-04B9-48C8-AFA5-CCC3DBB0F2BC}" type="datetimeFigureOut">
              <a:rPr lang="ar-IQ" smtClean="0"/>
              <a:t>17/05/1440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37321940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AEA1D19D-04B9-48C8-AFA5-CCC3DBB0F2BC}" type="datetimeFigureOut">
              <a:rPr lang="ar-IQ" smtClean="0"/>
              <a:t>17/05/1440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29099697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A1D19D-04B9-48C8-AFA5-CCC3DBB0F2BC}" type="datetimeFigureOut">
              <a:rPr lang="ar-IQ" smtClean="0"/>
              <a:t>17/05/1440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2070505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A1D19D-04B9-48C8-AFA5-CCC3DBB0F2BC}"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8205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A1D19D-04B9-48C8-AFA5-CCC3DBB0F2BC}"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A100856-6480-4720-8E6D-CF6F22D5911E}" type="slidenum">
              <a:rPr lang="ar-IQ" smtClean="0"/>
              <a:t>‹#›</a:t>
            </a:fld>
            <a:endParaRPr lang="ar-IQ"/>
          </a:p>
        </p:txBody>
      </p:sp>
    </p:spTree>
    <p:extLst>
      <p:ext uri="{BB962C8B-B14F-4D97-AF65-F5344CB8AC3E}">
        <p14:creationId xmlns:p14="http://schemas.microsoft.com/office/powerpoint/2010/main" val="2192842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EA1D19D-04B9-48C8-AFA5-CCC3DBB0F2BC}" type="datetimeFigureOut">
              <a:rPr lang="ar-IQ" smtClean="0"/>
              <a:t>17/05/1440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A100856-6480-4720-8E6D-CF6F22D5911E}" type="slidenum">
              <a:rPr lang="ar-IQ" smtClean="0"/>
              <a:t>‹#›</a:t>
            </a:fld>
            <a:endParaRPr lang="ar-IQ"/>
          </a:p>
        </p:txBody>
      </p:sp>
    </p:spTree>
    <p:extLst>
      <p:ext uri="{BB962C8B-B14F-4D97-AF65-F5344CB8AC3E}">
        <p14:creationId xmlns:p14="http://schemas.microsoft.com/office/powerpoint/2010/main" val="7879414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smtClean="0"/>
              <a:t>اقتصاديات البيئة </a:t>
            </a:r>
            <a:endParaRPr lang="ar-IQ" dirty="0"/>
          </a:p>
        </p:txBody>
      </p:sp>
      <p:sp>
        <p:nvSpPr>
          <p:cNvPr id="3" name="Subtitle 2"/>
          <p:cNvSpPr>
            <a:spLocks noGrp="1"/>
          </p:cNvSpPr>
          <p:nvPr>
            <p:ph type="subTitle" idx="1"/>
          </p:nvPr>
        </p:nvSpPr>
        <p:spPr/>
        <p:txBody>
          <a:bodyPr/>
          <a:lstStyle/>
          <a:p>
            <a:r>
              <a:rPr lang="ar-IQ" dirty="0" smtClean="0"/>
              <a:t>المحاضرة </a:t>
            </a:r>
            <a:r>
              <a:rPr lang="ar-IQ" dirty="0" smtClean="0"/>
              <a:t>الخامسة عشر</a:t>
            </a:r>
            <a:endParaRPr lang="ar-IQ" dirty="0"/>
          </a:p>
        </p:txBody>
      </p:sp>
    </p:spTree>
    <p:extLst>
      <p:ext uri="{BB962C8B-B14F-4D97-AF65-F5344CB8AC3E}">
        <p14:creationId xmlns:p14="http://schemas.microsoft.com/office/powerpoint/2010/main" val="1480430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b="1" dirty="0"/>
              <a:t>أ</a:t>
            </a:r>
            <a:r>
              <a:rPr lang="ar-IQ" b="1" dirty="0" smtClean="0"/>
              <a:t>بعاد التنمية المستدامة</a:t>
            </a:r>
            <a:endParaRPr lang="ar-IQ" b="1" dirty="0"/>
          </a:p>
        </p:txBody>
      </p:sp>
      <p:sp>
        <p:nvSpPr>
          <p:cNvPr id="3" name="Content Placeholder 2"/>
          <p:cNvSpPr>
            <a:spLocks noGrp="1"/>
          </p:cNvSpPr>
          <p:nvPr>
            <p:ph idx="1"/>
          </p:nvPr>
        </p:nvSpPr>
        <p:spPr/>
        <p:txBody>
          <a:bodyPr>
            <a:normAutofit/>
          </a:bodyPr>
          <a:lstStyle/>
          <a:p>
            <a:pPr algn="justLow"/>
            <a:r>
              <a:rPr lang="ar-IQ" sz="3600" dirty="0">
                <a:solidFill>
                  <a:srgbClr val="C00000"/>
                </a:solidFill>
                <a:ea typeface="Calibri"/>
                <a:cs typeface="Times New Roman"/>
              </a:rPr>
              <a:t> لقد أكد تقرير برونتلاند (1972) الارتباط المتبادل مابين التنمية الاقتصادية والبيئة الاجتماعية وأنه لايمكن اعداد أو تطبيق أي استراتيجية وسياسـة مسـتدامة دون دمج الأبعاد الاجتماعية والاقتصادية والبيئية معا وصـولاً إلى تحقيق التنمية المسـتدامة مثلما هو موضـح في المخطط (ادناه).</a:t>
            </a:r>
            <a:endParaRPr lang="ar-IQ" sz="3600" dirty="0">
              <a:solidFill>
                <a:srgbClr val="C00000"/>
              </a:solidFill>
            </a:endParaRPr>
          </a:p>
        </p:txBody>
      </p:sp>
    </p:spTree>
    <p:extLst>
      <p:ext uri="{BB962C8B-B14F-4D97-AF65-F5344CB8AC3E}">
        <p14:creationId xmlns:p14="http://schemas.microsoft.com/office/powerpoint/2010/main" val="815780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lstStyle/>
          <a:p>
            <a:pPr algn="justLow">
              <a:lnSpc>
                <a:spcPct val="115000"/>
              </a:lnSpc>
              <a:spcAft>
                <a:spcPts val="1000"/>
              </a:spcAft>
            </a:pPr>
            <a:r>
              <a:rPr lang="ar-IQ" b="1" dirty="0">
                <a:solidFill>
                  <a:schemeClr val="accent3">
                    <a:lumMod val="50000"/>
                  </a:schemeClr>
                </a:solidFill>
                <a:ea typeface="Calibri"/>
                <a:cs typeface="Times New Roman"/>
              </a:rPr>
              <a:t>فاقتصــادياً :</a:t>
            </a:r>
            <a:r>
              <a:rPr lang="ar-IQ" dirty="0">
                <a:solidFill>
                  <a:schemeClr val="accent3">
                    <a:lumMod val="50000"/>
                  </a:schemeClr>
                </a:solidFill>
                <a:ea typeface="Calibri"/>
                <a:cs typeface="Times New Roman"/>
              </a:rPr>
              <a:t> يمكن إنتاج السـلع والخدمات بشـكل </a:t>
            </a:r>
            <a:r>
              <a:rPr lang="ar-IQ" dirty="0" smtClean="0">
                <a:solidFill>
                  <a:schemeClr val="accent3">
                    <a:lumMod val="50000"/>
                  </a:schemeClr>
                </a:solidFill>
                <a:ea typeface="Calibri"/>
                <a:cs typeface="Times New Roman"/>
              </a:rPr>
              <a:t>مسـتمر     ( </a:t>
            </a:r>
            <a:r>
              <a:rPr lang="ar-IQ" dirty="0">
                <a:solidFill>
                  <a:schemeClr val="accent3">
                    <a:lumMod val="50000"/>
                  </a:schemeClr>
                </a:solidFill>
                <a:ea typeface="Calibri"/>
                <a:cs typeface="Times New Roman"/>
              </a:rPr>
              <a:t>انتاج مستدام )  مع الحفاظ على مسـتوى معين من التـوازن الاقتصـادي ما بين الناتج وحجم الموارد الاقتصادية مما يؤمن دفع النمو الاقتصادي إلى الأمام من خلال زيادة الانتاجية والكفاءة الاقتصادية وبالتالي تحقيق فرص للعمل ومستوى معاشي لائق عن طريق المحافظة على مستوى جيد لمتوسط نصيب الفرد من الدخل القومي وصولاً إلى تحقيق الرفاهية الاقتصادية والاجتماعية</a:t>
            </a:r>
            <a:r>
              <a:rPr lang="ar-IQ" b="1" dirty="0">
                <a:solidFill>
                  <a:schemeClr val="accent3">
                    <a:lumMod val="50000"/>
                  </a:schemeClr>
                </a:solidFill>
                <a:ea typeface="Calibri"/>
                <a:cs typeface="Times New Roman"/>
              </a:rPr>
              <a:t>.</a:t>
            </a:r>
            <a:endParaRPr lang="en-US" sz="2400" dirty="0">
              <a:solidFill>
                <a:schemeClr val="accent3">
                  <a:lumMod val="50000"/>
                </a:schemeClr>
              </a:solidFill>
              <a:ea typeface="Calibri"/>
              <a:cs typeface="Arial"/>
            </a:endParaRPr>
          </a:p>
          <a:p>
            <a:endParaRPr lang="ar-IQ" dirty="0">
              <a:solidFill>
                <a:schemeClr val="accent3">
                  <a:lumMod val="50000"/>
                </a:schemeClr>
              </a:solidFill>
            </a:endParaRPr>
          </a:p>
        </p:txBody>
      </p:sp>
    </p:spTree>
    <p:extLst>
      <p:ext uri="{BB962C8B-B14F-4D97-AF65-F5344CB8AC3E}">
        <p14:creationId xmlns:p14="http://schemas.microsoft.com/office/powerpoint/2010/main" val="351316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361459"/>
          </a:xfrm>
        </p:spPr>
        <p:txBody>
          <a:bodyPr>
            <a:normAutofit/>
          </a:bodyPr>
          <a:lstStyle/>
          <a:p>
            <a:pPr algn="justLow"/>
            <a:r>
              <a:rPr lang="ar-IQ" sz="4000" b="1" dirty="0" smtClean="0">
                <a:solidFill>
                  <a:schemeClr val="accent6">
                    <a:lumMod val="50000"/>
                  </a:schemeClr>
                </a:solidFill>
                <a:effectLst/>
                <a:ea typeface="Calibri"/>
                <a:cs typeface="Times New Roman"/>
              </a:rPr>
              <a:t>وبيئياً      : </a:t>
            </a:r>
            <a:r>
              <a:rPr lang="ar-IQ" sz="4000" dirty="0" smtClean="0">
                <a:solidFill>
                  <a:schemeClr val="accent6">
                    <a:lumMod val="50000"/>
                  </a:schemeClr>
                </a:solidFill>
                <a:effectLst/>
                <a:ea typeface="Calibri"/>
                <a:cs typeface="Times New Roman"/>
              </a:rPr>
              <a:t>فالنظام المستدام</a:t>
            </a:r>
            <a:r>
              <a:rPr lang="ar-IQ" sz="4000" b="1" dirty="0" smtClean="0">
                <a:solidFill>
                  <a:schemeClr val="accent6">
                    <a:lumMod val="50000"/>
                  </a:schemeClr>
                </a:solidFill>
                <a:effectLst/>
                <a:ea typeface="Calibri"/>
                <a:cs typeface="Times New Roman"/>
              </a:rPr>
              <a:t> </a:t>
            </a:r>
            <a:r>
              <a:rPr lang="ar-IQ" sz="4000" dirty="0" smtClean="0">
                <a:solidFill>
                  <a:schemeClr val="accent6">
                    <a:lumMod val="50000"/>
                  </a:schemeClr>
                </a:solidFill>
                <a:effectLst/>
                <a:ea typeface="Calibri"/>
                <a:cs typeface="Times New Roman"/>
              </a:rPr>
              <a:t>بيئياً يجب أن يحافظ على قاعدة من الموارد الطبيعية وتجنب الإستنزاف الزائد للموارد غير المتجددة ، فالآيكولوجيون يركزون على تكامل النظم الآيكولوجية اللازمة للاستقرار الكلي لنظامنا العالمي والإهتمام بقياس وحدات الكيانات الطبيعية والكيميائية والبايولوجية </a:t>
            </a:r>
            <a:endParaRPr lang="ar-IQ" sz="4000" dirty="0">
              <a:solidFill>
                <a:schemeClr val="accent6">
                  <a:lumMod val="50000"/>
                </a:schemeClr>
              </a:solidFill>
            </a:endParaRPr>
          </a:p>
        </p:txBody>
      </p:sp>
    </p:spTree>
    <p:extLst>
      <p:ext uri="{BB962C8B-B14F-4D97-AF65-F5344CB8AC3E}">
        <p14:creationId xmlns:p14="http://schemas.microsoft.com/office/powerpoint/2010/main" val="39908076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Autofit/>
          </a:bodyPr>
          <a:lstStyle/>
          <a:p>
            <a:pPr algn="justLow">
              <a:lnSpc>
                <a:spcPct val="115000"/>
              </a:lnSpc>
              <a:spcAft>
                <a:spcPts val="1000"/>
              </a:spcAft>
            </a:pPr>
            <a:r>
              <a:rPr lang="ar-IQ" b="1" dirty="0">
                <a:solidFill>
                  <a:srgbClr val="002060"/>
                </a:solidFill>
                <a:ea typeface="Calibri"/>
                <a:cs typeface="Times New Roman"/>
              </a:rPr>
              <a:t>واجتماعياً   :</a:t>
            </a:r>
            <a:r>
              <a:rPr lang="ar-IQ" dirty="0">
                <a:solidFill>
                  <a:srgbClr val="002060"/>
                </a:solidFill>
                <a:ea typeface="Calibri"/>
                <a:cs typeface="Times New Roman"/>
              </a:rPr>
              <a:t> يكون النظام مستداماً في حال تحقيق العدالة في التوزيع وإيصال الخدمات الاجتماعية كالصحة والتعليم إلى محتاجيها وتحقيق المساواة في النوع الاجتماعي والمحاسبة السياسية والمشاركة الشعبية لكافة فئات المجتمع في عملية صنع القرار ، فالاجتماعيون يركزون على العوامل الأساسية الفاعلة في التنمية المستدامة التي تخص الناس ومدى احتياجاتهم ورغباتهم واستخدام الوحدات غير الملموسة مثل </a:t>
            </a:r>
            <a:r>
              <a:rPr lang="ar-IQ" dirty="0" smtClean="0">
                <a:solidFill>
                  <a:srgbClr val="002060"/>
                </a:solidFill>
                <a:ea typeface="Calibri"/>
                <a:cs typeface="Times New Roman"/>
              </a:rPr>
              <a:t> </a:t>
            </a:r>
            <a:r>
              <a:rPr lang="ar-IQ" dirty="0">
                <a:solidFill>
                  <a:srgbClr val="002060"/>
                </a:solidFill>
                <a:ea typeface="Calibri"/>
                <a:cs typeface="Times New Roman"/>
              </a:rPr>
              <a:t>(الرفاهية والتمكين الاجتماعي )</a:t>
            </a:r>
            <a:r>
              <a:rPr lang="ar-IQ" baseline="30000" dirty="0">
                <a:solidFill>
                  <a:srgbClr val="002060"/>
                </a:solidFill>
                <a:ea typeface="Calibri"/>
                <a:cs typeface="Times New Roman"/>
              </a:rPr>
              <a:t> .</a:t>
            </a:r>
            <a:r>
              <a:rPr lang="ar-IQ" dirty="0">
                <a:solidFill>
                  <a:srgbClr val="002060"/>
                </a:solidFill>
                <a:ea typeface="Calibri"/>
                <a:cs typeface="Times New Roman"/>
              </a:rPr>
              <a:t>                        </a:t>
            </a:r>
            <a:r>
              <a:rPr lang="ar-IQ" b="1" dirty="0">
                <a:solidFill>
                  <a:srgbClr val="002060"/>
                </a:solidFill>
                <a:ea typeface="Calibri"/>
                <a:cs typeface="Times New Roman"/>
              </a:rPr>
              <a:t> </a:t>
            </a:r>
            <a:endParaRPr lang="en-US" dirty="0">
              <a:solidFill>
                <a:srgbClr val="002060"/>
              </a:solidFill>
              <a:ea typeface="Calibri"/>
              <a:cs typeface="Arial"/>
            </a:endParaRPr>
          </a:p>
          <a:p>
            <a:pPr marL="0" indent="0" algn="ctr">
              <a:lnSpc>
                <a:spcPct val="115000"/>
              </a:lnSpc>
              <a:spcAft>
                <a:spcPts val="1000"/>
              </a:spcAft>
              <a:buNone/>
            </a:pPr>
            <a:endParaRPr lang="en-US" dirty="0">
              <a:solidFill>
                <a:srgbClr val="002060"/>
              </a:solidFill>
              <a:ea typeface="Calibri"/>
              <a:cs typeface="Arial"/>
            </a:endParaRPr>
          </a:p>
          <a:p>
            <a:endParaRPr lang="ar-IQ" dirty="0">
              <a:solidFill>
                <a:srgbClr val="002060"/>
              </a:solidFill>
            </a:endParaRPr>
          </a:p>
        </p:txBody>
      </p:sp>
    </p:spTree>
    <p:extLst>
      <p:ext uri="{BB962C8B-B14F-4D97-AF65-F5344CB8AC3E}">
        <p14:creationId xmlns:p14="http://schemas.microsoft.com/office/powerpoint/2010/main" val="3693279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332656"/>
            <a:ext cx="7992887"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0080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721499"/>
          </a:xfrm>
        </p:spPr>
        <p:txBody>
          <a:bodyPr/>
          <a:lstStyle/>
          <a:p>
            <a:pPr algn="justLow">
              <a:lnSpc>
                <a:spcPct val="115000"/>
              </a:lnSpc>
              <a:spcAft>
                <a:spcPts val="1000"/>
              </a:spcAft>
            </a:pPr>
            <a:r>
              <a:rPr lang="ar-IQ" dirty="0">
                <a:solidFill>
                  <a:srgbClr val="FF0000"/>
                </a:solidFill>
                <a:ea typeface="Calibri"/>
                <a:cs typeface="Times New Roman"/>
              </a:rPr>
              <a:t>وبذلك أصـبحت التنمية المسـتدامة تمثل رد فعل سـريع لتحقيق جملة من الأهداف من بينها الإسراع بمعدلات النمو الاقتصـادي وبالشـكل الذي يفوق معدل نمو السـكان وكذلك الحد من الفقر المطلق كونه  أكبرتحدي يواجه الألفية الثالثة والتمكين والمشاركة والعمل على الحيلولة من دون تدهور البيئة من خلال حمايتها من التلوث والتنوع البايولوجي والإنصاف ، وأخيراً التأكيد على التنمية البشرية والرفاهية الاجتماعية لأن الانسان هو هدف التنمية ووسيلتها </a:t>
            </a:r>
            <a:r>
              <a:rPr lang="ar-IQ" baseline="30000" dirty="0">
                <a:solidFill>
                  <a:srgbClr val="FF0000"/>
                </a:solidFill>
                <a:ea typeface="Calibri"/>
                <a:cs typeface="Times New Roman"/>
              </a:rPr>
              <a:t> </a:t>
            </a:r>
            <a:r>
              <a:rPr lang="ar-IQ" dirty="0">
                <a:solidFill>
                  <a:srgbClr val="FF0000"/>
                </a:solidFill>
                <a:ea typeface="Calibri"/>
                <a:cs typeface="Times New Roman"/>
              </a:rPr>
              <a:t>.</a:t>
            </a:r>
            <a:endParaRPr lang="en-US" sz="2400" dirty="0">
              <a:solidFill>
                <a:srgbClr val="FF0000"/>
              </a:solidFill>
              <a:ea typeface="Calibri"/>
              <a:cs typeface="Arial"/>
            </a:endParaRPr>
          </a:p>
          <a:p>
            <a:endParaRPr lang="ar-IQ" dirty="0">
              <a:solidFill>
                <a:srgbClr val="FF0000"/>
              </a:solidFill>
            </a:endParaRPr>
          </a:p>
        </p:txBody>
      </p:sp>
    </p:spTree>
    <p:extLst>
      <p:ext uri="{BB962C8B-B14F-4D97-AF65-F5344CB8AC3E}">
        <p14:creationId xmlns:p14="http://schemas.microsoft.com/office/powerpoint/2010/main" val="41628453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282</Words>
  <Application>Microsoft Office PowerPoint</Application>
  <PresentationFormat>On-screen Show (4:3)</PresentationFormat>
  <Paragraphs>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اقتصاديات البيئة </vt:lpstr>
      <vt:lpstr>أبعاد التنمية المستدامة</vt:lpstr>
      <vt:lpstr>PowerPoint Presentation</vt:lpstr>
      <vt:lpstr>PowerPoint Presentation</vt:lpstr>
      <vt:lpstr>PowerPoint Presentation</vt:lpstr>
      <vt:lpstr>PowerPoint Presentation</vt:lpstr>
      <vt:lpstr>PowerPoint Presentation</vt:lpstr>
    </vt:vector>
  </TitlesOfParts>
  <Company>n0ak95</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اقتصاديات البيئة</dc:title>
  <dc:creator>n0ak95</dc:creator>
  <cp:lastModifiedBy>n0ak95</cp:lastModifiedBy>
  <cp:revision>4</cp:revision>
  <dcterms:created xsi:type="dcterms:W3CDTF">2018-12-03T17:17:45Z</dcterms:created>
  <dcterms:modified xsi:type="dcterms:W3CDTF">2019-01-23T14:41:00Z</dcterms:modified>
</cp:coreProperties>
</file>