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339935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234337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297696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350263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5F29C5-7E48-4D61-A637-959E77159389}" type="datetimeFigureOut">
              <a:rPr lang="ar-IQ" smtClean="0"/>
              <a:t>17/05/1440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782101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595F29C5-7E48-4D61-A637-959E77159389}"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935950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595F29C5-7E48-4D61-A637-959E77159389}" type="datetimeFigureOut">
              <a:rPr lang="ar-IQ" smtClean="0"/>
              <a:t>17/05/1440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3367516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595F29C5-7E48-4D61-A637-959E77159389}" type="datetimeFigureOut">
              <a:rPr lang="ar-IQ" smtClean="0"/>
              <a:t>17/05/1440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504521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F29C5-7E48-4D61-A637-959E77159389}" type="datetimeFigureOut">
              <a:rPr lang="ar-IQ" smtClean="0"/>
              <a:t>17/05/1440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936618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5F29C5-7E48-4D61-A637-959E77159389}"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2078081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5F29C5-7E48-4D61-A637-959E77159389}" type="datetimeFigureOut">
              <a:rPr lang="ar-IQ" smtClean="0"/>
              <a:t>17/05/1440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19102CF9-3F84-4BD8-9340-312B282B6BE4}" type="slidenum">
              <a:rPr lang="ar-IQ" smtClean="0"/>
              <a:t>‹#›</a:t>
            </a:fld>
            <a:endParaRPr lang="ar-IQ"/>
          </a:p>
        </p:txBody>
      </p:sp>
    </p:spTree>
    <p:extLst>
      <p:ext uri="{BB962C8B-B14F-4D97-AF65-F5344CB8AC3E}">
        <p14:creationId xmlns:p14="http://schemas.microsoft.com/office/powerpoint/2010/main" val="1761967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95F29C5-7E48-4D61-A637-959E77159389}" type="datetimeFigureOut">
              <a:rPr lang="ar-IQ" smtClean="0"/>
              <a:t>17/05/1440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9102CF9-3F84-4BD8-9340-312B282B6BE4}" type="slidenum">
              <a:rPr lang="ar-IQ" smtClean="0"/>
              <a:t>‹#›</a:t>
            </a:fld>
            <a:endParaRPr lang="ar-IQ"/>
          </a:p>
        </p:txBody>
      </p:sp>
    </p:spTree>
    <p:extLst>
      <p:ext uri="{BB962C8B-B14F-4D97-AF65-F5344CB8AC3E}">
        <p14:creationId xmlns:p14="http://schemas.microsoft.com/office/powerpoint/2010/main" val="4220475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اقتصاديات البيئة</a:t>
            </a:r>
            <a:endParaRPr lang="ar-IQ" dirty="0"/>
          </a:p>
        </p:txBody>
      </p:sp>
      <p:sp>
        <p:nvSpPr>
          <p:cNvPr id="3" name="Subtitle 2"/>
          <p:cNvSpPr>
            <a:spLocks noGrp="1"/>
          </p:cNvSpPr>
          <p:nvPr>
            <p:ph type="subTitle" idx="1"/>
          </p:nvPr>
        </p:nvSpPr>
        <p:spPr/>
        <p:txBody>
          <a:bodyPr/>
          <a:lstStyle/>
          <a:p>
            <a:r>
              <a:rPr lang="ar-IQ" smtClean="0"/>
              <a:t>المحاضرة </a:t>
            </a:r>
            <a:r>
              <a:rPr lang="ar-IQ" smtClean="0"/>
              <a:t>السابعة عشر</a:t>
            </a:r>
            <a:endParaRPr lang="ar-IQ" dirty="0"/>
          </a:p>
        </p:txBody>
      </p:sp>
    </p:spTree>
    <p:extLst>
      <p:ext uri="{BB962C8B-B14F-4D97-AF65-F5344CB8AC3E}">
        <p14:creationId xmlns:p14="http://schemas.microsoft.com/office/powerpoint/2010/main" val="25105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b="1" dirty="0" smtClean="0"/>
              <a:t>تلوث البيئية</a:t>
            </a:r>
            <a:endParaRPr lang="ar-IQ" b="1" dirty="0"/>
          </a:p>
        </p:txBody>
      </p:sp>
      <p:sp>
        <p:nvSpPr>
          <p:cNvPr id="3" name="Content Placeholder 2"/>
          <p:cNvSpPr>
            <a:spLocks noGrp="1"/>
          </p:cNvSpPr>
          <p:nvPr>
            <p:ph idx="1"/>
          </p:nvPr>
        </p:nvSpPr>
        <p:spPr/>
        <p:txBody>
          <a:bodyPr>
            <a:normAutofit lnSpcReduction="10000"/>
          </a:bodyPr>
          <a:lstStyle/>
          <a:p>
            <a:pPr algn="justLow">
              <a:lnSpc>
                <a:spcPct val="115000"/>
              </a:lnSpc>
              <a:spcAft>
                <a:spcPts val="1000"/>
              </a:spcAft>
            </a:pPr>
            <a:r>
              <a:rPr lang="ar-IQ" b="1" dirty="0" smtClean="0">
                <a:solidFill>
                  <a:srgbClr val="FF0000"/>
                </a:solidFill>
                <a:effectLst/>
                <a:ea typeface="Calibri"/>
                <a:cs typeface="Times New Roman"/>
              </a:rPr>
              <a:t>مفهوم التلوث البيئي : </a:t>
            </a:r>
            <a:r>
              <a:rPr lang="ar-IQ" dirty="0">
                <a:solidFill>
                  <a:srgbClr val="002060"/>
                </a:solidFill>
                <a:ea typeface="Calibri"/>
                <a:cs typeface="Times New Roman"/>
              </a:rPr>
              <a:t>لقد أفرزت الاختلالات في طبيعة العلاقات الدالية مابين الانسان والاقتصاد والتنمية من جهة ومابين البيئة من جهة أخرى ، أفرزت تحدياً بيئياً له انعكاساته على الانسان وصحته , وعلى معدلات النمو , وعلى ميكانزم النظام البيئي ألا وهو التلوث البيئي الذي عرف بأنه (تلك النفايات التي يتم طرحها في الهواء ، أو الماء ، أو على اليابسة والتي تخفض قيمة تلك المصادر في الاستخدامات البديلة) .</a:t>
            </a:r>
            <a:endParaRPr lang="en-US" sz="2400" dirty="0">
              <a:solidFill>
                <a:srgbClr val="002060"/>
              </a:solidFill>
              <a:ea typeface="Calibri"/>
              <a:cs typeface="Arial"/>
            </a:endParaRPr>
          </a:p>
          <a:p>
            <a:endParaRPr lang="ar-IQ" dirty="0">
              <a:solidFill>
                <a:srgbClr val="FF0000"/>
              </a:solidFill>
            </a:endParaRPr>
          </a:p>
        </p:txBody>
      </p:sp>
    </p:spTree>
    <p:extLst>
      <p:ext uri="{BB962C8B-B14F-4D97-AF65-F5344CB8AC3E}">
        <p14:creationId xmlns:p14="http://schemas.microsoft.com/office/powerpoint/2010/main" val="993031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pPr algn="justLow">
              <a:lnSpc>
                <a:spcPct val="115000"/>
              </a:lnSpc>
              <a:spcAft>
                <a:spcPts val="1000"/>
              </a:spcAft>
            </a:pPr>
            <a:r>
              <a:rPr lang="ar-IQ" sz="4000" dirty="0">
                <a:solidFill>
                  <a:schemeClr val="accent3">
                    <a:lumMod val="50000"/>
                  </a:schemeClr>
                </a:solidFill>
                <a:ea typeface="Calibri"/>
                <a:cs typeface="Times New Roman"/>
              </a:rPr>
              <a:t>فيما عرف البنك الدولي التلوث بأنه (كل ما يؤدي نتيجة التكنولوجيا المستخدمة الى إضافة مادة غريبة إلى الهواء أو الماء أو التربة في شكل كمي تؤدي إلى التأثير في نوعية الموارد وعدم ملائمتها وفقدان خواصها أو تؤثر في استقرار استخدام تلك الموارد).</a:t>
            </a:r>
            <a:endParaRPr lang="en-US" sz="4000" dirty="0">
              <a:solidFill>
                <a:schemeClr val="accent3">
                  <a:lumMod val="50000"/>
                </a:schemeClr>
              </a:solidFill>
              <a:ea typeface="Calibri"/>
              <a:cs typeface="Arial"/>
            </a:endParaRPr>
          </a:p>
          <a:p>
            <a:endParaRPr lang="ar-IQ" sz="4000" dirty="0">
              <a:solidFill>
                <a:schemeClr val="accent3">
                  <a:lumMod val="50000"/>
                </a:schemeClr>
              </a:solidFill>
            </a:endParaRPr>
          </a:p>
        </p:txBody>
      </p:sp>
    </p:spTree>
    <p:extLst>
      <p:ext uri="{BB962C8B-B14F-4D97-AF65-F5344CB8AC3E}">
        <p14:creationId xmlns:p14="http://schemas.microsoft.com/office/powerpoint/2010/main" val="1245937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a:bodyPr>
          <a:lstStyle/>
          <a:p>
            <a:pPr algn="justLow"/>
            <a:r>
              <a:rPr lang="ar-IQ" sz="4400" dirty="0">
                <a:solidFill>
                  <a:schemeClr val="accent2">
                    <a:lumMod val="75000"/>
                  </a:schemeClr>
                </a:solidFill>
                <a:ea typeface="Calibri"/>
                <a:cs typeface="Times New Roman"/>
              </a:rPr>
              <a:t> وبحسب ما جاء بتقرير منظمة الأقطار العربية المصدرة للنفط (أوابك) فقد عرف التلوث بأنه (التغيرات الفيزياوية أو الكيمياوية أو البايولوجية أو الصفات الجمالية التي تحدث في عناصر البيئة وتؤدي إلى تغير بنوعياتها أو لمواصفاتها). </a:t>
            </a:r>
            <a:endParaRPr lang="ar-IQ" sz="4400" dirty="0">
              <a:solidFill>
                <a:schemeClr val="accent2">
                  <a:lumMod val="75000"/>
                </a:schemeClr>
              </a:solidFill>
            </a:endParaRPr>
          </a:p>
        </p:txBody>
      </p:sp>
    </p:spTree>
    <p:extLst>
      <p:ext uri="{BB962C8B-B14F-4D97-AF65-F5344CB8AC3E}">
        <p14:creationId xmlns:p14="http://schemas.microsoft.com/office/powerpoint/2010/main" val="561914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normAutofit/>
          </a:bodyPr>
          <a:lstStyle/>
          <a:p>
            <a:pPr algn="justLow">
              <a:lnSpc>
                <a:spcPct val="115000"/>
              </a:lnSpc>
              <a:spcAft>
                <a:spcPts val="1000"/>
              </a:spcAft>
            </a:pPr>
            <a:r>
              <a:rPr lang="ar-IQ" sz="4000" dirty="0">
                <a:solidFill>
                  <a:srgbClr val="002060"/>
                </a:solidFill>
                <a:ea typeface="Calibri"/>
                <a:cs typeface="Times New Roman"/>
              </a:rPr>
              <a:t>يمكن الاستنتاج من هذه التعريفات أن السبب الأول للتلوث البيئي هو الانسان الذي ينتج عن نشاطه إضافة مواد غريبة الى الهواء أو الماء أو التربة والسبب الآخر التطور التكنلوجي والتغيرات المختلفة التي تحدث في الموارد والتي تؤثر في نوعيتها وتؤدي إلى اختلال النظام البيئي </a:t>
            </a:r>
            <a:endParaRPr lang="en-US" sz="4000" dirty="0">
              <a:solidFill>
                <a:srgbClr val="002060"/>
              </a:solidFill>
              <a:ea typeface="Calibri"/>
              <a:cs typeface="Arial"/>
            </a:endParaRPr>
          </a:p>
          <a:p>
            <a:endParaRPr lang="ar-IQ" sz="4000" dirty="0">
              <a:solidFill>
                <a:srgbClr val="002060"/>
              </a:solidFill>
            </a:endParaRPr>
          </a:p>
        </p:txBody>
      </p:sp>
    </p:spTree>
    <p:extLst>
      <p:ext uri="{BB962C8B-B14F-4D97-AF65-F5344CB8AC3E}">
        <p14:creationId xmlns:p14="http://schemas.microsoft.com/office/powerpoint/2010/main" val="3300262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fontScale="92500" lnSpcReduction="10000"/>
          </a:bodyPr>
          <a:lstStyle/>
          <a:p>
            <a:pPr algn="justLow">
              <a:lnSpc>
                <a:spcPct val="115000"/>
              </a:lnSpc>
              <a:spcAft>
                <a:spcPts val="1000"/>
              </a:spcAft>
            </a:pPr>
            <a:r>
              <a:rPr lang="ar-IQ" b="1" dirty="0" smtClean="0">
                <a:solidFill>
                  <a:srgbClr val="7030A0"/>
                </a:solidFill>
                <a:ea typeface="Calibri"/>
                <a:cs typeface="Times New Roman"/>
              </a:rPr>
              <a:t>أشكال </a:t>
            </a:r>
            <a:r>
              <a:rPr lang="ar-IQ" b="1" dirty="0">
                <a:solidFill>
                  <a:srgbClr val="7030A0"/>
                </a:solidFill>
                <a:ea typeface="Calibri"/>
                <a:cs typeface="Times New Roman"/>
              </a:rPr>
              <a:t>التلوث البيئي :   </a:t>
            </a:r>
            <a:r>
              <a:rPr lang="ar-IQ" dirty="0">
                <a:solidFill>
                  <a:srgbClr val="7030A0"/>
                </a:solidFill>
                <a:ea typeface="Calibri"/>
                <a:cs typeface="Times New Roman"/>
              </a:rPr>
              <a:t>للتلوث االبيئي شكلان :</a:t>
            </a:r>
            <a:r>
              <a:rPr lang="ar-IQ" baseline="30000" dirty="0">
                <a:solidFill>
                  <a:srgbClr val="7030A0"/>
                </a:solidFill>
                <a:ea typeface="Calibri"/>
                <a:cs typeface="Times New Roman"/>
              </a:rPr>
              <a:t> </a:t>
            </a:r>
            <a:endParaRPr lang="en-US" sz="2400" dirty="0">
              <a:solidFill>
                <a:srgbClr val="7030A0"/>
              </a:solidFill>
              <a:ea typeface="Calibri"/>
              <a:cs typeface="Arial"/>
            </a:endParaRPr>
          </a:p>
          <a:p>
            <a:pPr algn="justLow">
              <a:lnSpc>
                <a:spcPct val="115000"/>
              </a:lnSpc>
              <a:spcAft>
                <a:spcPts val="1000"/>
              </a:spcAft>
            </a:pPr>
            <a:r>
              <a:rPr lang="en-US" b="1" dirty="0" smtClean="0">
                <a:solidFill>
                  <a:srgbClr val="7030A0"/>
                </a:solidFill>
                <a:effectLst/>
                <a:latin typeface="Times New Roman"/>
                <a:ea typeface="Calibri"/>
                <a:cs typeface="Arial"/>
              </a:rPr>
              <a:t> </a:t>
            </a:r>
            <a:r>
              <a:rPr lang="ar-IQ" dirty="0">
                <a:solidFill>
                  <a:srgbClr val="7030A0"/>
                </a:solidFill>
                <a:ea typeface="Calibri"/>
                <a:cs typeface="Times New Roman"/>
              </a:rPr>
              <a:t>1</a:t>
            </a:r>
            <a:r>
              <a:rPr lang="ar-IQ" b="1" dirty="0">
                <a:solidFill>
                  <a:srgbClr val="7030A0"/>
                </a:solidFill>
                <a:ea typeface="Calibri"/>
                <a:cs typeface="Times New Roman"/>
              </a:rPr>
              <a:t> - </a:t>
            </a:r>
            <a:r>
              <a:rPr lang="ar-IQ" dirty="0">
                <a:solidFill>
                  <a:srgbClr val="7030A0"/>
                </a:solidFill>
                <a:ea typeface="Calibri"/>
                <a:cs typeface="Times New Roman"/>
              </a:rPr>
              <a:t>التلوث الطبيعي : ويتمثل بالعوامل الطبيعية التي لادخل للانسان فيها مثل التلوث الناتج عن الغبار الذي تذريه الرياح الشديدة ، والغبار الناتج عن البراكين الطبيعية ، والدخان المنبعث عن الحرائق الطبيعية ، والفياضانات. </a:t>
            </a:r>
            <a:endParaRPr lang="en-US" sz="2400" dirty="0">
              <a:solidFill>
                <a:srgbClr val="7030A0"/>
              </a:solidFill>
              <a:ea typeface="Calibri"/>
              <a:cs typeface="Arial"/>
            </a:endParaRPr>
          </a:p>
          <a:p>
            <a:pPr algn="justLow">
              <a:lnSpc>
                <a:spcPct val="115000"/>
              </a:lnSpc>
              <a:spcAft>
                <a:spcPts val="1000"/>
              </a:spcAft>
            </a:pPr>
            <a:r>
              <a:rPr lang="ar-IQ" dirty="0">
                <a:solidFill>
                  <a:srgbClr val="7030A0"/>
                </a:solidFill>
                <a:ea typeface="Calibri"/>
                <a:cs typeface="Times New Roman"/>
              </a:rPr>
              <a:t> 2- التلوث غيرالطبيعي (الأصطناعي) : يحدث هذا بفعل العوامل البشـرية مثل الملوثات الصناعية الناتجة عن التوســع في إنتاج  واســتغلال الوقود الأحفـوري بفعل التطـور التكنلوجي الكبير الذي  يضـيف غازات ومواد غريبة إلى النظام البيئي مما يؤدي إلى تدهور القدرة الاستيعابية لعناصر النظام.</a:t>
            </a:r>
            <a:endParaRPr lang="en-US" sz="2400" dirty="0">
              <a:solidFill>
                <a:srgbClr val="7030A0"/>
              </a:solidFill>
              <a:ea typeface="Calibri"/>
              <a:cs typeface="Arial"/>
            </a:endParaRPr>
          </a:p>
          <a:p>
            <a:endParaRPr lang="ar-IQ" dirty="0">
              <a:solidFill>
                <a:srgbClr val="7030A0"/>
              </a:solidFill>
            </a:endParaRPr>
          </a:p>
        </p:txBody>
      </p:sp>
    </p:spTree>
    <p:extLst>
      <p:ext uri="{BB962C8B-B14F-4D97-AF65-F5344CB8AC3E}">
        <p14:creationId xmlns:p14="http://schemas.microsoft.com/office/powerpoint/2010/main" val="1573954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92500" lnSpcReduction="10000"/>
          </a:bodyPr>
          <a:lstStyle/>
          <a:p>
            <a:pPr algn="justLow">
              <a:lnSpc>
                <a:spcPct val="115000"/>
              </a:lnSpc>
              <a:spcAft>
                <a:spcPts val="1000"/>
              </a:spcAft>
            </a:pPr>
            <a:r>
              <a:rPr lang="ar-IQ" b="1" dirty="0">
                <a:solidFill>
                  <a:srgbClr val="FF0000"/>
                </a:solidFill>
                <a:ea typeface="Calibri"/>
                <a:cs typeface="Times New Roman"/>
              </a:rPr>
              <a:t>مستويات التلوث البيئي </a:t>
            </a:r>
            <a:r>
              <a:rPr lang="ar-IQ" b="1" dirty="0" smtClean="0">
                <a:solidFill>
                  <a:srgbClr val="FF0000"/>
                </a:solidFill>
                <a:ea typeface="Calibri"/>
                <a:cs typeface="Times New Roman"/>
              </a:rPr>
              <a:t>:</a:t>
            </a:r>
            <a:endParaRPr lang="en-US" sz="2400" dirty="0" smtClean="0">
              <a:solidFill>
                <a:srgbClr val="FF0000"/>
              </a:solidFill>
              <a:ea typeface="Calibri"/>
              <a:cs typeface="Arial"/>
            </a:endParaRPr>
          </a:p>
          <a:p>
            <a:pPr lvl="0" algn="justLow">
              <a:lnSpc>
                <a:spcPct val="115000"/>
              </a:lnSpc>
              <a:spcAft>
                <a:spcPts val="1000"/>
              </a:spcAft>
              <a:buFont typeface="+mj-lt"/>
              <a:buAutoNum type="arabicPeriod"/>
              <a:tabLst>
                <a:tab pos="790575" algn="l"/>
              </a:tabLst>
            </a:pPr>
            <a:r>
              <a:rPr lang="ar-IQ" dirty="0" smtClean="0">
                <a:solidFill>
                  <a:srgbClr val="FF0000"/>
                </a:solidFill>
                <a:ea typeface="Calibri"/>
                <a:cs typeface="Times New Roman"/>
              </a:rPr>
              <a:t>التلوث المقبول : الذي يتعايش مع الانسان من دون أن يتعرض للضرر أو المخاطر وهو لايخل بالتوازن البيئي وفي الحركة التوافقية بين عناصر هذا التوازن .</a:t>
            </a:r>
            <a:endParaRPr lang="en-US" sz="2400" dirty="0" smtClean="0">
              <a:solidFill>
                <a:srgbClr val="FF0000"/>
              </a:solidFill>
              <a:ea typeface="Calibri"/>
              <a:cs typeface="Arial"/>
            </a:endParaRPr>
          </a:p>
          <a:p>
            <a:pPr lvl="0" algn="justLow">
              <a:lnSpc>
                <a:spcPct val="115000"/>
              </a:lnSpc>
              <a:spcAft>
                <a:spcPts val="1000"/>
              </a:spcAft>
              <a:buFont typeface="+mj-lt"/>
              <a:buAutoNum type="arabicPeriod"/>
              <a:tabLst>
                <a:tab pos="790575" algn="l"/>
              </a:tabLst>
            </a:pPr>
            <a:r>
              <a:rPr lang="ar-IQ" dirty="0" smtClean="0">
                <a:solidFill>
                  <a:srgbClr val="FF0000"/>
                </a:solidFill>
                <a:ea typeface="Calibri"/>
                <a:cs typeface="Times New Roman"/>
              </a:rPr>
              <a:t>التلوث </a:t>
            </a:r>
            <a:r>
              <a:rPr lang="ar-IQ" dirty="0">
                <a:solidFill>
                  <a:srgbClr val="FF0000"/>
                </a:solidFill>
                <a:ea typeface="Calibri"/>
                <a:cs typeface="Times New Roman"/>
              </a:rPr>
              <a:t>الخطر : وهو يتعدى </a:t>
            </a:r>
            <a:r>
              <a:rPr lang="ar-IQ" dirty="0" smtClean="0">
                <a:solidFill>
                  <a:srgbClr val="FF0000"/>
                </a:solidFill>
                <a:ea typeface="Calibri"/>
                <a:cs typeface="Times New Roman"/>
              </a:rPr>
              <a:t>الحد </a:t>
            </a:r>
            <a:r>
              <a:rPr lang="ar-IQ" dirty="0">
                <a:solidFill>
                  <a:srgbClr val="FF0000"/>
                </a:solidFill>
                <a:ea typeface="Calibri"/>
                <a:cs typeface="Times New Roman"/>
              </a:rPr>
              <a:t>الحرج ويبدأ معه التأثير السلبي للملوثات في عناصر البيئة الطبيعية والبشرية (الاصطناعية) .</a:t>
            </a:r>
            <a:endParaRPr lang="en-US" sz="2400" dirty="0">
              <a:solidFill>
                <a:srgbClr val="FF0000"/>
              </a:solidFill>
              <a:ea typeface="Calibri"/>
              <a:cs typeface="Arial"/>
            </a:endParaRPr>
          </a:p>
          <a:p>
            <a:pPr lvl="0" algn="justLow">
              <a:lnSpc>
                <a:spcPct val="115000"/>
              </a:lnSpc>
              <a:spcAft>
                <a:spcPts val="1000"/>
              </a:spcAft>
              <a:buFont typeface="+mj-lt"/>
              <a:buAutoNum type="arabicPeriod"/>
              <a:tabLst>
                <a:tab pos="790575" algn="l"/>
              </a:tabLst>
            </a:pPr>
            <a:r>
              <a:rPr lang="ar-IQ" dirty="0">
                <a:solidFill>
                  <a:srgbClr val="FF0000"/>
                </a:solidFill>
                <a:ea typeface="Calibri"/>
                <a:cs typeface="Times New Roman"/>
              </a:rPr>
              <a:t>التلوث المدمر : والذي يحدث فيه إنهيار للبيئة والانسان معا ويقضي على أشكال التوازن البيئي كافة والسبب الرئيس له هو النشاطات الاشعاعية والنووية.        </a:t>
            </a:r>
            <a:endParaRPr lang="en-US" sz="2400" dirty="0">
              <a:solidFill>
                <a:srgbClr val="FF0000"/>
              </a:solidFill>
              <a:ea typeface="Calibri"/>
              <a:cs typeface="Arial"/>
            </a:endParaRPr>
          </a:p>
          <a:p>
            <a:endParaRPr lang="ar-IQ" dirty="0">
              <a:solidFill>
                <a:srgbClr val="FF0000"/>
              </a:solidFill>
            </a:endParaRPr>
          </a:p>
        </p:txBody>
      </p:sp>
    </p:spTree>
    <p:extLst>
      <p:ext uri="{BB962C8B-B14F-4D97-AF65-F5344CB8AC3E}">
        <p14:creationId xmlns:p14="http://schemas.microsoft.com/office/powerpoint/2010/main" val="3675986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371</Words>
  <Application>Microsoft Office PowerPoint</Application>
  <PresentationFormat>On-screen Show (4:3)</PresentationFormat>
  <Paragraphs>14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اقتصاديات البيئة</vt:lpstr>
      <vt:lpstr>تلوث البيئية</vt:lpstr>
      <vt:lpstr>PowerPoint Presentation</vt:lpstr>
      <vt:lpstr>PowerPoint Presentation</vt:lpstr>
      <vt:lpstr>PowerPoint Presentation</vt:lpstr>
      <vt:lpstr>PowerPoint Presentation</vt:lpstr>
      <vt:lpstr>PowerPoint Presentation</vt:lpstr>
    </vt:vector>
  </TitlesOfParts>
  <Company>n0ak95</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البيئة</dc:title>
  <dc:creator>n0ak95</dc:creator>
  <cp:lastModifiedBy>n0ak95</cp:lastModifiedBy>
  <cp:revision>4</cp:revision>
  <dcterms:created xsi:type="dcterms:W3CDTF">2018-12-03T18:02:05Z</dcterms:created>
  <dcterms:modified xsi:type="dcterms:W3CDTF">2019-01-23T14:46:03Z</dcterms:modified>
</cp:coreProperties>
</file>