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1" r:id="rId3"/>
    <p:sldId id="262"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95F29C5-7E48-4D61-A637-959E77159389}"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33993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5F29C5-7E48-4D61-A637-959E77159389}"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234337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5F29C5-7E48-4D61-A637-959E77159389}"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297696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95F29C5-7E48-4D61-A637-959E77159389}"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350263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5F29C5-7E48-4D61-A637-959E77159389}"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782101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95F29C5-7E48-4D61-A637-959E77159389}"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935950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95F29C5-7E48-4D61-A637-959E77159389}"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3367516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95F29C5-7E48-4D61-A637-959E77159389}"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50452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5F29C5-7E48-4D61-A637-959E77159389}"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936618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F29C5-7E48-4D61-A637-959E77159389}"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2078081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5F29C5-7E48-4D61-A637-959E77159389}"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9102CF9-3F84-4BD8-9340-312B282B6BE4}" type="slidenum">
              <a:rPr lang="ar-IQ" smtClean="0"/>
              <a:t>‹#›</a:t>
            </a:fld>
            <a:endParaRPr lang="ar-IQ"/>
          </a:p>
        </p:txBody>
      </p:sp>
    </p:spTree>
    <p:extLst>
      <p:ext uri="{BB962C8B-B14F-4D97-AF65-F5344CB8AC3E}">
        <p14:creationId xmlns:p14="http://schemas.microsoft.com/office/powerpoint/2010/main" val="1761967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95F29C5-7E48-4D61-A637-959E77159389}"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9102CF9-3F84-4BD8-9340-312B282B6BE4}" type="slidenum">
              <a:rPr lang="ar-IQ" smtClean="0"/>
              <a:t>‹#›</a:t>
            </a:fld>
            <a:endParaRPr lang="ar-IQ"/>
          </a:p>
        </p:txBody>
      </p:sp>
    </p:spTree>
    <p:extLst>
      <p:ext uri="{BB962C8B-B14F-4D97-AF65-F5344CB8AC3E}">
        <p14:creationId xmlns:p14="http://schemas.microsoft.com/office/powerpoint/2010/main" val="4220475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اقتصاديات البيئة</a:t>
            </a:r>
            <a:endParaRPr lang="ar-IQ" dirty="0"/>
          </a:p>
        </p:txBody>
      </p:sp>
      <p:sp>
        <p:nvSpPr>
          <p:cNvPr id="3" name="Subtitle 2"/>
          <p:cNvSpPr>
            <a:spLocks noGrp="1"/>
          </p:cNvSpPr>
          <p:nvPr>
            <p:ph type="subTitle" idx="1"/>
          </p:nvPr>
        </p:nvSpPr>
        <p:spPr/>
        <p:txBody>
          <a:bodyPr/>
          <a:lstStyle/>
          <a:p>
            <a:r>
              <a:rPr lang="ar-IQ" smtClean="0"/>
              <a:t>المحاضرة </a:t>
            </a:r>
            <a:r>
              <a:rPr lang="ar-IQ" smtClean="0"/>
              <a:t>الثامنة عشر</a:t>
            </a:r>
            <a:endParaRPr lang="ar-IQ" dirty="0"/>
          </a:p>
        </p:txBody>
      </p:sp>
    </p:spTree>
    <p:extLst>
      <p:ext uri="{BB962C8B-B14F-4D97-AF65-F5344CB8AC3E}">
        <p14:creationId xmlns:p14="http://schemas.microsoft.com/office/powerpoint/2010/main" val="25105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85000" lnSpcReduction="20000"/>
          </a:bodyPr>
          <a:lstStyle/>
          <a:p>
            <a:pPr marL="0" indent="0" algn="ctr">
              <a:lnSpc>
                <a:spcPct val="115000"/>
              </a:lnSpc>
              <a:spcAft>
                <a:spcPts val="1000"/>
              </a:spcAft>
              <a:buNone/>
            </a:pPr>
            <a:r>
              <a:rPr lang="ar-IQ" b="1" dirty="0" smtClean="0">
                <a:solidFill>
                  <a:srgbClr val="7030A0"/>
                </a:solidFill>
                <a:ea typeface="Calibri"/>
                <a:cs typeface="Times New Roman"/>
              </a:rPr>
              <a:t>تكملة المحاضرة 17 </a:t>
            </a:r>
          </a:p>
          <a:p>
            <a:pPr algn="justLow">
              <a:lnSpc>
                <a:spcPct val="115000"/>
              </a:lnSpc>
              <a:spcAft>
                <a:spcPts val="1000"/>
              </a:spcAft>
            </a:pPr>
            <a:r>
              <a:rPr lang="ar-IQ" b="1" dirty="0" smtClean="0">
                <a:solidFill>
                  <a:srgbClr val="7030A0"/>
                </a:solidFill>
                <a:ea typeface="Calibri"/>
                <a:cs typeface="Times New Roman"/>
              </a:rPr>
              <a:t>أشكال </a:t>
            </a:r>
            <a:r>
              <a:rPr lang="ar-IQ" b="1" dirty="0">
                <a:solidFill>
                  <a:srgbClr val="7030A0"/>
                </a:solidFill>
                <a:ea typeface="Calibri"/>
                <a:cs typeface="Times New Roman"/>
              </a:rPr>
              <a:t>التلوث البيئي :   </a:t>
            </a:r>
            <a:r>
              <a:rPr lang="ar-IQ" dirty="0">
                <a:solidFill>
                  <a:srgbClr val="7030A0"/>
                </a:solidFill>
                <a:ea typeface="Calibri"/>
                <a:cs typeface="Times New Roman"/>
              </a:rPr>
              <a:t>للتلوث االبيئي شكلان :</a:t>
            </a:r>
            <a:r>
              <a:rPr lang="ar-IQ" baseline="30000" dirty="0">
                <a:solidFill>
                  <a:srgbClr val="7030A0"/>
                </a:solidFill>
                <a:ea typeface="Calibri"/>
                <a:cs typeface="Times New Roman"/>
              </a:rPr>
              <a:t> </a:t>
            </a:r>
            <a:endParaRPr lang="en-US" sz="2400" dirty="0">
              <a:solidFill>
                <a:srgbClr val="7030A0"/>
              </a:solidFill>
              <a:ea typeface="Calibri"/>
              <a:cs typeface="Arial"/>
            </a:endParaRPr>
          </a:p>
          <a:p>
            <a:pPr algn="justLow">
              <a:lnSpc>
                <a:spcPct val="115000"/>
              </a:lnSpc>
              <a:spcAft>
                <a:spcPts val="1000"/>
              </a:spcAft>
            </a:pPr>
            <a:r>
              <a:rPr lang="en-US" b="1" dirty="0" smtClean="0">
                <a:solidFill>
                  <a:srgbClr val="7030A0"/>
                </a:solidFill>
                <a:effectLst/>
                <a:latin typeface="Times New Roman"/>
                <a:ea typeface="Calibri"/>
                <a:cs typeface="Arial"/>
              </a:rPr>
              <a:t> </a:t>
            </a:r>
            <a:r>
              <a:rPr lang="ar-IQ" dirty="0">
                <a:solidFill>
                  <a:srgbClr val="7030A0"/>
                </a:solidFill>
                <a:ea typeface="Calibri"/>
                <a:cs typeface="Times New Roman"/>
              </a:rPr>
              <a:t>1</a:t>
            </a:r>
            <a:r>
              <a:rPr lang="ar-IQ" b="1" dirty="0">
                <a:solidFill>
                  <a:srgbClr val="7030A0"/>
                </a:solidFill>
                <a:ea typeface="Calibri"/>
                <a:cs typeface="Times New Roman"/>
              </a:rPr>
              <a:t> - </a:t>
            </a:r>
            <a:r>
              <a:rPr lang="ar-IQ" dirty="0">
                <a:solidFill>
                  <a:srgbClr val="7030A0"/>
                </a:solidFill>
                <a:ea typeface="Calibri"/>
                <a:cs typeface="Times New Roman"/>
              </a:rPr>
              <a:t>التلوث الطبيعي : ويتمثل بالعوامل الطبيعية التي لادخل للانسان فيها مثل التلوث الناتج عن الغبار الذي تذريه الرياح الشديدة ، والغبار الناتج عن البراكين الطبيعية ، والدخان المنبعث عن الحرائق الطبيعية ، والفياضانات. </a:t>
            </a:r>
            <a:endParaRPr lang="en-US" sz="2400" dirty="0">
              <a:solidFill>
                <a:srgbClr val="7030A0"/>
              </a:solidFill>
              <a:ea typeface="Calibri"/>
              <a:cs typeface="Arial"/>
            </a:endParaRPr>
          </a:p>
          <a:p>
            <a:pPr algn="justLow">
              <a:lnSpc>
                <a:spcPct val="115000"/>
              </a:lnSpc>
              <a:spcAft>
                <a:spcPts val="1000"/>
              </a:spcAft>
            </a:pPr>
            <a:r>
              <a:rPr lang="ar-IQ" dirty="0">
                <a:solidFill>
                  <a:srgbClr val="7030A0"/>
                </a:solidFill>
                <a:ea typeface="Calibri"/>
                <a:cs typeface="Times New Roman"/>
              </a:rPr>
              <a:t> 2- التلوث غيرالطبيعي (الأصطناعي) : يحدث هذا بفعل العوامل البشـرية مثل الملوثات الصناعية الناتجة عن التوســع في إنتاج  واســتغلال الوقود الأحفـوري بفعل التطـور التكنلوجي الكبير الذي  يضـيف غازات ومواد غريبة إلى النظام البيئي مما يؤدي إلى تدهور القدرة الاستيعابية لعناصر النظام.</a:t>
            </a:r>
            <a:endParaRPr lang="en-US" sz="2400" dirty="0">
              <a:solidFill>
                <a:srgbClr val="7030A0"/>
              </a:solidFill>
              <a:ea typeface="Calibri"/>
              <a:cs typeface="Arial"/>
            </a:endParaRPr>
          </a:p>
          <a:p>
            <a:endParaRPr lang="ar-IQ" dirty="0">
              <a:solidFill>
                <a:srgbClr val="7030A0"/>
              </a:solidFill>
            </a:endParaRPr>
          </a:p>
        </p:txBody>
      </p:sp>
    </p:spTree>
    <p:extLst>
      <p:ext uri="{BB962C8B-B14F-4D97-AF65-F5344CB8AC3E}">
        <p14:creationId xmlns:p14="http://schemas.microsoft.com/office/powerpoint/2010/main" val="1573954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fontScale="92500" lnSpcReduction="10000"/>
          </a:bodyPr>
          <a:lstStyle/>
          <a:p>
            <a:pPr algn="justLow">
              <a:lnSpc>
                <a:spcPct val="115000"/>
              </a:lnSpc>
              <a:spcAft>
                <a:spcPts val="1000"/>
              </a:spcAft>
            </a:pPr>
            <a:r>
              <a:rPr lang="ar-IQ" b="1" dirty="0">
                <a:solidFill>
                  <a:srgbClr val="FF0000"/>
                </a:solidFill>
                <a:ea typeface="Calibri"/>
                <a:cs typeface="Times New Roman"/>
              </a:rPr>
              <a:t>مستويات التلوث البيئي </a:t>
            </a:r>
            <a:r>
              <a:rPr lang="ar-IQ" b="1" dirty="0" smtClean="0">
                <a:solidFill>
                  <a:srgbClr val="FF0000"/>
                </a:solidFill>
                <a:ea typeface="Calibri"/>
                <a:cs typeface="Times New Roman"/>
              </a:rPr>
              <a:t>:</a:t>
            </a:r>
            <a:endParaRPr lang="en-US" sz="2400" dirty="0" smtClean="0">
              <a:solidFill>
                <a:srgbClr val="FF0000"/>
              </a:solidFill>
              <a:ea typeface="Calibri"/>
              <a:cs typeface="Arial"/>
            </a:endParaRPr>
          </a:p>
          <a:p>
            <a:pPr lvl="0" algn="justLow">
              <a:lnSpc>
                <a:spcPct val="115000"/>
              </a:lnSpc>
              <a:spcAft>
                <a:spcPts val="1000"/>
              </a:spcAft>
              <a:buFont typeface="+mj-lt"/>
              <a:buAutoNum type="arabicPeriod"/>
              <a:tabLst>
                <a:tab pos="790575" algn="l"/>
              </a:tabLst>
            </a:pPr>
            <a:r>
              <a:rPr lang="ar-IQ" dirty="0" smtClean="0">
                <a:solidFill>
                  <a:srgbClr val="FF0000"/>
                </a:solidFill>
                <a:ea typeface="Calibri"/>
                <a:cs typeface="Times New Roman"/>
              </a:rPr>
              <a:t>التلوث المقبول : الذي يتعايش مع الانسان من دون أن يتعرض للضرر أو المخاطر وهو لايخل بالتوازن البيئي وفي الحركة التوافقية بين عناصر هذا التوازن .</a:t>
            </a:r>
            <a:endParaRPr lang="en-US" sz="2400" dirty="0" smtClean="0">
              <a:solidFill>
                <a:srgbClr val="FF0000"/>
              </a:solidFill>
              <a:ea typeface="Calibri"/>
              <a:cs typeface="Arial"/>
            </a:endParaRPr>
          </a:p>
          <a:p>
            <a:pPr lvl="0" algn="justLow">
              <a:lnSpc>
                <a:spcPct val="115000"/>
              </a:lnSpc>
              <a:spcAft>
                <a:spcPts val="1000"/>
              </a:spcAft>
              <a:buFont typeface="+mj-lt"/>
              <a:buAutoNum type="arabicPeriod"/>
              <a:tabLst>
                <a:tab pos="790575" algn="l"/>
              </a:tabLst>
            </a:pPr>
            <a:r>
              <a:rPr lang="ar-IQ" dirty="0" smtClean="0">
                <a:solidFill>
                  <a:srgbClr val="FF0000"/>
                </a:solidFill>
                <a:ea typeface="Calibri"/>
                <a:cs typeface="Times New Roman"/>
              </a:rPr>
              <a:t>التلوث </a:t>
            </a:r>
            <a:r>
              <a:rPr lang="ar-IQ" dirty="0">
                <a:solidFill>
                  <a:srgbClr val="FF0000"/>
                </a:solidFill>
                <a:ea typeface="Calibri"/>
                <a:cs typeface="Times New Roman"/>
              </a:rPr>
              <a:t>الخطر : وهو يتعدى </a:t>
            </a:r>
            <a:r>
              <a:rPr lang="ar-IQ" dirty="0" smtClean="0">
                <a:solidFill>
                  <a:srgbClr val="FF0000"/>
                </a:solidFill>
                <a:ea typeface="Calibri"/>
                <a:cs typeface="Times New Roman"/>
              </a:rPr>
              <a:t>الحد </a:t>
            </a:r>
            <a:r>
              <a:rPr lang="ar-IQ" dirty="0">
                <a:solidFill>
                  <a:srgbClr val="FF0000"/>
                </a:solidFill>
                <a:ea typeface="Calibri"/>
                <a:cs typeface="Times New Roman"/>
              </a:rPr>
              <a:t>الحرج ويبدأ معه التأثير السلبي للملوثات في عناصر البيئة الطبيعية والبشرية (الاصطناعية) .</a:t>
            </a:r>
            <a:endParaRPr lang="en-US" sz="2400" dirty="0">
              <a:solidFill>
                <a:srgbClr val="FF0000"/>
              </a:solidFill>
              <a:ea typeface="Calibri"/>
              <a:cs typeface="Arial"/>
            </a:endParaRPr>
          </a:p>
          <a:p>
            <a:pPr lvl="0" algn="justLow">
              <a:lnSpc>
                <a:spcPct val="115000"/>
              </a:lnSpc>
              <a:spcAft>
                <a:spcPts val="1000"/>
              </a:spcAft>
              <a:buFont typeface="+mj-lt"/>
              <a:buAutoNum type="arabicPeriod"/>
              <a:tabLst>
                <a:tab pos="790575" algn="l"/>
              </a:tabLst>
            </a:pPr>
            <a:r>
              <a:rPr lang="ar-IQ" dirty="0">
                <a:solidFill>
                  <a:srgbClr val="FF0000"/>
                </a:solidFill>
                <a:ea typeface="Calibri"/>
                <a:cs typeface="Times New Roman"/>
              </a:rPr>
              <a:t>التلوث المدمر : والذي يحدث فيه إنهيار للبيئة والانسان معا ويقضي على أشكال التوازن البيئي كافة والسبب الرئيس له هو النشاطات الاشعاعية والنووية.        </a:t>
            </a:r>
            <a:endParaRPr lang="en-US" sz="2400" dirty="0">
              <a:solidFill>
                <a:srgbClr val="FF0000"/>
              </a:solidFill>
              <a:ea typeface="Calibri"/>
              <a:cs typeface="Arial"/>
            </a:endParaRPr>
          </a:p>
          <a:p>
            <a:endParaRPr lang="ar-IQ" dirty="0">
              <a:solidFill>
                <a:srgbClr val="FF0000"/>
              </a:solidFill>
            </a:endParaRPr>
          </a:p>
        </p:txBody>
      </p:sp>
    </p:spTree>
    <p:extLst>
      <p:ext uri="{BB962C8B-B14F-4D97-AF65-F5344CB8AC3E}">
        <p14:creationId xmlns:p14="http://schemas.microsoft.com/office/powerpoint/2010/main" val="3675986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173</Words>
  <Application>Microsoft Office PowerPoint</Application>
  <PresentationFormat>On-screen Show (4:3)</PresentationFormat>
  <Paragraphs>10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اقتصاديات البيئة</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dc:title>
  <dc:creator>n0ak95</dc:creator>
  <cp:lastModifiedBy>n0ak95</cp:lastModifiedBy>
  <cp:revision>5</cp:revision>
  <dcterms:created xsi:type="dcterms:W3CDTF">2018-12-03T18:02:05Z</dcterms:created>
  <dcterms:modified xsi:type="dcterms:W3CDTF">2019-01-23T14:48:35Z</dcterms:modified>
</cp:coreProperties>
</file>