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B79A86-3DD8-4D95-B9B7-C38E5342580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687C85-0672-4B09-8BDC-5B90E27BC7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>
                <a:effectLst/>
              </a:rPr>
              <a:t>البرامج الفرعية ضمن برنامج </a:t>
            </a:r>
            <a:r>
              <a:rPr lang="en-US" dirty="0">
                <a:effectLst/>
              </a:rPr>
              <a:t>Win QSB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52400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 </a:t>
            </a:r>
            <a:r>
              <a:rPr lang="ar-IQ" sz="2800" dirty="0">
                <a:effectLst/>
              </a:rPr>
              <a:t>يختص كل  برنامج فرعي بحل مسألة أو مشكلة معينة ، ويمكن توضيح البرامج </a:t>
            </a:r>
            <a:r>
              <a:rPr lang="ar-IQ" sz="2800" dirty="0" smtClean="0">
                <a:effectLst/>
              </a:rPr>
              <a:t>الفرعية </a:t>
            </a:r>
            <a:r>
              <a:rPr lang="ar-IQ" sz="2800" dirty="0">
                <a:effectLst/>
              </a:rPr>
              <a:t>المتوفرة في برنامج </a:t>
            </a:r>
            <a:r>
              <a:rPr lang="en-US" sz="2800" dirty="0">
                <a:effectLst/>
              </a:rPr>
              <a:t>Win QSB  </a:t>
            </a:r>
            <a:r>
              <a:rPr lang="ar-IQ" sz="2800" dirty="0">
                <a:effectLst/>
              </a:rPr>
              <a:t>في الجدول (1-1) الاتي :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جدول (</a:t>
            </a:r>
            <a:r>
              <a:rPr lang="en-US" b="1" dirty="0"/>
              <a:t>1-1</a:t>
            </a:r>
            <a:r>
              <a:rPr lang="ar-IQ" b="1" dirty="0"/>
              <a:t>) </a:t>
            </a:r>
            <a:endParaRPr lang="en-US" dirty="0"/>
          </a:p>
          <a:p>
            <a:pPr algn="r" rtl="1"/>
            <a:r>
              <a:rPr lang="ar-IQ" b="1" dirty="0"/>
              <a:t>البرامج الفرعية المكونة لبرنامج </a:t>
            </a:r>
            <a:r>
              <a:rPr lang="en-US" b="1" dirty="0"/>
              <a:t>Win QSB</a:t>
            </a:r>
            <a:endParaRPr lang="en-US" dirty="0"/>
          </a:p>
          <a:p>
            <a:pPr marL="137160" indent="0" algn="r" rt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6202" y="1592604"/>
          <a:ext cx="8191597" cy="510423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5005"/>
                <a:gridCol w="2015133"/>
                <a:gridCol w="1300825"/>
                <a:gridCol w="4490634"/>
              </a:tblGrid>
              <a:tr h="35838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 dirty="0">
                          <a:effectLst/>
                        </a:rPr>
                        <a:t>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Partial Program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البرنامج الجزئي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نوع المشاكل والمسائل التي يختص بها البرنامج الفرعي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5461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Acceptance Sampling Analysis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تحليل العينات المقبولة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خطط أخذ العينات المسموح بها من المتغير سمات وخصائص نوعية المتغير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35838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Aggregate Planning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التخطيط الشامل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المشاكل المتعلقة بمطالب ورضا الزبائن مع الحد الأدنى من التكاليف المقبولة أو ذات الصلة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38960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Decision Analysis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تحليل القرار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نماذج من مشاكل القرار وهي</a:t>
                      </a:r>
                      <a:r>
                        <a:rPr lang="en-US" sz="1200">
                          <a:effectLst/>
                        </a:rPr>
                        <a:t>: </a:t>
                      </a:r>
                      <a:r>
                        <a:rPr lang="ar-SA" sz="1200">
                          <a:effectLst/>
                        </a:rPr>
                        <a:t> التحليل القاعدي، تحليل الإرادات، تحليل جداول شجرة القرار ونظرية اللعبة محصلتها صفر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38960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Programming   Dynamic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البرمجة الديناميكية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البرمجة الديناميكية تحل</a:t>
                      </a:r>
                      <a:r>
                        <a:rPr lang="en-US" sz="1200">
                          <a:effectLst/>
                        </a:rPr>
                        <a:t> 3 </a:t>
                      </a:r>
                      <a:r>
                        <a:rPr lang="ar-SA" sz="1200">
                          <a:effectLst/>
                        </a:rPr>
                        <a:t>أنواع متشعبة من المشاكل الحيوية وعلى رأسها مشاكل الإنتاج وتخطيط المخزون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35838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Facility Location and Layout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تصميم وانشاء الموقع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تتناول هذه الوحدة قضايا موقع المنشأة وتسهيل وظيفية التخطيط وخط الإنتاج المتوازن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54610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Forecasting and Linear Regression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 dirty="0" err="1">
                          <a:effectLst/>
                        </a:rPr>
                        <a:t>التنبوء</a:t>
                      </a:r>
                      <a:r>
                        <a:rPr lang="ar-IQ" sz="1200" dirty="0">
                          <a:effectLst/>
                        </a:rPr>
                        <a:t> والانحدار الخطي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 </a:t>
                      </a:r>
                      <a:r>
                        <a:rPr lang="ar-SA" sz="1200">
                          <a:effectLst/>
                        </a:rPr>
                        <a:t>مخصصة للسلاسل الزمنية والتوقعات باستخدا م عدة أساليب مختلفة وأيضا باستخدام الانحدار الخطي متعدد المتغيرات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38960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Goal Programming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البرمجة الهدفية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فرع من التحليل لاتخاذ  القرار</a:t>
                      </a:r>
                      <a:r>
                        <a:rPr lang="ar-IQ" sz="1200" dirty="0">
                          <a:effectLst/>
                        </a:rPr>
                        <a:t> و</a:t>
                      </a:r>
                      <a:r>
                        <a:rPr lang="ar-SA" sz="1200" dirty="0">
                          <a:effectLst/>
                        </a:rPr>
                        <a:t>يمكن اعتباره كملحق البرمجة الخطية في التعامل مع المتغيرات، التي تعبر على دالة الهدف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35838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Inventory Theory and System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نظرية ونظام الجرد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حل مشاكل مراقبة المخزون</a:t>
                      </a:r>
                      <a:r>
                        <a:rPr lang="en-US" sz="1200">
                          <a:effectLst/>
                        </a:rPr>
                        <a:t> : </a:t>
                      </a:r>
                      <a:r>
                        <a:rPr lang="ar-SA" sz="1200">
                          <a:effectLst/>
                        </a:rPr>
                        <a:t>المشاكل الكمية للنظام الاقتصادي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46785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Job Scheduling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جدولة الوظائف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هذا البرنامج يساعد على حل مشاكل برمجة المهام وتدفقات ساعات العمل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الاستدلالية ذات التوليد العشوائي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  <a:tr h="54610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Linear and Integer Programming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البرمجة الخطية والعددية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تعالج العلاقة بين المتغيرات عندما تكون معادلة الانحدار الخطي البسيط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63" marR="682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3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</a:rPr>
              <a:t> </a:t>
            </a:r>
            <a:r>
              <a:rPr lang="ar-IQ" sz="2400" dirty="0">
                <a:effectLst/>
              </a:rPr>
              <a:t>وفي الفصول القادمة سيتم التطرق الى كيفية التعامل مع بعض تلك البرامج الفرعية بهدف حل المسائل والمشاكل وحسب طبيعة عمل كل برنامج فرعي .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924356"/>
              </p:ext>
            </p:extLst>
          </p:nvPr>
        </p:nvGraphicFramePr>
        <p:xfrm>
          <a:off x="304800" y="990600"/>
          <a:ext cx="8229600" cy="413613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6791"/>
                <a:gridCol w="2024482"/>
                <a:gridCol w="1306860"/>
                <a:gridCol w="4511467"/>
              </a:tblGrid>
              <a:tr h="3600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Markov Process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عمليات ماركوف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هذا البرنامج يجمع ويناقش عملية ماركوف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Material Requirements Planning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تخطيط الموارد والانتاج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هذا البرنامج لتخطيط وتنفيذ المتطلبات من المواد ويحدد كم تكلفة الموا د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والمكونات المطلوبة من أجل إنجاز خطة إنتاج المنتجات النهائية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Network Modeling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نماذج الشبكات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حل مشاكل الشبكات بما في ذلك شبكة الملاحة، النقل ، أقصر الطرق، شبكة انجاز المشاريع، قنوات التوزيع، والحد من مشاكل السفر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Nonlinear Programming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البرمجة اللاخطية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يحل المشاكل اللاخطية كأسلوب البحث والمشاكل العشوائية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PERT_CPM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طريقة بيرت – المسار الحرج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تعالج مشاكل تخطيط المشاريع باستخدام أسلوب المسار الحرج والتقييم والمراجعة التقنية</a:t>
                      </a:r>
                      <a:r>
                        <a:rPr lang="en-US" sz="1200">
                          <a:effectLst/>
                        </a:rPr>
                        <a:t>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Quadratic Programming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البرمجة التربيعية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يستهدف المشاكل التي تتصف بالصورة التربيعية غير الخطية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Quality Control Chart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خرائط السيطرة على الجودة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يختص بتصنيف عملية الإنتاج التي تخرج عن نطاق السيطرة واتخاذ إجراءات للعثور على سبب المشكلة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Queuing Analysis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تحليل صفوف الانتظار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تحسين أداء نظم الطابور باستخدام مرحلة واحدة وبصيغة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تقريبية أو المحاكاة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Queuing System Simulation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محاكاة نظام صفوف الانتظار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على غرار نظم قائمة الانتظار الذي يستخدم مرحلة واحدة في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المحاكاة فهو متعدد المراحل والمكونات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5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u="sng" dirty="0">
                <a:effectLst/>
              </a:rPr>
              <a:t>التعامل مع بيئة برنامج  </a:t>
            </a:r>
            <a:r>
              <a:rPr lang="en-US" u="sng" dirty="0">
                <a:effectLst/>
              </a:rPr>
              <a:t>Win QSB</a:t>
            </a:r>
            <a:r>
              <a:rPr lang="ar-SA" dirty="0">
                <a:effectLst/>
              </a:rPr>
              <a:t> :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عند فتح اي برنامج فرعي وقبل البدء </a:t>
            </a:r>
            <a:r>
              <a:rPr lang="ar-SA" dirty="0" err="1"/>
              <a:t>بإختيار</a:t>
            </a:r>
            <a:r>
              <a:rPr lang="ar-SA" dirty="0"/>
              <a:t> إدخال البيانات  فان الشاشة الرئيسية لبرنامج </a:t>
            </a:r>
            <a:r>
              <a:rPr lang="en-US" dirty="0"/>
              <a:t>Win QSB</a:t>
            </a:r>
            <a:r>
              <a:rPr lang="ar-IQ" dirty="0"/>
              <a:t> موضحة في الشكل (1-2) :</a:t>
            </a:r>
            <a:endParaRPr lang="en-US" dirty="0"/>
          </a:p>
          <a:p>
            <a:pPr algn="r" rtl="1"/>
            <a:r>
              <a:rPr lang="ar-IQ" b="1" dirty="0"/>
              <a:t>شكل (1-2) </a:t>
            </a:r>
            <a:endParaRPr lang="en-US" dirty="0"/>
          </a:p>
          <a:p>
            <a:pPr algn="ctr" rtl="1"/>
            <a:r>
              <a:rPr lang="ar-IQ" b="1" dirty="0"/>
              <a:t>الشاشة الرئيسية لبرنامج </a:t>
            </a:r>
            <a:r>
              <a:rPr lang="en-US" b="1" dirty="0"/>
              <a:t>Win QSB</a:t>
            </a:r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4" name="Picture 3" descr="C:\Users\win7\AppData\Local\Microsoft\Windows\Temporary Internet Files\Content.Word\New Picture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0"/>
            <a:ext cx="62484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055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/>
              <a:t>إذ </a:t>
            </a:r>
            <a:r>
              <a:rPr lang="ar-IQ" dirty="0" err="1"/>
              <a:t>تتالف</a:t>
            </a:r>
            <a:r>
              <a:rPr lang="ar-IQ" dirty="0"/>
              <a:t> الشاشة الرئيسية لبرنامج </a:t>
            </a:r>
            <a:r>
              <a:rPr lang="en-US" dirty="0"/>
              <a:t>Win QSB </a:t>
            </a:r>
            <a:r>
              <a:rPr lang="ar-IQ" dirty="0"/>
              <a:t>عندها من الاوامر التالية :</a:t>
            </a:r>
            <a:endParaRPr lang="en-US" dirty="0"/>
          </a:p>
          <a:p>
            <a:pPr lvl="0" algn="just" rtl="1"/>
            <a:r>
              <a:rPr lang="ar-IQ" dirty="0"/>
              <a:t>الامر </a:t>
            </a:r>
            <a:r>
              <a:rPr lang="en-US" dirty="0"/>
              <a:t>File</a:t>
            </a:r>
            <a:r>
              <a:rPr lang="ar-IQ" dirty="0"/>
              <a:t> :  يمكن من خلال هذا الامر القيام بثلاثة اجراءات وهي : </a:t>
            </a:r>
            <a:endParaRPr lang="en-US" dirty="0"/>
          </a:p>
          <a:p>
            <a:pPr lvl="0" algn="just" rtl="1"/>
            <a:r>
              <a:rPr lang="ar-IQ" dirty="0"/>
              <a:t>مشكلة جديدة </a:t>
            </a:r>
            <a:r>
              <a:rPr lang="en-US" dirty="0"/>
              <a:t>New problem</a:t>
            </a:r>
            <a:r>
              <a:rPr lang="ar-IQ" dirty="0"/>
              <a:t> : وتستخدم </a:t>
            </a:r>
            <a:r>
              <a:rPr lang="ar-IQ" dirty="0" err="1"/>
              <a:t>لادخال</a:t>
            </a:r>
            <a:r>
              <a:rPr lang="ar-IQ" dirty="0"/>
              <a:t> البيانات لمشكلة او مسالة جديدة .</a:t>
            </a:r>
            <a:endParaRPr lang="en-US" dirty="0"/>
          </a:p>
          <a:p>
            <a:pPr lvl="0" algn="just" rtl="1"/>
            <a:r>
              <a:rPr lang="ar-IQ" dirty="0"/>
              <a:t>تحميل مشكلة </a:t>
            </a:r>
            <a:r>
              <a:rPr lang="en-US" dirty="0"/>
              <a:t>Load problem</a:t>
            </a:r>
            <a:r>
              <a:rPr lang="ar-IQ" dirty="0"/>
              <a:t> : هذا الامر يخص اعادة فتح مسالة تم تخزينها مسبقا .</a:t>
            </a:r>
            <a:endParaRPr lang="en-US" dirty="0"/>
          </a:p>
          <a:p>
            <a:pPr lvl="0" algn="just" rtl="1"/>
            <a:r>
              <a:rPr lang="ar-IQ" dirty="0"/>
              <a:t>خروج </a:t>
            </a:r>
            <a:r>
              <a:rPr lang="en-US" dirty="0"/>
              <a:t>Exit</a:t>
            </a:r>
            <a:r>
              <a:rPr lang="ar-IQ" dirty="0"/>
              <a:t> : تستخدم للخروج من البرنامج 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4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IQ" sz="2400" dirty="0">
                <a:effectLst/>
              </a:rPr>
              <a:t>والشكل (1-3) يبين الإجراءات المتوفرة في الأمر </a:t>
            </a:r>
            <a:r>
              <a:rPr lang="en-US" sz="2400" dirty="0">
                <a:effectLst/>
              </a:rPr>
              <a:t>(File</a:t>
            </a:r>
            <a:r>
              <a:rPr lang="en-US" sz="2400" dirty="0" smtClean="0">
                <a:effectLst/>
              </a:rPr>
              <a:t>)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ar-IQ" sz="2400" dirty="0">
                <a:effectLst/>
              </a:rPr>
              <a:t>شكل (1-3) 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ar-IQ" sz="2400" dirty="0">
                <a:effectLst/>
              </a:rPr>
              <a:t>الأمر ملف </a:t>
            </a:r>
            <a:r>
              <a:rPr lang="en-US" sz="2400" dirty="0">
                <a:effectLst/>
              </a:rPr>
              <a:t>(File)</a:t>
            </a:r>
            <a:r>
              <a:rPr lang="ar-IQ" sz="2400" dirty="0">
                <a:effectLst/>
              </a:rPr>
              <a:t> في برنامج </a:t>
            </a:r>
            <a:r>
              <a:rPr lang="en-US" sz="2400" dirty="0">
                <a:effectLst/>
              </a:rPr>
              <a:t>Win QSB</a:t>
            </a:r>
            <a:endParaRPr lang="en-US" sz="2400" dirty="0"/>
          </a:p>
        </p:txBody>
      </p:sp>
      <p:pic>
        <p:nvPicPr>
          <p:cNvPr id="4" name="Content Placeholder 3" descr="C:\Users\win7\AppData\Local\Microsoft\Windows\Temporary Internet Files\Content.Word\New Picture (2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648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7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dirty="0">
                <a:effectLst/>
              </a:rPr>
              <a:t>كما يمكن تنفيذ الاوامر بشكل اعلاه اسرع من خلال استخدام الايقونات التالية :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838088"/>
              </p:ext>
            </p:extLst>
          </p:nvPr>
        </p:nvGraphicFramePr>
        <p:xfrm>
          <a:off x="1760220" y="3143885"/>
          <a:ext cx="5623560" cy="162115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14350"/>
                <a:gridCol w="1494790"/>
                <a:gridCol w="3614420"/>
              </a:tblGrid>
              <a:tr h="540385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IQ" sz="1400" dirty="0" smtClean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IQ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IQ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ادخال البيانات لمشكلة او مسالة جديدة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IQ" sz="1400" dirty="0" smtClean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IQ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اعادة فتح مسالة تم تخزينها مسبقا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IQ" sz="1400" dirty="0" smtClean="0">
                          <a:effectLst/>
                        </a:rPr>
                        <a:t>3</a:t>
                      </a: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IQ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للخروج من البرنامج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07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2" y="3131112"/>
            <a:ext cx="5238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3676650"/>
            <a:ext cx="6000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4243540"/>
            <a:ext cx="5524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54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607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البرامج الفرعية ضمن برنامج Win QSB</vt:lpstr>
      <vt:lpstr> يختص كل  برنامج فرعي بحل مسألة أو مشكلة معينة ، ويمكن توضيح البرامج الفرعية المتوفرة في برنامج Win QSB  في الجدول (1-1) الاتي : </vt:lpstr>
      <vt:lpstr> وفي الفصول القادمة سيتم التطرق الى كيفية التعامل مع بعض تلك البرامج الفرعية بهدف حل المسائل والمشاكل وحسب طبيعة عمل كل برنامج فرعي . </vt:lpstr>
      <vt:lpstr>التعامل مع بيئة برنامج  Win QSB : </vt:lpstr>
      <vt:lpstr>PowerPoint Presentation</vt:lpstr>
      <vt:lpstr>والشكل (1-3) يبين الإجراءات المتوفرة في الأمر (File) شكل (1-3)  الأمر ملف (File) في برنامج Win QSB</vt:lpstr>
      <vt:lpstr>كما يمكن تنفيذ الاوامر بشكل اعلاه اسرع من خلال استخدام الايقونات التالية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البرامج الفرعية ضمن برنامج Win QSB</dc:title>
  <dc:creator>DR.Ahmed Saker 2o1O</dc:creator>
  <cp:lastModifiedBy>DR.Ahmed Saker 2o1O</cp:lastModifiedBy>
  <cp:revision>9</cp:revision>
  <dcterms:created xsi:type="dcterms:W3CDTF">2019-01-23T15:26:08Z</dcterms:created>
  <dcterms:modified xsi:type="dcterms:W3CDTF">2019-01-23T18:03:27Z</dcterms:modified>
</cp:coreProperties>
</file>