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9" r:id="rId4"/>
    <p:sldId id="260" r:id="rId5"/>
    <p:sldId id="26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0DFABE-10F1-48D1-9A0F-CBBEB1E625F5}"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857E-00D6-4CED-8BC1-F29CECB71BB7}"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0DFABE-10F1-48D1-9A0F-CBBEB1E625F5}"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857E-00D6-4CED-8BC1-F29CECB71B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0DFABE-10F1-48D1-9A0F-CBBEB1E625F5}"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857E-00D6-4CED-8BC1-F29CECB71B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10DFABE-10F1-48D1-9A0F-CBBEB1E625F5}"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857E-00D6-4CED-8BC1-F29CECB71BB7}"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0DFABE-10F1-48D1-9A0F-CBBEB1E625F5}"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857E-00D6-4CED-8BC1-F29CECB71B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10DFABE-10F1-48D1-9A0F-CBBEB1E625F5}"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6857E-00D6-4CED-8BC1-F29CECB71BB7}"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0DFABE-10F1-48D1-9A0F-CBBEB1E625F5}" type="datetimeFigureOut">
              <a:rPr lang="en-US" smtClean="0"/>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46857E-00D6-4CED-8BC1-F29CECB71BB7}"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0DFABE-10F1-48D1-9A0F-CBBEB1E625F5}" type="datetimeFigureOut">
              <a:rPr lang="en-US" smtClean="0"/>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46857E-00D6-4CED-8BC1-F29CECB71B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DFABE-10F1-48D1-9A0F-CBBEB1E625F5}" type="datetimeFigureOut">
              <a:rPr lang="en-US" smtClean="0"/>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46857E-00D6-4CED-8BC1-F29CECB71B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0DFABE-10F1-48D1-9A0F-CBBEB1E625F5}"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6857E-00D6-4CED-8BC1-F29CECB71B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0DFABE-10F1-48D1-9A0F-CBBEB1E625F5}"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6857E-00D6-4CED-8BC1-F29CECB71BB7}"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10DFABE-10F1-48D1-9A0F-CBBEB1E625F5}" type="datetimeFigureOut">
              <a:rPr lang="en-US" smtClean="0"/>
              <a:t>1/23/2019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B46857E-00D6-4CED-8BC1-F29CECB71BB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Rectangle 3"/>
          <p:cNvSpPr/>
          <p:nvPr/>
        </p:nvSpPr>
        <p:spPr>
          <a:xfrm>
            <a:off x="2286000" y="2967335"/>
            <a:ext cx="4572000" cy="369332"/>
          </a:xfrm>
          <a:prstGeom prst="rect">
            <a:avLst/>
          </a:prstGeom>
        </p:spPr>
        <p:txBody>
          <a:bodyPr>
            <a:spAutoFit/>
          </a:bodyPr>
          <a:lstStyle/>
          <a:p>
            <a:pPr rtl="1"/>
            <a:endParaRPr lang="en-US" dirty="0"/>
          </a:p>
        </p:txBody>
      </p:sp>
      <p:sp>
        <p:nvSpPr>
          <p:cNvPr id="6" name="Rectangle 5"/>
          <p:cNvSpPr/>
          <p:nvPr/>
        </p:nvSpPr>
        <p:spPr>
          <a:xfrm>
            <a:off x="1028699" y="843676"/>
            <a:ext cx="7086601" cy="4247317"/>
          </a:xfrm>
          <a:prstGeom prst="rect">
            <a:avLst/>
          </a:prstGeom>
          <a:noFill/>
        </p:spPr>
        <p:txBody>
          <a:bodyPr wrap="square" lIns="91440" tIns="45720" rIns="91440" bIns="45720">
            <a:spAutoFit/>
          </a:bodyPr>
          <a:lstStyle/>
          <a:p>
            <a:pPr algn="ctr"/>
            <a:r>
              <a:rPr lang="ar-IQ"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الفصل الثاني </a:t>
            </a:r>
            <a:r>
              <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r>
            <a:br>
              <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br>
            <a:r>
              <a:rPr lang="ar-IQ"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البرمجة الخطية في برنامج </a:t>
            </a:r>
            <a:r>
              <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Win QSB</a:t>
            </a:r>
            <a:br>
              <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br>
            <a:r>
              <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Linear Programming</a:t>
            </a:r>
          </a:p>
        </p:txBody>
      </p:sp>
      <p:sp>
        <p:nvSpPr>
          <p:cNvPr id="7" name="Title 6"/>
          <p:cNvSpPr>
            <a:spLocks noGrp="1"/>
          </p:cNvSpPr>
          <p:nvPr>
            <p:ph type="ctrTitle"/>
          </p:nvPr>
        </p:nvSpPr>
        <p:spPr/>
        <p:txBody>
          <a:bodyPr/>
          <a:lstStyle/>
          <a:p>
            <a:endParaRPr lang="en-US"/>
          </a:p>
        </p:txBody>
      </p:sp>
    </p:spTree>
    <p:extLst>
      <p:ext uri="{BB962C8B-B14F-4D97-AF65-F5344CB8AC3E}">
        <p14:creationId xmlns:p14="http://schemas.microsoft.com/office/powerpoint/2010/main" val="4104360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153400" cy="1143000"/>
          </a:xfrm>
        </p:spPr>
        <p:txBody>
          <a:bodyPr/>
          <a:lstStyle/>
          <a:p>
            <a:pPr marL="0" indent="0" algn="ctr">
              <a:buNone/>
            </a:pPr>
            <a:r>
              <a:rPr lang="en-US" sz="2400" dirty="0">
                <a:effectLst/>
              </a:rPr>
              <a:t> </a:t>
            </a:r>
            <a:r>
              <a:rPr lang="ar-IQ" sz="2400" u="sng" dirty="0">
                <a:effectLst/>
              </a:rPr>
              <a:t>البرمجة الخطية والصحيحة</a:t>
            </a:r>
            <a:r>
              <a:rPr lang="ar-IQ" sz="2400" dirty="0">
                <a:effectLst/>
              </a:rPr>
              <a:t>   </a:t>
            </a:r>
            <a:r>
              <a:rPr lang="en-US" sz="2400" dirty="0">
                <a:effectLst/>
              </a:rPr>
              <a:t>Linear and Integer Programming</a:t>
            </a:r>
            <a:r>
              <a:rPr lang="ar-IQ" sz="2400" dirty="0">
                <a:effectLst/>
              </a:rPr>
              <a:t>:</a:t>
            </a:r>
            <a:endParaRPr lang="en-US" sz="2400" dirty="0"/>
          </a:p>
        </p:txBody>
      </p:sp>
      <p:sp>
        <p:nvSpPr>
          <p:cNvPr id="3" name="Content Placeholder 2"/>
          <p:cNvSpPr>
            <a:spLocks noGrp="1"/>
          </p:cNvSpPr>
          <p:nvPr>
            <p:ph sz="quarter" idx="13"/>
          </p:nvPr>
        </p:nvSpPr>
        <p:spPr>
          <a:xfrm>
            <a:off x="1371600" y="1371600"/>
            <a:ext cx="6400800" cy="4008120"/>
          </a:xfrm>
        </p:spPr>
        <p:txBody>
          <a:bodyPr>
            <a:normAutofit fontScale="77500" lnSpcReduction="20000"/>
          </a:bodyPr>
          <a:lstStyle/>
          <a:p>
            <a:pPr algn="just" rtl="1"/>
            <a:r>
              <a:rPr lang="ar-SA" dirty="0"/>
              <a:t>تعتبر البرمجة الخطية من المواضيع الأساسية والمهمة في بحوث العمليات وتكمن أهميتها في كونها وسيلة لدارسة سلوك عدد كبير من الأنظمة ، يقدم الأنموذج البرمجة الخطية طريقة كفؤة  لتحديد القرار الأمثل أو الاستراتيجية المثلى من بين عدد كبير من البدائل، التي يخضع كل منها إلى مجموعة من المحددات والقيود، وبشكل يساهم بتحقيق أهداف الإدارة ، وهي أداة بيانية ورياضية تهتم ببناء النماذج الرياضية لمشكلة من المشاكل بإحدى الطرق الآتية</a:t>
            </a:r>
            <a:r>
              <a:rPr lang="en-US" dirty="0"/>
              <a:t>:  </a:t>
            </a:r>
            <a:r>
              <a:rPr lang="ar-SA" dirty="0"/>
              <a:t>الطريقة البيانية ، الطريقة المبسطة، طريقة النقل، طريقة التعين والتخصيص</a:t>
            </a:r>
            <a:r>
              <a:rPr lang="en-US" dirty="0"/>
              <a:t> ....</a:t>
            </a:r>
            <a:r>
              <a:rPr lang="ar-SA" dirty="0"/>
              <a:t>الخ</a:t>
            </a:r>
            <a:r>
              <a:rPr lang="en-US" dirty="0"/>
              <a:t>.</a:t>
            </a:r>
          </a:p>
          <a:p>
            <a:pPr algn="just" rtl="1"/>
            <a:r>
              <a:rPr lang="ar-SA" dirty="0"/>
              <a:t>يمكن تعريف البرمجة الخطية بأنها أسلوب رياضي لتوزيع مجموعة من الموارد والإمكانيات المحدودة على عدد من الاحتياجات المتنافسة على هذه الموارد ضمن مجموعة من القيود والعوامل الثابتة بحيث يحقق هذا التوزيع أفضل نتيجة ممكنة، أي يكون توزيعها مثاليا  . إن تعبير </a:t>
            </a:r>
            <a:r>
              <a:rPr lang="ar-SA" b="1" dirty="0"/>
              <a:t>البرمجة </a:t>
            </a:r>
            <a:r>
              <a:rPr lang="ar-SA" dirty="0"/>
              <a:t>يعني وضع خطوات لحل مسألة أو موضوع ما لبلوغ وتحقيق هدف معين، أما تعبير </a:t>
            </a:r>
            <a:r>
              <a:rPr lang="ar-SA" b="1" dirty="0"/>
              <a:t>خطية </a:t>
            </a:r>
            <a:r>
              <a:rPr lang="ar-SA" dirty="0"/>
              <a:t>فيعني افتراض تغير الظاهرة التي نقوم بدراستها بصورة خطية على شكل خط مستقيم وكثيرا ما يستخدم هذا الافتراض لتقريب الواقع إلى صياغة رياضية سهلة</a:t>
            </a:r>
            <a:r>
              <a:rPr lang="en-US" dirty="0"/>
              <a:t>.</a:t>
            </a:r>
          </a:p>
          <a:p>
            <a:pPr marL="45720" indent="0" algn="just" rtl="1">
              <a:buNone/>
            </a:pPr>
            <a:endParaRPr lang="en-US" dirty="0"/>
          </a:p>
        </p:txBody>
      </p:sp>
    </p:spTree>
    <p:extLst>
      <p:ext uri="{BB962C8B-B14F-4D97-AF65-F5344CB8AC3E}">
        <p14:creationId xmlns:p14="http://schemas.microsoft.com/office/powerpoint/2010/main" val="3421070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838200" y="457200"/>
            <a:ext cx="7391400" cy="4495800"/>
          </a:xfrm>
        </p:spPr>
        <p:txBody>
          <a:bodyPr>
            <a:normAutofit fontScale="92500"/>
          </a:bodyPr>
          <a:lstStyle/>
          <a:p>
            <a:pPr algn="just" rtl="1"/>
            <a:r>
              <a:rPr lang="ar-SA" dirty="0"/>
              <a:t>أن الغاية من تطبيق أسلوب البرمجة الخطية هي الوصول إلى حل الانموذج البرمجة الخطية ، وانموذج البرمجة الخطية هو عبارة عن مجموعة من المعادلات والمتباينات بالإضافة إلى دالة الهدف، ولا تنسى أن لكل مجموعة من المعادلات حلا، وعادة ما تكون للمعادلات الآنية حلول أي إيجاد قيم الم</a:t>
            </a:r>
            <a:r>
              <a:rPr lang="ar-IQ" dirty="0"/>
              <a:t>ت</a:t>
            </a:r>
            <a:r>
              <a:rPr lang="ar-SA" dirty="0" err="1"/>
              <a:t>غيرات</a:t>
            </a:r>
            <a:r>
              <a:rPr lang="ar-SA" dirty="0"/>
              <a:t>، وفي حالة حل انموذج البرمجة الخطية دائما نسعى إلى إيجاد الحل الأمثل وتكون الحلول على ثلاث أنواع :</a:t>
            </a:r>
            <a:endParaRPr lang="en-US" dirty="0"/>
          </a:p>
          <a:p>
            <a:pPr lvl="0" algn="just" rtl="1"/>
            <a:r>
              <a:rPr lang="ar-SA" b="1" dirty="0"/>
              <a:t>الحل</a:t>
            </a:r>
            <a:r>
              <a:rPr lang="en-US" b="1" dirty="0"/>
              <a:t>:  </a:t>
            </a:r>
            <a:r>
              <a:rPr lang="ar-SA" dirty="0"/>
              <a:t>وهو حل ممكن الوصول إليه في أية مجموعة من المعادلات</a:t>
            </a:r>
            <a:r>
              <a:rPr lang="en-US" dirty="0"/>
              <a:t>.</a:t>
            </a:r>
          </a:p>
          <a:p>
            <a:pPr lvl="0" algn="just" rtl="1"/>
            <a:r>
              <a:rPr lang="ar-SA" b="1" dirty="0"/>
              <a:t>الحل الممكن</a:t>
            </a:r>
            <a:r>
              <a:rPr lang="en-US" b="1" dirty="0"/>
              <a:t>:  </a:t>
            </a:r>
            <a:r>
              <a:rPr lang="ar-SA" dirty="0"/>
              <a:t>وهو الحل الذي يمكن إيجاده بعد التوصل إلى الحل في الحالة الأولى وهذا الحل يحقق القيود كافة بشكل عام </a:t>
            </a:r>
            <a:r>
              <a:rPr lang="en-US" dirty="0"/>
              <a:t>.</a:t>
            </a:r>
          </a:p>
          <a:p>
            <a:pPr lvl="0" algn="just" rtl="1"/>
            <a:r>
              <a:rPr lang="ar-SA" b="1" dirty="0"/>
              <a:t>الحل الأمثل</a:t>
            </a:r>
            <a:r>
              <a:rPr lang="en-US" b="1" dirty="0"/>
              <a:t>:  </a:t>
            </a:r>
            <a:r>
              <a:rPr lang="ar-SA" dirty="0"/>
              <a:t>وهو الحل الذي يمكن إيجاده بعد التوصل إلى الحل الممكن، وهذا الحل يحقق القيود كافة بوجود دالة الهدف </a:t>
            </a:r>
            <a:r>
              <a:rPr lang="en-US" dirty="0"/>
              <a:t>.</a:t>
            </a:r>
          </a:p>
          <a:p>
            <a:pPr algn="just" rtl="1"/>
            <a:r>
              <a:rPr lang="ar-SA" b="1" dirty="0"/>
              <a:t> </a:t>
            </a:r>
            <a:endParaRPr lang="en-US" dirty="0"/>
          </a:p>
          <a:p>
            <a:pPr algn="just"/>
            <a:endParaRPr lang="en-US" dirty="0"/>
          </a:p>
        </p:txBody>
      </p:sp>
    </p:spTree>
    <p:extLst>
      <p:ext uri="{BB962C8B-B14F-4D97-AF65-F5344CB8AC3E}">
        <p14:creationId xmlns:p14="http://schemas.microsoft.com/office/powerpoint/2010/main" val="2758623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6512511" cy="1143000"/>
          </a:xfrm>
        </p:spPr>
        <p:txBody>
          <a:bodyPr/>
          <a:lstStyle/>
          <a:p>
            <a:pPr marL="0" indent="0" rtl="1">
              <a:buNone/>
            </a:pPr>
            <a:r>
              <a:rPr lang="ar-SA" sz="2800" u="sng" dirty="0">
                <a:effectLst/>
              </a:rPr>
              <a:t>مجالات استخدام البرمجة الخطية</a:t>
            </a:r>
            <a:r>
              <a:rPr lang="en-US" sz="2800" dirty="0">
                <a:effectLst/>
              </a:rPr>
              <a:t>:</a:t>
            </a:r>
            <a:endParaRPr lang="en-US" sz="2800" dirty="0"/>
          </a:p>
        </p:txBody>
      </p:sp>
      <p:sp>
        <p:nvSpPr>
          <p:cNvPr id="3" name="Content Placeholder 2"/>
          <p:cNvSpPr>
            <a:spLocks noGrp="1"/>
          </p:cNvSpPr>
          <p:nvPr>
            <p:ph sz="quarter" idx="13"/>
          </p:nvPr>
        </p:nvSpPr>
        <p:spPr>
          <a:xfrm>
            <a:off x="1219200" y="1828800"/>
            <a:ext cx="6400800" cy="3474720"/>
          </a:xfrm>
        </p:spPr>
        <p:txBody>
          <a:bodyPr>
            <a:normAutofit lnSpcReduction="10000"/>
          </a:bodyPr>
          <a:lstStyle/>
          <a:p>
            <a:pPr marL="45720" indent="0" algn="just" rtl="1">
              <a:buNone/>
            </a:pPr>
            <a:r>
              <a:rPr lang="ar-SA" dirty="0"/>
              <a:t>تستخدم البرمجة الخطية في كل المسائل </a:t>
            </a:r>
            <a:r>
              <a:rPr lang="ar-SA" dirty="0" err="1"/>
              <a:t>الإقتصادية</a:t>
            </a:r>
            <a:r>
              <a:rPr lang="ar-SA" dirty="0"/>
              <a:t> التي تهدف إلى البحث عن قيم المتغيرات </a:t>
            </a:r>
            <a:r>
              <a:rPr lang="ar-SA" dirty="0" err="1"/>
              <a:t>الإقتصادية</a:t>
            </a:r>
            <a:r>
              <a:rPr lang="ar-SA" dirty="0"/>
              <a:t> بهدف إيجاد </a:t>
            </a:r>
            <a:r>
              <a:rPr lang="ar-SA" dirty="0" err="1"/>
              <a:t>أمثلية</a:t>
            </a:r>
            <a:r>
              <a:rPr lang="ar-SA" dirty="0"/>
              <a:t> الاستخدام في وجود مجموعة من القيود المالية أو التقنية أو هما معا، ومن المواضيع التي تستخدم فيها البرمجة الخطية هي مجالات العلوم الادارية </a:t>
            </a:r>
            <a:r>
              <a:rPr lang="ar-SA" dirty="0" err="1"/>
              <a:t>والإقتصادية</a:t>
            </a:r>
            <a:r>
              <a:rPr lang="ar-SA" dirty="0"/>
              <a:t> والمالية والتجارية : تعظيم الارباح ، تعظيم الانتاج ، تعظيم طاقات التخزين ، تعظيم رؤوس الاموال ، تعظيم استخدام الايدي العاملة .... الخ . اوقد يكون الهدف التقليل او التخفيض منها تقليل التكاليف او الخسائر .</a:t>
            </a:r>
            <a:endParaRPr lang="en-US" dirty="0"/>
          </a:p>
          <a:p>
            <a:pPr marL="45720" indent="0" algn="just" rtl="1">
              <a:buNone/>
            </a:pPr>
            <a:endParaRPr lang="en-US" dirty="0"/>
          </a:p>
        </p:txBody>
      </p:sp>
    </p:spTree>
    <p:extLst>
      <p:ext uri="{BB962C8B-B14F-4D97-AF65-F5344CB8AC3E}">
        <p14:creationId xmlns:p14="http://schemas.microsoft.com/office/powerpoint/2010/main" val="690617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6512511" cy="1143000"/>
          </a:xfrm>
        </p:spPr>
        <p:txBody>
          <a:bodyPr/>
          <a:lstStyle/>
          <a:p>
            <a:pPr marL="0" indent="0">
              <a:buNone/>
            </a:pPr>
            <a:r>
              <a:rPr lang="ar-SA" sz="2800" u="sng" dirty="0">
                <a:effectLst/>
              </a:rPr>
              <a:t>بناء انموذج البرمجة الخطية</a:t>
            </a:r>
            <a:r>
              <a:rPr lang="ar-SA" sz="2800" dirty="0">
                <a:effectLst/>
              </a:rPr>
              <a:t>  </a:t>
            </a:r>
            <a:r>
              <a:rPr lang="en-US" sz="2800" dirty="0">
                <a:effectLst/>
              </a:rPr>
              <a:t>:</a:t>
            </a:r>
            <a:r>
              <a:rPr lang="ar-SA" sz="2800" dirty="0">
                <a:effectLst/>
              </a:rPr>
              <a:t> </a:t>
            </a:r>
            <a:r>
              <a:rPr lang="en-US" sz="2800" dirty="0">
                <a:effectLst/>
              </a:rPr>
              <a:t/>
            </a:r>
            <a:br>
              <a:rPr lang="en-US" sz="2800" dirty="0">
                <a:effectLst/>
              </a:rPr>
            </a:br>
            <a:endParaRPr lang="en-US" sz="2800" dirty="0"/>
          </a:p>
        </p:txBody>
      </p:sp>
      <p:sp>
        <p:nvSpPr>
          <p:cNvPr id="3" name="Content Placeholder 2"/>
          <p:cNvSpPr>
            <a:spLocks noGrp="1"/>
          </p:cNvSpPr>
          <p:nvPr>
            <p:ph sz="quarter" idx="13"/>
          </p:nvPr>
        </p:nvSpPr>
        <p:spPr>
          <a:xfrm>
            <a:off x="1066800" y="1447800"/>
            <a:ext cx="7391400" cy="4648200"/>
          </a:xfrm>
        </p:spPr>
        <p:txBody>
          <a:bodyPr>
            <a:normAutofit/>
          </a:bodyPr>
          <a:lstStyle/>
          <a:p>
            <a:pPr algn="just" rtl="1"/>
            <a:r>
              <a:rPr lang="ar-SA" dirty="0"/>
              <a:t>إن صياغة مشكلة إدارية معينة بشكل مسألة برمجة خطية تقتضي كما أشرنا سابقا تطوير انموذج رياضي يمثل الحالة أو المشكلة الإدارية، وبهذا فإنه يجب فهم الموقف الإداري أو المشكلة فهما دقيقاً وهي الخطوة الأولى لحلها، إن صياغة انموذج البرمجة الخطية يمكن أن تجمل خطواته بالآتي</a:t>
            </a:r>
            <a:r>
              <a:rPr lang="en-US" dirty="0"/>
              <a:t>:</a:t>
            </a:r>
          </a:p>
          <a:p>
            <a:pPr lvl="0" algn="just" rtl="1"/>
            <a:r>
              <a:rPr lang="ar-SA" dirty="0"/>
              <a:t>الفهم الكامل والدقيق للمشكلة .</a:t>
            </a:r>
            <a:endParaRPr lang="en-US" dirty="0"/>
          </a:p>
          <a:p>
            <a:pPr lvl="0" algn="just" rtl="1"/>
            <a:r>
              <a:rPr lang="ar-SA" dirty="0"/>
              <a:t>تشخيص دالة الهدف والقيود المحددة .</a:t>
            </a:r>
            <a:endParaRPr lang="en-US" dirty="0"/>
          </a:p>
          <a:p>
            <a:pPr lvl="0" algn="just" rtl="1"/>
            <a:r>
              <a:rPr lang="ar-SA" dirty="0"/>
              <a:t>تحديد متغيرات القرار .</a:t>
            </a:r>
            <a:endParaRPr lang="en-US" dirty="0"/>
          </a:p>
          <a:p>
            <a:pPr lvl="0" algn="just" rtl="1"/>
            <a:r>
              <a:rPr lang="ar-SA" dirty="0"/>
              <a:t>استخدام متغيرات القرار في كتابة العبارات الرياضية لكل من دالة الهدف والقيود</a:t>
            </a:r>
            <a:r>
              <a:rPr lang="en-US" dirty="0"/>
              <a:t>.</a:t>
            </a:r>
          </a:p>
          <a:p>
            <a:pPr marL="45720" indent="0" algn="just">
              <a:buNone/>
            </a:pPr>
            <a:endParaRPr lang="en-US" dirty="0"/>
          </a:p>
        </p:txBody>
      </p:sp>
    </p:spTree>
    <p:extLst>
      <p:ext uri="{BB962C8B-B14F-4D97-AF65-F5344CB8AC3E}">
        <p14:creationId xmlns:p14="http://schemas.microsoft.com/office/powerpoint/2010/main" val="251187810"/>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19</TotalTime>
  <Words>476</Words>
  <Application>Microsoft Office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Slipstream</vt:lpstr>
      <vt:lpstr>PowerPoint Presentation</vt:lpstr>
      <vt:lpstr> البرمجة الخطية والصحيحة   Linear and Integer Programming:</vt:lpstr>
      <vt:lpstr>PowerPoint Presentation</vt:lpstr>
      <vt:lpstr>مجالات استخدام البرمجة الخطية:</vt:lpstr>
      <vt:lpstr>بناء انموذج البرمجة الخطية  :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DR.Ahmed Saker 2o1O</cp:lastModifiedBy>
  <cp:revision>7</cp:revision>
  <dcterms:created xsi:type="dcterms:W3CDTF">2019-01-23T15:47:40Z</dcterms:created>
  <dcterms:modified xsi:type="dcterms:W3CDTF">2019-01-23T18:21:19Z</dcterms:modified>
</cp:coreProperties>
</file>