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
  </p:notesMasterIdLst>
  <p:sldIdLst>
    <p:sldId id="267" r:id="rId2"/>
    <p:sldId id="268"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65" d="100"/>
          <a:sy n="65"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9CA5D-C94E-477D-B8DA-D45C747982DB}" type="datetimeFigureOut">
              <a:rPr lang="en-US" smtClean="0"/>
              <a:t>1/23/2019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35A7D1-F4F0-4254-A873-F39C211A5C30}" type="slidenum">
              <a:rPr lang="en-US" smtClean="0"/>
              <a:t>‹#›</a:t>
            </a:fld>
            <a:endParaRPr lang="en-US"/>
          </a:p>
        </p:txBody>
      </p:sp>
    </p:spTree>
    <p:extLst>
      <p:ext uri="{BB962C8B-B14F-4D97-AF65-F5344CB8AC3E}">
        <p14:creationId xmlns:p14="http://schemas.microsoft.com/office/powerpoint/2010/main" val="3061960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DFABE-10F1-48D1-9A0F-CBBEB1E625F5}"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10DFABE-10F1-48D1-9A0F-CBBEB1E625F5}"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857E-00D6-4CED-8BC1-F29CECB71BB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0DFABE-10F1-48D1-9A0F-CBBEB1E625F5}"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6857E-00D6-4CED-8BC1-F29CECB71BB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0DFABE-10F1-48D1-9A0F-CBBEB1E625F5}"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DFABE-10F1-48D1-9A0F-CBBEB1E625F5}"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DFABE-10F1-48D1-9A0F-CBBEB1E625F5}"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857E-00D6-4CED-8BC1-F29CECB71BB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DFABE-10F1-48D1-9A0F-CBBEB1E625F5}"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857E-00D6-4CED-8BC1-F29CECB71BB7}"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10DFABE-10F1-48D1-9A0F-CBBEB1E625F5}" type="datetimeFigureOut">
              <a:rPr lang="en-US" smtClean="0"/>
              <a:t>1/23/2019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B46857E-00D6-4CED-8BC1-F29CECB71B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endParaRPr lang="en-US"/>
          </a:p>
        </p:txBody>
      </p:sp>
      <p:sp>
        <p:nvSpPr>
          <p:cNvPr id="6" name="Rectangle 5"/>
          <p:cNvSpPr/>
          <p:nvPr/>
        </p:nvSpPr>
        <p:spPr>
          <a:xfrm>
            <a:off x="533400" y="1981200"/>
            <a:ext cx="7467600" cy="1754326"/>
          </a:xfrm>
          <a:prstGeom prst="rect">
            <a:avLst/>
          </a:prstGeom>
          <a:noFill/>
        </p:spPr>
        <p:txBody>
          <a:bodyPr wrap="square" lIns="91440" tIns="45720" rIns="91440" bIns="45720">
            <a:spAutoFit/>
          </a:bodyPr>
          <a:lstStyle/>
          <a:p>
            <a:pPr algn="ctr"/>
            <a:r>
              <a:rPr lang="ar-SA"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متطلبات وفروض انموذج البرمجة الخطية</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3004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6512511" cy="1143000"/>
          </a:xfrm>
        </p:spPr>
        <p:txBody>
          <a:bodyPr/>
          <a:lstStyle/>
          <a:p>
            <a:pPr marL="0" indent="0" algn="l" rtl="1">
              <a:buNone/>
            </a:pPr>
            <a:r>
              <a:rPr lang="ar-SA" sz="2400" u="sng" dirty="0">
                <a:effectLst/>
              </a:rPr>
              <a:t>متطلبات وفروض انموذج البرمجة الخطية</a:t>
            </a:r>
            <a:r>
              <a:rPr lang="en-US" sz="2400" dirty="0">
                <a:effectLst/>
              </a:rPr>
              <a:t>:</a:t>
            </a:r>
            <a:br>
              <a:rPr lang="en-US" sz="2400" dirty="0">
                <a:effectLst/>
              </a:rPr>
            </a:br>
            <a:endParaRPr lang="en-US" sz="2400" dirty="0"/>
          </a:p>
        </p:txBody>
      </p:sp>
      <p:sp>
        <p:nvSpPr>
          <p:cNvPr id="3" name="Content Placeholder 2"/>
          <p:cNvSpPr>
            <a:spLocks noGrp="1"/>
          </p:cNvSpPr>
          <p:nvPr>
            <p:ph sz="quarter" idx="13"/>
          </p:nvPr>
        </p:nvSpPr>
        <p:spPr>
          <a:xfrm>
            <a:off x="838200" y="1143000"/>
            <a:ext cx="7315200" cy="4724400"/>
          </a:xfrm>
        </p:spPr>
        <p:txBody>
          <a:bodyPr/>
          <a:lstStyle/>
          <a:p>
            <a:pPr algn="just" rtl="1"/>
            <a:r>
              <a:rPr lang="ar-SA" dirty="0"/>
              <a:t>تتطلب مشكلة البرمجة الخطية خمس خصائص أساسية هي :</a:t>
            </a:r>
            <a:endParaRPr lang="en-US" dirty="0"/>
          </a:p>
          <a:p>
            <a:pPr lvl="0" algn="just" rtl="1"/>
            <a:r>
              <a:rPr lang="ar-SA" b="1" dirty="0"/>
              <a:t>تحديد الهدف</a:t>
            </a:r>
            <a:r>
              <a:rPr lang="en-US" b="1" dirty="0"/>
              <a:t>: </a:t>
            </a:r>
            <a:r>
              <a:rPr lang="ar-SA" dirty="0"/>
              <a:t>أي ما تسعى لتحقيقه وهو إما زيادة الأرباح أو تقليل الكلفة، معبر عنه بصيغة رياضية يطلق عليها دالة الهدف وتصاغ دالة الهدف بالشكل التالي</a:t>
            </a:r>
            <a:r>
              <a:rPr lang="en-US" dirty="0"/>
              <a:t>:</a:t>
            </a:r>
          </a:p>
          <a:p>
            <a:pPr algn="just" rtl="1"/>
            <a:r>
              <a:rPr lang="en-US" dirty="0"/>
              <a:t>Max(z)=2X</a:t>
            </a:r>
            <a:r>
              <a:rPr lang="en-US" baseline="-25000" dirty="0"/>
              <a:t>1</a:t>
            </a:r>
            <a:r>
              <a:rPr lang="en-US" dirty="0"/>
              <a:t>+3X</a:t>
            </a:r>
            <a:r>
              <a:rPr lang="en-US" baseline="-25000" dirty="0"/>
              <a:t>2</a:t>
            </a:r>
            <a:r>
              <a:rPr lang="en-US" dirty="0"/>
              <a:t>      </a:t>
            </a:r>
            <a:r>
              <a:rPr lang="ar-IQ" dirty="0"/>
              <a:t>في حالة التعظيم</a:t>
            </a:r>
            <a:endParaRPr lang="en-US" dirty="0"/>
          </a:p>
          <a:p>
            <a:pPr algn="just" rtl="1"/>
            <a:r>
              <a:rPr lang="en-US" dirty="0"/>
              <a:t>Min(z)=2X</a:t>
            </a:r>
            <a:r>
              <a:rPr lang="ar-SA" baseline="-25000" dirty="0"/>
              <a:t>1</a:t>
            </a:r>
            <a:r>
              <a:rPr lang="en-US" dirty="0"/>
              <a:t>+3X</a:t>
            </a:r>
            <a:r>
              <a:rPr lang="en-US" baseline="-25000" dirty="0"/>
              <a:t>2</a:t>
            </a:r>
            <a:r>
              <a:rPr lang="ar-IQ" dirty="0"/>
              <a:t> في حالة التقليل        </a:t>
            </a:r>
            <a:endParaRPr lang="en-US" dirty="0"/>
          </a:p>
          <a:p>
            <a:pPr lvl="0" algn="just" rtl="1"/>
            <a:r>
              <a:rPr lang="ar-SA" b="1" dirty="0"/>
              <a:t>توفير عدد من البدائل</a:t>
            </a:r>
            <a:r>
              <a:rPr lang="en-US" b="1" dirty="0"/>
              <a:t>:  </a:t>
            </a:r>
            <a:r>
              <a:rPr lang="ar-SA" dirty="0"/>
              <a:t>تستخدم البرمجة الخطية عندما تكون لدينا بدائل لحل المشكلة فإذا كان هناك بديل واحد لحل المشكلة إذاً لا داعي لاستخدام البرمجة الخطية .</a:t>
            </a:r>
            <a:endParaRPr lang="en-US" dirty="0"/>
          </a:p>
          <a:p>
            <a:pPr algn="just" rtl="1"/>
            <a:endParaRPr lang="en-US" dirty="0"/>
          </a:p>
        </p:txBody>
      </p:sp>
    </p:spTree>
    <p:extLst>
      <p:ext uri="{BB962C8B-B14F-4D97-AF65-F5344CB8AC3E}">
        <p14:creationId xmlns:p14="http://schemas.microsoft.com/office/powerpoint/2010/main" val="336391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a:xfrm>
                <a:off x="685800" y="731520"/>
                <a:ext cx="7772400" cy="3474720"/>
              </a:xfrm>
            </p:spPr>
            <p:txBody>
              <a:bodyPr>
                <a:noAutofit/>
              </a:bodyPr>
              <a:lstStyle/>
              <a:p>
                <a:pPr lvl="0" algn="just" rtl="1"/>
                <a:r>
                  <a:rPr lang="ar-SA" sz="2400" b="1" dirty="0"/>
                  <a:t>محدودية الموارد</a:t>
                </a:r>
                <a:r>
                  <a:rPr lang="en-US" sz="2400" b="1" dirty="0"/>
                  <a:t>: </a:t>
                </a:r>
                <a:r>
                  <a:rPr lang="ar-SA" sz="2400" dirty="0"/>
                  <a:t>نحتاج لاستخدام البرمجة الخطية عندما تكون الموارد محددة كالموارد البشرية، أو المواد، أو ساعات اشتغال الآلات وهي بمثابة شروط لتحقيق الهدف، فإذا كان لدينا 30 ساعة في القسم الأول وكنا نحتاج لساعتين لإنتاج المنتوج الأول وثلاثة ساعات لإنتاج المنتوج الثاني فيعبر عن المشكلة كآلاتي </a:t>
                </a:r>
                <a:r>
                  <a:rPr lang="en-US" sz="2400" dirty="0"/>
                  <a:t>:</a:t>
                </a:r>
              </a:p>
              <a:p>
                <a:pPr algn="just" rtl="1"/>
                <a14:m>
                  <m:oMath xmlns:m="http://schemas.openxmlformats.org/officeDocument/2006/math">
                    <m:r>
                      <a:rPr lang="en-US" sz="2400">
                        <a:latin typeface="Cambria Math"/>
                      </a:rPr>
                      <m:t>2</m:t>
                    </m:r>
                    <m:sSub>
                      <m:sSubPr>
                        <m:ctrlPr>
                          <a:rPr lang="en-US" sz="2400" i="1">
                            <a:latin typeface="Cambria Math"/>
                          </a:rPr>
                        </m:ctrlPr>
                      </m:sSubPr>
                      <m:e>
                        <m:r>
                          <m:rPr>
                            <m:sty m:val="p"/>
                          </m:rPr>
                          <a:rPr lang="en-US" sz="2400">
                            <a:latin typeface="Cambria Math"/>
                          </a:rPr>
                          <m:t>X</m:t>
                        </m:r>
                      </m:e>
                      <m:sub>
                        <m:r>
                          <a:rPr lang="en-US" sz="2400" i="1">
                            <a:latin typeface="Cambria Math"/>
                          </a:rPr>
                          <m:t>1</m:t>
                        </m:r>
                      </m:sub>
                    </m:sSub>
                    <m:r>
                      <a:rPr lang="en-US" sz="2400">
                        <a:latin typeface="Cambria Math"/>
                      </a:rPr>
                      <m:t>+</m:t>
                    </m:r>
                    <m:r>
                      <a:rPr lang="en-US" sz="2400">
                        <a:latin typeface="Cambria Math"/>
                      </a:rPr>
                      <m:t>3</m:t>
                    </m:r>
                    <m:sSub>
                      <m:sSubPr>
                        <m:ctrlPr>
                          <a:rPr lang="en-US" sz="2400" i="1">
                            <a:latin typeface="Cambria Math"/>
                          </a:rPr>
                        </m:ctrlPr>
                      </m:sSubPr>
                      <m:e>
                        <m:r>
                          <m:rPr>
                            <m:sty m:val="p"/>
                          </m:rPr>
                          <a:rPr lang="en-US" sz="2400">
                            <a:latin typeface="Cambria Math"/>
                          </a:rPr>
                          <m:t>X</m:t>
                        </m:r>
                      </m:e>
                      <m:sub>
                        <m:r>
                          <a:rPr lang="en-US" sz="2400">
                            <a:latin typeface="Cambria Math"/>
                          </a:rPr>
                          <m:t>2</m:t>
                        </m:r>
                      </m:sub>
                    </m:sSub>
                    <m:r>
                      <a:rPr lang="en-US" sz="2400">
                        <a:latin typeface="Cambria Math"/>
                      </a:rPr>
                      <m:t>≤</m:t>
                    </m:r>
                    <m:r>
                      <a:rPr lang="en-US" sz="2400">
                        <a:latin typeface="Cambria Math"/>
                      </a:rPr>
                      <m:t>30</m:t>
                    </m:r>
                  </m:oMath>
                </a14:m>
                <a:endParaRPr lang="en-US" sz="2400" dirty="0"/>
              </a:p>
              <a:p>
                <a:pPr lvl="0" algn="just" rtl="1"/>
                <a:r>
                  <a:rPr lang="ar-SA" sz="2400" b="1" dirty="0"/>
                  <a:t>وجود علاقة خطية</a:t>
                </a:r>
                <a:r>
                  <a:rPr lang="en-US" sz="2400" b="1" dirty="0"/>
                  <a:t>: </a:t>
                </a:r>
                <a:r>
                  <a:rPr lang="ar-SA" sz="2400" dirty="0"/>
                  <a:t>الخطية في البرمجة يجب أن تتوفر في دالة الهدف وفي القيود (الموارد) بحيث أن أي تغير في كميات الإنتاج يؤدي إلى زيادة الأرباح أو تقليل التكليف بشكل خطي (طردي) مع زيادة كمية الإنتاج، وكذلك الموارد تستنفذ بشكل خطي مع زيادة كمية الإنتاج .</a:t>
                </a:r>
                <a:endParaRPr lang="en-US" sz="2400" dirty="0"/>
              </a:p>
              <a:p>
                <a:pPr lvl="0" algn="just" rtl="1"/>
                <a:r>
                  <a:rPr lang="ar-SA" sz="2400" b="1" dirty="0"/>
                  <a:t>القيود غير السالبة</a:t>
                </a:r>
                <a:r>
                  <a:rPr lang="en-US" sz="2400" b="1" dirty="0"/>
                  <a:t>:  </a:t>
                </a:r>
                <a:r>
                  <a:rPr lang="ar-SA" sz="2400" dirty="0"/>
                  <a:t>إن هذا الشرط يلبي إحدى فرضيات البرمجة الخطية وهو شرط عدم </a:t>
                </a:r>
                <a:r>
                  <a:rPr lang="ar-SA" sz="2400" dirty="0" err="1"/>
                  <a:t>السالبية</a:t>
                </a:r>
                <a:r>
                  <a:rPr lang="ar-SA" sz="2400" dirty="0"/>
                  <a:t> .</a:t>
                </a:r>
                <a:endParaRPr lang="en-US" sz="2400" dirty="0"/>
              </a:p>
              <a:p>
                <a:pPr algn="just"/>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xfrm>
                <a:off x="685800" y="731520"/>
                <a:ext cx="7772400" cy="3474720"/>
              </a:xfrm>
              <a:blipFill rotWithShape="1">
                <a:blip r:embed="rId2"/>
                <a:stretch>
                  <a:fillRect l="-2510" t="-3860" r="-1176" b="-63509"/>
                </a:stretch>
              </a:blipFill>
            </p:spPr>
            <p:txBody>
              <a:bodyPr/>
              <a:lstStyle/>
              <a:p>
                <a:r>
                  <a:rPr lang="en-US">
                    <a:noFill/>
                  </a:rPr>
                  <a:t> </a:t>
                </a:r>
              </a:p>
            </p:txBody>
          </p:sp>
        </mc:Fallback>
      </mc:AlternateContent>
    </p:spTree>
    <p:extLst>
      <p:ext uri="{BB962C8B-B14F-4D97-AF65-F5344CB8AC3E}">
        <p14:creationId xmlns:p14="http://schemas.microsoft.com/office/powerpoint/2010/main" val="950240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512511" cy="1143000"/>
          </a:xfrm>
        </p:spPr>
        <p:txBody>
          <a:bodyPr/>
          <a:lstStyle/>
          <a:p>
            <a:pPr marL="0" indent="0">
              <a:buNone/>
            </a:pPr>
            <a:r>
              <a:rPr lang="ar-SA" sz="2800" u="sng" dirty="0">
                <a:effectLst/>
              </a:rPr>
              <a:t>بناء انموذج البرمجة الخطية</a:t>
            </a:r>
            <a:r>
              <a:rPr lang="ar-SA" sz="2800" dirty="0">
                <a:effectLst/>
              </a:rPr>
              <a:t>  </a:t>
            </a:r>
            <a:r>
              <a:rPr lang="en-US" sz="2800" dirty="0">
                <a:effectLst/>
              </a:rPr>
              <a:t>:</a:t>
            </a:r>
            <a:r>
              <a:rPr lang="ar-SA" sz="2800" dirty="0">
                <a:effectLst/>
              </a:rPr>
              <a:t> </a:t>
            </a:r>
            <a:r>
              <a:rPr lang="en-US" sz="2800" dirty="0">
                <a:effectLst/>
              </a:rPr>
              <a:t/>
            </a:r>
            <a:br>
              <a:rPr lang="en-US" sz="2800" dirty="0">
                <a:effectLst/>
              </a:rPr>
            </a:br>
            <a:endParaRPr lang="en-US" sz="2800" dirty="0"/>
          </a:p>
        </p:txBody>
      </p:sp>
      <p:sp>
        <p:nvSpPr>
          <p:cNvPr id="3" name="Content Placeholder 2"/>
          <p:cNvSpPr>
            <a:spLocks noGrp="1"/>
          </p:cNvSpPr>
          <p:nvPr>
            <p:ph sz="quarter" idx="13"/>
          </p:nvPr>
        </p:nvSpPr>
        <p:spPr>
          <a:xfrm>
            <a:off x="1066800" y="1447800"/>
            <a:ext cx="7391400" cy="4648200"/>
          </a:xfrm>
        </p:spPr>
        <p:txBody>
          <a:bodyPr>
            <a:normAutofit/>
          </a:bodyPr>
          <a:lstStyle/>
          <a:p>
            <a:pPr algn="just" rtl="1"/>
            <a:r>
              <a:rPr lang="ar-SA" dirty="0"/>
              <a:t>إن صياغة مشكلة إدارية معينة بشكل مسألة برمجة خطية تقتضي كما أشرنا سابقا تطوير انموذج رياضي يمثل الحالة أو المشكلة الإدارية، وبهذا فإنه يجب فهم الموقف الإداري أو المشكلة فهما دقيقاً وهي الخطوة الأولى لحلها، إن صياغة انموذج البرمجة الخطية يمكن أن تجمل خطواته بالآتي</a:t>
            </a:r>
            <a:r>
              <a:rPr lang="en-US" dirty="0"/>
              <a:t>:</a:t>
            </a:r>
          </a:p>
          <a:p>
            <a:pPr lvl="0" algn="just" rtl="1"/>
            <a:r>
              <a:rPr lang="ar-SA" dirty="0"/>
              <a:t>الفهم الكامل والدقيق للمشكلة .</a:t>
            </a:r>
            <a:endParaRPr lang="en-US" dirty="0"/>
          </a:p>
          <a:p>
            <a:pPr lvl="0" algn="just" rtl="1"/>
            <a:r>
              <a:rPr lang="ar-SA" dirty="0"/>
              <a:t>تشخيص دالة الهدف والقيود المحددة .</a:t>
            </a:r>
            <a:endParaRPr lang="en-US" dirty="0"/>
          </a:p>
          <a:p>
            <a:pPr lvl="0" algn="just" rtl="1"/>
            <a:r>
              <a:rPr lang="ar-SA" dirty="0"/>
              <a:t>تحديد متغيرات القرار .</a:t>
            </a:r>
            <a:endParaRPr lang="en-US" dirty="0"/>
          </a:p>
          <a:p>
            <a:pPr lvl="0" algn="just" rtl="1"/>
            <a:r>
              <a:rPr lang="ar-SA" dirty="0"/>
              <a:t>استخدام متغيرات القرار في كتابة العبارات الرياضية لكل من دالة الهدف والقيود</a:t>
            </a:r>
            <a:r>
              <a:rPr lang="en-US" dirty="0"/>
              <a:t>.</a:t>
            </a:r>
          </a:p>
          <a:p>
            <a:pPr marL="45720" indent="0" algn="just">
              <a:buNone/>
            </a:pPr>
            <a:endParaRPr lang="en-US" dirty="0"/>
          </a:p>
        </p:txBody>
      </p:sp>
    </p:spTree>
    <p:extLst>
      <p:ext uri="{BB962C8B-B14F-4D97-AF65-F5344CB8AC3E}">
        <p14:creationId xmlns:p14="http://schemas.microsoft.com/office/powerpoint/2010/main" val="251187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162800" cy="1143000"/>
          </a:xfrm>
        </p:spPr>
        <p:txBody>
          <a:bodyPr/>
          <a:lstStyle/>
          <a:p>
            <a:pPr marL="0" indent="0" algn="just" rtl="1">
              <a:buNone/>
            </a:pPr>
            <a:r>
              <a:rPr lang="ar-SA" sz="2800" u="sng" dirty="0">
                <a:effectLst/>
              </a:rPr>
              <a:t>صياغة الانموذج الرياضي للبرمجة الخطية</a:t>
            </a:r>
            <a:r>
              <a:rPr lang="en-US" sz="2800" dirty="0">
                <a:effectLst/>
              </a:rPr>
              <a:t>:</a:t>
            </a:r>
            <a:br>
              <a:rPr lang="en-US" sz="2800" dirty="0">
                <a:effectLst/>
              </a:rPr>
            </a:br>
            <a:endParaRPr lang="en-US" sz="2800" dirty="0"/>
          </a:p>
        </p:txBody>
      </p:sp>
      <p:sp>
        <p:nvSpPr>
          <p:cNvPr id="3" name="Content Placeholder 2"/>
          <p:cNvSpPr>
            <a:spLocks noGrp="1"/>
          </p:cNvSpPr>
          <p:nvPr>
            <p:ph sz="quarter" idx="13"/>
          </p:nvPr>
        </p:nvSpPr>
        <p:spPr>
          <a:xfrm>
            <a:off x="685800" y="1143000"/>
            <a:ext cx="7620000" cy="4495800"/>
          </a:xfrm>
        </p:spPr>
        <p:txBody>
          <a:bodyPr>
            <a:normAutofit fontScale="92500"/>
          </a:bodyPr>
          <a:lstStyle/>
          <a:p>
            <a:pPr algn="r" rtl="1"/>
            <a:r>
              <a:rPr lang="ar-SA" dirty="0"/>
              <a:t>من اجل صياغة انموذج البرمجة الخطية يجب توفر ثلاث مجموعات من العناصر الأساسية وهي</a:t>
            </a:r>
            <a:r>
              <a:rPr lang="en-US" dirty="0"/>
              <a:t>:</a:t>
            </a:r>
          </a:p>
          <a:p>
            <a:pPr lvl="0" algn="r" rtl="1"/>
            <a:r>
              <a:rPr lang="ar-SA" b="1" dirty="0"/>
              <a:t>تحديد الهدف بصورة كمية</a:t>
            </a:r>
            <a:r>
              <a:rPr lang="en-US" b="1" dirty="0"/>
              <a:t>: </a:t>
            </a:r>
            <a:r>
              <a:rPr lang="ar-SA" dirty="0"/>
              <a:t>ويعبر عنه بدالة الهدف وهي عبارة عند الدالة المطلوب تعظيمها أو تدنيتها وهي عادة ما تكون في صورة نقدية أو طبيعية ويتوقف ذلك على طبيعة المشكلة المطلوبة تحليلها ويجب أن يكون بالإمكان التعبير عن الهدف كمياً كأن يكون الهدف تحقيق اكبر ما يمكن من الربح أو تأمين اصغر ما يمكن من الكلفة أو توفير أعظم ما يمكن من الوقت والجهد</a:t>
            </a:r>
            <a:endParaRPr lang="en-US" dirty="0"/>
          </a:p>
          <a:p>
            <a:pPr lvl="0" algn="r" rtl="1"/>
            <a:r>
              <a:rPr lang="en-US" dirty="0"/>
              <a:t> </a:t>
            </a:r>
            <a:r>
              <a:rPr lang="ar-SA" dirty="0"/>
              <a:t>يجب أن تكون الموارد المتاحة محددة، كما يجب أن تكون تلك الموارد قابلة للقياس ويتم التعبير عنها بصيغة رياضية على </a:t>
            </a:r>
            <a:r>
              <a:rPr lang="ar-SA"/>
              <a:t>شكل </a:t>
            </a:r>
            <a:r>
              <a:rPr lang="ar-SA" smtClean="0"/>
              <a:t>متأرجحات </a:t>
            </a:r>
            <a:r>
              <a:rPr lang="ar-SA" dirty="0"/>
              <a:t>أو معادلات، أو خليط منها وتسمى </a:t>
            </a:r>
            <a:r>
              <a:rPr lang="ar-SA" dirty="0" smtClean="0"/>
              <a:t>بالقيود </a:t>
            </a:r>
            <a:r>
              <a:rPr lang="ar-SA" dirty="0"/>
              <a:t>الهيكلية</a:t>
            </a:r>
            <a:endParaRPr lang="en-US" dirty="0"/>
          </a:p>
          <a:p>
            <a:pPr lvl="0" algn="r" rtl="1"/>
            <a:r>
              <a:rPr lang="ar-SA" b="1" dirty="0"/>
              <a:t>شرط عدم </a:t>
            </a:r>
            <a:r>
              <a:rPr lang="ar-SA" b="1" dirty="0" smtClean="0"/>
              <a:t>السلبية</a:t>
            </a:r>
            <a:r>
              <a:rPr lang="en-US" b="1" dirty="0" smtClean="0"/>
              <a:t>: </a:t>
            </a:r>
            <a:r>
              <a:rPr lang="en-US" dirty="0" smtClean="0"/>
              <a:t> </a:t>
            </a:r>
            <a:r>
              <a:rPr lang="ar-SA" dirty="0"/>
              <a:t>يجب أن تكون متغيرات القرار في المشكلة قيد الدراسة متغيرات موجبة أو صفرية وغير سالبة</a:t>
            </a:r>
            <a:r>
              <a:rPr lang="en-US" dirty="0"/>
              <a:t>.</a:t>
            </a:r>
          </a:p>
          <a:p>
            <a:pPr marL="45720" indent="0" algn="r" rtl="1">
              <a:buNone/>
            </a:pPr>
            <a:endParaRPr lang="en-US" dirty="0"/>
          </a:p>
        </p:txBody>
      </p:sp>
    </p:spTree>
    <p:extLst>
      <p:ext uri="{BB962C8B-B14F-4D97-AF65-F5344CB8AC3E}">
        <p14:creationId xmlns:p14="http://schemas.microsoft.com/office/powerpoint/2010/main" val="253188724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TotalTime>
  <Words>445</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Slipstream</vt:lpstr>
      <vt:lpstr>PowerPoint Presentation</vt:lpstr>
      <vt:lpstr>متطلبات وفروض انموذج البرمجة الخطية: </vt:lpstr>
      <vt:lpstr>PowerPoint Presentation</vt:lpstr>
      <vt:lpstr>بناء انموذج البرمجة الخطية  :  </vt:lpstr>
      <vt:lpstr>صياغة الانموذج الرياضي للبرمجة الخطية: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9</cp:revision>
  <dcterms:created xsi:type="dcterms:W3CDTF">2019-01-23T15:47:40Z</dcterms:created>
  <dcterms:modified xsi:type="dcterms:W3CDTF">2019-01-23T18:17:35Z</dcterms:modified>
</cp:coreProperties>
</file>