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918D90-E103-4B88-80D8-679EAD1D261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126BC9-B35C-4993-85A5-7544B35253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/>
              <a:t>مثال (1)</a:t>
            </a:r>
            <a:r>
              <a:rPr lang="ar-SA" dirty="0"/>
              <a:t>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u="sng" dirty="0"/>
              <a:t>المطلوب</a:t>
            </a:r>
            <a:r>
              <a:rPr lang="ar-SA" b="1" dirty="0"/>
              <a:t> :</a:t>
            </a:r>
            <a:endParaRPr lang="en-US" dirty="0"/>
          </a:p>
          <a:p>
            <a:pPr algn="r" rtl="1">
              <a:buFont typeface="Wingdings" pitchFamily="2" charset="2"/>
              <a:buChar char="v"/>
            </a:pPr>
            <a:r>
              <a:rPr lang="ar-SA" dirty="0"/>
              <a:t>اولا : صياغة انموذج برمجة خطية لتحديد حجم الإنتاج الأمثل من السلعتين إذا كان هدف الشركة هو الحصول على أكبر ربح ممكن</a:t>
            </a:r>
            <a:r>
              <a:rPr lang="en-US" dirty="0"/>
              <a:t>. </a:t>
            </a:r>
          </a:p>
          <a:p>
            <a:pPr algn="r" rtl="1">
              <a:buFont typeface="Wingdings" pitchFamily="2" charset="2"/>
              <a:buChar char="v"/>
            </a:pPr>
            <a:r>
              <a:rPr lang="ar-IQ" dirty="0"/>
              <a:t>ثانيا : خطوات الحل في برنامج </a:t>
            </a:r>
            <a:r>
              <a:rPr lang="en-US" dirty="0"/>
              <a:t> Win QSB</a:t>
            </a:r>
            <a:r>
              <a:rPr lang="ar-IQ" dirty="0"/>
              <a:t>باستخدام طريقة الرسم </a:t>
            </a:r>
            <a:r>
              <a:rPr lang="en-US" dirty="0"/>
              <a:t>(Graphical Method)</a:t>
            </a:r>
            <a:r>
              <a:rPr lang="ar-IQ" dirty="0"/>
              <a:t> و الطريقة المبسطة .</a:t>
            </a:r>
            <a:r>
              <a:rPr lang="en-US" dirty="0"/>
              <a:t>	</a:t>
            </a:r>
          </a:p>
          <a:p>
            <a:pPr algn="r" rtl="1">
              <a:buFont typeface="Wingdings" pitchFamily="2" charset="2"/>
              <a:buChar char="v"/>
            </a:pPr>
            <a:r>
              <a:rPr lang="ar-IQ" dirty="0"/>
              <a:t>ثالثا : تحليل النتائج .</a:t>
            </a:r>
            <a:endParaRPr lang="en-US" dirty="0"/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1166842"/>
                <a:ext cx="67818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SA" b="1" u="sng" dirty="0"/>
                  <a:t>الحل</a:t>
                </a:r>
                <a:r>
                  <a:rPr lang="ar-SA" dirty="0"/>
                  <a:t> :</a:t>
                </a:r>
                <a:endParaRPr lang="en-US" dirty="0"/>
              </a:p>
              <a:p>
                <a:pPr algn="just" rtl="1"/>
                <a:r>
                  <a:rPr lang="ar-SA" b="1" u="sng" dirty="0"/>
                  <a:t>اولا : صياغة الانموذج</a:t>
                </a:r>
                <a:r>
                  <a:rPr lang="ar-SA" b="1" dirty="0"/>
                  <a:t> :</a:t>
                </a:r>
                <a:endParaRPr lang="en-US" dirty="0"/>
              </a:p>
              <a:p>
                <a:pPr algn="just" rtl="1"/>
                <a:r>
                  <a:rPr lang="ar-SA" dirty="0"/>
                  <a:t>تحديد المتغيرات المجهولة والتعبير عنها برموز جبرية</a:t>
                </a:r>
                <a:endParaRPr lang="en-US" dirty="0"/>
              </a:p>
              <a:p>
                <a:pPr algn="just" rtl="1"/>
                <a:r>
                  <a:rPr lang="ar-SA" dirty="0"/>
                  <a:t>نفرض ان عدد الوحدات المنتجة من السلعة </a:t>
                </a:r>
                <a:r>
                  <a:rPr lang="en-US" dirty="0"/>
                  <a:t>A</a:t>
                </a:r>
                <a:r>
                  <a:rPr lang="ar-IQ" dirty="0"/>
                  <a:t> هو </a:t>
                </a:r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  <a:endParaRPr lang="en-US" dirty="0"/>
              </a:p>
              <a:p>
                <a:pPr algn="just" rtl="1"/>
                <a:r>
                  <a:rPr lang="ar-IQ" dirty="0"/>
                  <a:t>وعدد الوحدات المنتجة من السلعة </a:t>
                </a:r>
                <a:r>
                  <a:rPr lang="en-US" dirty="0"/>
                  <a:t>B</a:t>
                </a:r>
                <a:r>
                  <a:rPr lang="ar-IQ" dirty="0"/>
                  <a:t> هو </a:t>
                </a:r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pPr algn="just" rtl="1"/>
                <a:r>
                  <a:rPr lang="ar-SA" dirty="0"/>
                  <a:t>تحديد القيود والتعبير عنها بمعادلات أو </a:t>
                </a:r>
                <a:r>
                  <a:rPr lang="ar-SA" dirty="0" err="1"/>
                  <a:t>متراجحات</a:t>
                </a:r>
                <a:endParaRPr lang="en-US" dirty="0"/>
              </a:p>
              <a:p>
                <a:pPr algn="just" rtl="1"/>
                <a:r>
                  <a:rPr lang="ar-SA" dirty="0"/>
                  <a:t>والقيود هنا هي أن الوقت اللازم للتصنيع في كل قسم اي ان كل قيد يمثل الوقت اللازم </a:t>
                </a:r>
                <a:r>
                  <a:rPr lang="ar-SA" dirty="0" err="1"/>
                  <a:t>لانتاج</a:t>
                </a:r>
                <a:r>
                  <a:rPr lang="ar-SA" dirty="0"/>
                  <a:t> السلعتين </a:t>
                </a:r>
                <a:r>
                  <a:rPr lang="en-US" dirty="0"/>
                  <a:t>A</a:t>
                </a:r>
                <a:r>
                  <a:rPr lang="ar-IQ" dirty="0"/>
                  <a:t> و </a:t>
                </a:r>
                <a:r>
                  <a:rPr lang="en-US" dirty="0"/>
                  <a:t>B</a:t>
                </a:r>
                <a:r>
                  <a:rPr lang="ar-IQ" dirty="0"/>
                  <a:t> :</a:t>
                </a:r>
                <a:endParaRPr lang="en-US" dirty="0"/>
              </a:p>
              <a:p>
                <a:pPr algn="just" rtl="1"/>
                <a:r>
                  <a:rPr lang="ar-IQ" dirty="0"/>
                  <a:t>القيد الاول يمثل الوقت اللازم </a:t>
                </a:r>
                <a:r>
                  <a:rPr lang="ar-IQ" dirty="0" err="1"/>
                  <a:t>لانتاج</a:t>
                </a:r>
                <a:r>
                  <a:rPr lang="ar-IQ" dirty="0"/>
                  <a:t> السلعتين في القسم الاول  على ان </a:t>
                </a:r>
                <a:r>
                  <a:rPr lang="ar-IQ" dirty="0" err="1"/>
                  <a:t>لايزيد</a:t>
                </a:r>
                <a:r>
                  <a:rPr lang="ar-IQ" dirty="0"/>
                  <a:t> عن 8 ساعات ، لذلك فان القيد الاول يمكن ان يكتب بصيغة رياضية وكما </a:t>
                </a:r>
                <a:r>
                  <a:rPr lang="ar-IQ" dirty="0" err="1"/>
                  <a:t>ياتي</a:t>
                </a:r>
                <a:r>
                  <a:rPr lang="ar-IQ" dirty="0"/>
                  <a:t> :</a:t>
                </a:r>
                <a:endParaRPr lang="en-US" dirty="0"/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pPr algn="just" rtl="1"/>
                <a:r>
                  <a:rPr lang="ar-IQ" dirty="0"/>
                  <a:t>القيد الثاني يمثل الوقت اللازم </a:t>
                </a:r>
                <a:r>
                  <a:rPr lang="ar-IQ" dirty="0" err="1"/>
                  <a:t>للانتاج</a:t>
                </a:r>
                <a:r>
                  <a:rPr lang="ar-IQ" dirty="0"/>
                  <a:t> في القسم الثاني على ان </a:t>
                </a:r>
                <a:r>
                  <a:rPr lang="ar-IQ" dirty="0" err="1"/>
                  <a:t>لايزيد</a:t>
                </a:r>
                <a:r>
                  <a:rPr lang="ar-IQ" dirty="0"/>
                  <a:t> عن 12 ساعات ، لذلك يمكن التعبير عن القيد الثاني رياضيا بالشكل التالي :</a:t>
                </a:r>
                <a:endParaRPr lang="en-US" dirty="0"/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66842"/>
                <a:ext cx="67818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617" t="-767" r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990600"/>
                <a:ext cx="6196405" cy="473246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 rtl="1">
                  <a:buNone/>
                </a:pPr>
                <a:r>
                  <a:rPr lang="ar-SA" dirty="0"/>
                  <a:t>ولأن عدد الوحدات المنتجة لا يمكن أن يكون سالبا، وعلى النحو الآتي :</a:t>
                </a:r>
                <a:endParaRPr lang="en-US" dirty="0"/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 algn="just" rtl="1">
                  <a:buNone/>
                </a:pPr>
                <a:r>
                  <a:rPr lang="ar-SA" dirty="0"/>
                  <a:t>تحديد دالة الهدف </a:t>
                </a:r>
                <a:r>
                  <a:rPr lang="en-US" dirty="0"/>
                  <a:t>:</a:t>
                </a:r>
                <a:r>
                  <a:rPr lang="ar-IQ" dirty="0"/>
                  <a:t> ان الهدف هنا هو تحقيق الانتاج الامثل من السلعتين </a:t>
                </a:r>
                <a:r>
                  <a:rPr lang="en-US" dirty="0"/>
                  <a:t>A</a:t>
                </a:r>
                <a:r>
                  <a:rPr lang="ar-IQ" dirty="0"/>
                  <a:t> و </a:t>
                </a:r>
                <a:r>
                  <a:rPr lang="en-US" dirty="0"/>
                  <a:t>B</a:t>
                </a:r>
                <a:r>
                  <a:rPr lang="ar-IQ" dirty="0"/>
                  <a:t> بشكل يحقق ارباحا اكبر , اي جعل دالة الهدف اكبر </a:t>
                </a:r>
                <a:r>
                  <a:rPr lang="ar-IQ" dirty="0" smtClean="0"/>
                  <a:t>ما</a:t>
                </a:r>
                <a:r>
                  <a:rPr lang="en-US" dirty="0" smtClean="0"/>
                  <a:t> </a:t>
                </a:r>
                <a:r>
                  <a:rPr lang="ar-IQ" dirty="0" smtClean="0"/>
                  <a:t>يمكن </a:t>
                </a:r>
                <a:r>
                  <a:rPr lang="ar-IQ" dirty="0"/>
                  <a:t>:</a:t>
                </a:r>
                <a:endParaRPr lang="en-US" dirty="0"/>
              </a:p>
              <a:p>
                <a:pPr marL="0" indent="0" algn="just" rtl="1">
                  <a:buNone/>
                </a:pPr>
                <a:r>
                  <a:rPr lang="ar-IQ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𝑀𝑎𝑥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 rtl="1">
                  <a:buNone/>
                </a:pPr>
                <a:r>
                  <a:rPr lang="ar-IQ" dirty="0"/>
                  <a:t> </a:t>
                </a:r>
                <a:endParaRPr lang="en-US" dirty="0"/>
              </a:p>
              <a:p>
                <a:pPr marL="0" indent="0" algn="just" rtl="1">
                  <a:buNone/>
                </a:pPr>
                <a:r>
                  <a:rPr lang="ar-IQ" dirty="0"/>
                  <a:t>وبذلك اصبح الانموذج الرياضي الذي يمثل مشكلة البرمجة الخطية اعلاه بالشكل التالي :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𝑀𝑎𝑥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S.T.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 algn="just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990600"/>
                <a:ext cx="6196405" cy="4732469"/>
              </a:xfrm>
              <a:blipFill rotWithShape="1">
                <a:blip r:embed="rId2"/>
                <a:stretch>
                  <a:fillRect l="-2067" t="-1289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43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000" b="1" u="sng" dirty="0"/>
              <a:t>ثانيا : خطوات حل المسألة في برنامج </a:t>
            </a:r>
            <a:r>
              <a:rPr lang="en-US" sz="2000" b="1" u="sng" dirty="0"/>
              <a:t>Win QSB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>
            <a:normAutofit fontScale="85000" lnSpcReduction="10000"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IQ" dirty="0"/>
              <a:t>ويمكن حل المسألة بواسطة برنامج </a:t>
            </a:r>
            <a:r>
              <a:rPr lang="en-US" dirty="0"/>
              <a:t>Win QSB</a:t>
            </a:r>
            <a:r>
              <a:rPr lang="ar-IQ" dirty="0"/>
              <a:t> بإتباع الخطوات التالية :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فتح البرنامج الفرعي </a:t>
            </a:r>
            <a:r>
              <a:rPr lang="en-US" dirty="0"/>
              <a:t>Linear and integer programming</a:t>
            </a:r>
            <a:r>
              <a:rPr lang="ar-IQ" dirty="0"/>
              <a:t> .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اختيار مسألة جديدة</a:t>
            </a:r>
            <a:r>
              <a:rPr lang="en-US" dirty="0"/>
              <a:t>New problem </a:t>
            </a:r>
            <a:r>
              <a:rPr lang="ar-IQ" dirty="0"/>
              <a:t> .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إعطاء </a:t>
            </a:r>
            <a:r>
              <a:rPr lang="ar-IQ" dirty="0" err="1"/>
              <a:t>إسم</a:t>
            </a:r>
            <a:r>
              <a:rPr lang="ar-IQ" dirty="0"/>
              <a:t> المسألة ، وليكن هنا </a:t>
            </a:r>
            <a:r>
              <a:rPr lang="en-US" dirty="0"/>
              <a:t>Company</a:t>
            </a:r>
            <a:r>
              <a:rPr lang="ar-IQ" dirty="0"/>
              <a:t> .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تحديد عدد المتغيرات  </a:t>
            </a:r>
            <a:r>
              <a:rPr lang="en-US" dirty="0"/>
              <a:t>Number of Variables=2</a:t>
            </a:r>
            <a:r>
              <a:rPr lang="ar-IQ" dirty="0"/>
              <a:t> .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تحديد عدد القيود  </a:t>
            </a:r>
            <a:r>
              <a:rPr lang="en-US" dirty="0"/>
              <a:t>Number of Constraints=2</a:t>
            </a:r>
            <a:r>
              <a:rPr lang="ar-IQ" dirty="0"/>
              <a:t> . 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اختيار نوع دالة الهدف من الحقل </a:t>
            </a:r>
            <a:r>
              <a:rPr lang="en-US" dirty="0"/>
              <a:t>Objective Criterion: Maximization</a:t>
            </a:r>
            <a:r>
              <a:rPr lang="ar-IQ" dirty="0"/>
              <a:t> .</a:t>
            </a:r>
            <a:endParaRPr lang="en-US" dirty="0"/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تحديد نوع متغير المسالة</a:t>
            </a:r>
            <a:r>
              <a:rPr lang="en-US" dirty="0"/>
              <a:t>  Default Variable Type; Non Negative Continuous    </a:t>
            </a:r>
          </a:p>
          <a:p>
            <a:pPr lvl="0" algn="just" rtl="1">
              <a:buFont typeface="Wingdings" pitchFamily="2" charset="2"/>
              <a:buChar char="§"/>
            </a:pPr>
            <a:r>
              <a:rPr lang="ar-IQ" dirty="0"/>
              <a:t>اختيار نوع العرض </a:t>
            </a:r>
            <a:r>
              <a:rPr lang="en-US" dirty="0"/>
              <a:t>   : Spreadsheet Matrix Form  Data Entry Format </a:t>
            </a:r>
          </a:p>
          <a:p>
            <a:pPr marL="0" indent="0" algn="just" rtl="1">
              <a:buNone/>
            </a:pPr>
            <a:endParaRPr lang="en-US" dirty="0"/>
          </a:p>
          <a:p>
            <a:pPr algn="just" rtl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4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400" b="1" dirty="0"/>
              <a:t>شكل(2-2) ادخال مسالة برمجة خطية جديدة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C:\Users\win7\AppData\Local\Microsoft\Windows\Temporary Internet Files\Content.Word\New Picture (1)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4" y="1752601"/>
            <a:ext cx="5781354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5105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IQ" sz="2400" dirty="0"/>
              <a:t>هنا نكون قد انتهينا من تعريف المسألة ، وبعد اختيار </a:t>
            </a:r>
            <a:r>
              <a:rPr lang="en-US" sz="2400" dirty="0"/>
              <a:t>ok </a:t>
            </a:r>
            <a:r>
              <a:rPr lang="ar-IQ" sz="2400" dirty="0"/>
              <a:t>يظهر مربع الحوار الخاص بإدخال معلومات دالة الهدف والقيود كما موضح في الشكل ( 2-3 )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1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/>
              <a:t>شكل (2-3) واجهة معلومات دالة الهدف والقيود</a:t>
            </a:r>
            <a:endParaRPr lang="en-US" sz="2800" dirty="0"/>
          </a:p>
        </p:txBody>
      </p:sp>
      <p:pic>
        <p:nvPicPr>
          <p:cNvPr id="4" name="Content Placeholder 3" descr="C:\Users\win7\AppData\Local\Microsoft\Windows\Temporary Internet Files\Content.Word\New Picture (4)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905000"/>
            <a:ext cx="6196013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263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</TotalTime>
  <Words>397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مثال (1) : </vt:lpstr>
      <vt:lpstr>PowerPoint Presentation</vt:lpstr>
      <vt:lpstr>PowerPoint Presentation</vt:lpstr>
      <vt:lpstr>ثانيا : خطوات حل المسألة في برنامج Win QSB  </vt:lpstr>
      <vt:lpstr>شكل(2-2) ادخال مسالة برمجة خطية جديدة </vt:lpstr>
      <vt:lpstr>شكل (2-3) واجهة معلومات دالة الهدف والقيود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</dc:title>
  <dc:creator>DR.Ahmed Saker 2o1O</dc:creator>
  <cp:lastModifiedBy>DR.Ahmed Saker 2o1O</cp:lastModifiedBy>
  <cp:revision>13</cp:revision>
  <dcterms:created xsi:type="dcterms:W3CDTF">2019-01-23T16:08:30Z</dcterms:created>
  <dcterms:modified xsi:type="dcterms:W3CDTF">2019-01-23T18:28:06Z</dcterms:modified>
</cp:coreProperties>
</file>