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93B9C36-5766-4CAD-960A-4F01DA58385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2540DD-FA89-4EF3-A8C0-0E9168FE904B}" type="datetimeFigureOut">
              <a:rPr lang="en-US" smtClean="0"/>
              <a:t>1/23/2019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IQ" b="1" u="sng" dirty="0"/>
              <a:t>حل مسألة البرمجة الخطية بالطريقة  المبسطة </a:t>
            </a:r>
            <a:r>
              <a:rPr lang="en-US" b="1" u="sng" dirty="0"/>
              <a:t>(Simplex Method)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83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sz="2800" b="1" u="sng" dirty="0"/>
              <a:t>حل مسألة البرمجة الخطية بالطريقة  المبسطة </a:t>
            </a:r>
            <a:r>
              <a:rPr lang="en-US" sz="2800" b="1" u="sng" dirty="0"/>
              <a:t>(Simplex Method)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6858000" cy="1905000"/>
          </a:xfrm>
        </p:spPr>
        <p:txBody>
          <a:bodyPr/>
          <a:lstStyle/>
          <a:p>
            <a:pPr algn="just" rtl="1"/>
            <a:r>
              <a:rPr lang="ar-IQ" dirty="0"/>
              <a:t>يمكن حل المسالة باستخدام الطريقة المبسطة </a:t>
            </a:r>
            <a:r>
              <a:rPr lang="en-US" dirty="0"/>
              <a:t>(Simplex Method) </a:t>
            </a:r>
            <a:r>
              <a:rPr lang="ar-IQ" dirty="0"/>
              <a:t>مع الحصول التقرير النهائي عن الحل  نختار</a:t>
            </a:r>
            <a:r>
              <a:rPr lang="en-US" dirty="0"/>
              <a:t> </a:t>
            </a:r>
            <a:r>
              <a:rPr lang="ar-IQ" dirty="0"/>
              <a:t>الامر </a:t>
            </a:r>
            <a:r>
              <a:rPr lang="en-US" dirty="0"/>
              <a:t>Solve and Analyze </a:t>
            </a:r>
            <a:r>
              <a:rPr lang="ar-IQ" dirty="0"/>
              <a:t>ثم </a:t>
            </a:r>
            <a:r>
              <a:rPr lang="en-US" dirty="0"/>
              <a:t>Solve the problem </a:t>
            </a:r>
            <a:r>
              <a:rPr lang="ar-IQ" dirty="0"/>
              <a:t> ، ويمكن </a:t>
            </a:r>
            <a:r>
              <a:rPr lang="ar-IQ" dirty="0" err="1"/>
              <a:t>إستخدام</a:t>
            </a:r>
            <a:r>
              <a:rPr lang="ar-IQ" dirty="0"/>
              <a:t> الزر </a:t>
            </a:r>
            <a:r>
              <a:rPr lang="en-US" dirty="0"/>
              <a:t>  </a:t>
            </a:r>
            <a:r>
              <a:rPr lang="ar-IQ" dirty="0"/>
              <a:t> </a:t>
            </a:r>
            <a:endParaRPr lang="en-US" dirty="0" smtClean="0"/>
          </a:p>
          <a:p>
            <a:pPr algn="just" rtl="1"/>
            <a:r>
              <a:rPr lang="ar-IQ" dirty="0" smtClean="0"/>
              <a:t>لنفس </a:t>
            </a:r>
            <a:r>
              <a:rPr lang="ar-IQ" dirty="0"/>
              <a:t>الغرض . كما في الشكل ( 2-7 ) :</a:t>
            </a:r>
            <a:endParaRPr lang="en-US" dirty="0"/>
          </a:p>
          <a:p>
            <a:pPr marL="0" indent="0" algn="just" rtl="1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win7\AppData\Local\Microsoft\Windows\Temporary Internet Files\Content.Word\New Picture (4)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84322"/>
            <a:ext cx="542925" cy="4350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91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400" b="1" dirty="0"/>
              <a:t>شكل (2-7) واجهة الحل النهائي </a:t>
            </a:r>
            <a:endParaRPr lang="en-US" sz="2400" dirty="0"/>
          </a:p>
        </p:txBody>
      </p:sp>
      <p:pic>
        <p:nvPicPr>
          <p:cNvPr id="4" name="Content Placeholder 3" descr="C:\Users\win7\AppData\Local\Microsoft\Windows\Temporary Internet Files\Content.Word\New Picture (5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905000"/>
            <a:ext cx="5590838" cy="3462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254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200" dirty="0"/>
              <a:t>أما لحل المسألة بالطريقة  المبسطة </a:t>
            </a:r>
            <a:r>
              <a:rPr lang="en-US" sz="3200" dirty="0"/>
              <a:t>(Simplex Method)</a:t>
            </a:r>
            <a:r>
              <a:rPr lang="ar-IQ" sz="3200" dirty="0"/>
              <a:t> مع إظهار الخطوات الكاملة فيتم ذلك من خلال الأمر </a:t>
            </a:r>
            <a:r>
              <a:rPr lang="en-US" sz="3200" dirty="0"/>
              <a:t>Solve and Display Steps </a:t>
            </a:r>
            <a:r>
              <a:rPr lang="ar-IQ" sz="3200" dirty="0"/>
              <a:t>، ويمكن </a:t>
            </a:r>
            <a:r>
              <a:rPr lang="ar-IQ" sz="3200" dirty="0" smtClean="0"/>
              <a:t>استخدام </a:t>
            </a:r>
            <a:r>
              <a:rPr lang="ar-IQ" sz="3200" dirty="0"/>
              <a:t>الزر    لنفس الغرض ، كما في </a:t>
            </a:r>
            <a:r>
              <a:rPr lang="ar-IQ" sz="3200" dirty="0" smtClean="0"/>
              <a:t>الشكل( 2-8):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99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15181"/>
            <a:ext cx="7620000" cy="3382962"/>
          </a:xfrm>
        </p:spPr>
        <p:txBody>
          <a:bodyPr/>
          <a:lstStyle/>
          <a:p>
            <a:pPr algn="r" rtl="1"/>
            <a:r>
              <a:rPr lang="ar-IQ" sz="2400" dirty="0"/>
              <a:t>أما لحل المسألة بالطريقة  المبسطة </a:t>
            </a:r>
            <a:r>
              <a:rPr lang="en-US" sz="2400" dirty="0"/>
              <a:t>(Simplex Method)</a:t>
            </a:r>
            <a:r>
              <a:rPr lang="ar-IQ" sz="2400" dirty="0"/>
              <a:t> مع إظهار الخطوات الكاملة فيتم ذلك من خلال الأمر </a:t>
            </a:r>
            <a:r>
              <a:rPr lang="en-US" sz="2400" dirty="0"/>
              <a:t>Solve and Display Steps </a:t>
            </a:r>
            <a:r>
              <a:rPr lang="ar-IQ" sz="2400" dirty="0"/>
              <a:t>، ويمكن </a:t>
            </a:r>
            <a:r>
              <a:rPr lang="ar-IQ" sz="2400" dirty="0" err="1"/>
              <a:t>إستخدام</a:t>
            </a:r>
            <a:r>
              <a:rPr lang="ar-IQ" sz="2400" dirty="0"/>
              <a:t> </a:t>
            </a:r>
            <a:r>
              <a:rPr lang="ar-IQ" sz="2400" dirty="0" smtClean="0"/>
              <a:t>الزر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IQ" sz="2400" dirty="0" smtClean="0"/>
              <a:t>    </a:t>
            </a:r>
            <a:r>
              <a:rPr lang="ar-IQ" sz="2400" dirty="0"/>
              <a:t>لنفس الغرض ، كما في الشكل ( 2-8 ) :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win7\AppData\Local\Microsoft\Windows\Temporary Internet Files\Content.Word\New Picture (4)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15" y="2438400"/>
            <a:ext cx="361950" cy="45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50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800" b="1" dirty="0"/>
              <a:t>شكل (2-8) واجهة الجدول  الاول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7620000" cy="14478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dirty="0"/>
              <a:t>وفي حالة الحاجة لإظهار الخطوة التي تليها نختار </a:t>
            </a:r>
            <a:r>
              <a:rPr lang="en-US" dirty="0"/>
              <a:t>Next Iteration</a:t>
            </a:r>
            <a:r>
              <a:rPr lang="ar-IQ" dirty="0"/>
              <a:t> من </a:t>
            </a:r>
            <a:r>
              <a:rPr lang="en-US" dirty="0"/>
              <a:t>Iteration  Simplex </a:t>
            </a:r>
            <a:r>
              <a:rPr lang="ar-IQ" dirty="0"/>
              <a:t> ، او يمكن الضغط على الزر  مرة اخرى للحصول على الجدول التالي في الشكل (2-9) : </a:t>
            </a:r>
            <a:endParaRPr lang="en-US" dirty="0"/>
          </a:p>
          <a:p>
            <a:pPr algn="r" rtl="1"/>
            <a:r>
              <a:rPr lang="ar-IQ" dirty="0"/>
              <a:t> </a:t>
            </a:r>
            <a:endParaRPr lang="en-US" dirty="0"/>
          </a:p>
          <a:p>
            <a:pPr algn="r" rtl="1"/>
            <a:endParaRPr lang="en-US" dirty="0"/>
          </a:p>
        </p:txBody>
      </p:sp>
      <p:pic>
        <p:nvPicPr>
          <p:cNvPr id="4" name="Picture 3" descr="C:\Users\win7\AppData\Local\Microsoft\Windows\Temporary Internet Files\Content.Word\New Picture (6)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2257425"/>
            <a:ext cx="5467350" cy="2343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793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800" b="1" dirty="0"/>
              <a:t>شكل (2-9) واجهة الحل الثاني</a:t>
            </a:r>
            <a:endParaRPr lang="en-US" sz="2800" dirty="0"/>
          </a:p>
        </p:txBody>
      </p:sp>
      <p:pic>
        <p:nvPicPr>
          <p:cNvPr id="4" name="Content Placeholder 3" descr="C:\Users\win7\AppData\Local\Microsoft\Windows\Temporary Internet Files\Content.Word\New Picture (7)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324600" cy="426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21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2800" b="1" dirty="0"/>
              <a:t>خطوات حل مسألة البرمجة الخطية </a:t>
            </a:r>
            <a:r>
              <a:rPr lang="en-US" sz="2800" b="1" dirty="0"/>
              <a:t>(Company)</a:t>
            </a:r>
            <a:r>
              <a:rPr lang="ar-IQ" sz="2800" b="1" dirty="0"/>
              <a:t> بواسطة الطريقة المبسطة كما </a:t>
            </a:r>
            <a:r>
              <a:rPr lang="ar-IQ" sz="2800" b="1" dirty="0" err="1"/>
              <a:t>ياتي</a:t>
            </a:r>
            <a:r>
              <a:rPr lang="ar-IQ" sz="2800" b="1" dirty="0"/>
              <a:t> :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Start             Programs            Win QSB</a:t>
            </a:r>
          </a:p>
          <a:p>
            <a:pPr lvl="0"/>
            <a:r>
              <a:rPr lang="en-US" dirty="0"/>
              <a:t>Linear and integer programming</a:t>
            </a:r>
          </a:p>
          <a:p>
            <a:pPr lvl="0"/>
            <a:r>
              <a:rPr lang="en-US" dirty="0"/>
              <a:t>New problem </a:t>
            </a:r>
          </a:p>
          <a:p>
            <a:pPr lvl="0"/>
            <a:r>
              <a:rPr lang="en-US" dirty="0"/>
              <a:t>Problem name : (Company)</a:t>
            </a:r>
          </a:p>
          <a:p>
            <a:pPr lvl="0"/>
            <a:r>
              <a:rPr lang="en-US" dirty="0"/>
              <a:t>Number of Variables : (2)</a:t>
            </a:r>
          </a:p>
          <a:p>
            <a:pPr lvl="0"/>
            <a:r>
              <a:rPr lang="en-US" dirty="0"/>
              <a:t>Number of Constraints : (2)</a:t>
            </a:r>
          </a:p>
          <a:p>
            <a:pPr lvl="0"/>
            <a:r>
              <a:rPr lang="en-US" dirty="0"/>
              <a:t>Objective Criterion : (Maximization)</a:t>
            </a:r>
          </a:p>
          <a:p>
            <a:pPr lvl="0"/>
            <a:r>
              <a:rPr lang="en-US" dirty="0"/>
              <a:t>Default Variable Type : ( Non Negative Continuous)</a:t>
            </a:r>
          </a:p>
          <a:p>
            <a:pPr lvl="0"/>
            <a:r>
              <a:rPr lang="en-US" dirty="0"/>
              <a:t>Data Entry Format : ( Spreadsheet Matrix Form)  </a:t>
            </a:r>
          </a:p>
          <a:p>
            <a:pPr lvl="0"/>
            <a:r>
              <a:rPr lang="en-US" dirty="0"/>
              <a:t>- Solve and Analyze</a:t>
            </a:r>
          </a:p>
          <a:p>
            <a:pPr lvl="0"/>
            <a:r>
              <a:rPr lang="en-US" dirty="0"/>
              <a:t>- Solve the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u="sng" dirty="0"/>
              <a:t>تحليل النتائج</a:t>
            </a:r>
            <a:r>
              <a:rPr lang="ar-IQ" b="1" dirty="0"/>
              <a:t>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ar-IQ" dirty="0"/>
                  <a:t>يظهر من الشكل (2-7) ان الحل الأمثل لمسألة البرمجة الخطية</a:t>
                </a:r>
                <a:r>
                  <a:rPr lang="en-US" dirty="0"/>
                  <a:t>   Company) ( </a:t>
                </a:r>
                <a:r>
                  <a:rPr lang="ar-IQ" dirty="0" err="1"/>
                  <a:t>بإستخدام</a:t>
                </a:r>
                <a:r>
                  <a:rPr lang="ar-IQ" dirty="0"/>
                  <a:t> الطريقة المبسطة هو :</a:t>
                </a:r>
                <a:endParaRPr lang="en-US" dirty="0"/>
              </a:p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</a:rPr>
                      <m:t> ,  </m:t>
                    </m:r>
                    <m:r>
                      <a:rPr lang="en-US" i="1">
                        <a:latin typeface="Cambria Math"/>
                      </a:rPr>
                      <m:t>𝑀𝐴𝑋𝑍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8</m:t>
                    </m:r>
                  </m:oMath>
                </a14:m>
                <a:endParaRPr lang="en-US" dirty="0"/>
              </a:p>
              <a:p>
                <a:pPr algn="r" rtl="1"/>
                <a:r>
                  <a:rPr lang="ar-IQ" dirty="0"/>
                  <a:t> </a:t>
                </a:r>
                <a:endParaRPr lang="en-US" dirty="0"/>
              </a:p>
              <a:p>
                <a:pPr algn="r" rtl="1"/>
                <a:r>
                  <a:rPr lang="ar-IQ" dirty="0"/>
                  <a:t>ان خطة الانتاج المثلى للشركة هي انتاج (4) وحدات من المنتج </a:t>
                </a:r>
                <a:r>
                  <a:rPr lang="en-US" dirty="0"/>
                  <a:t>(A)</a:t>
                </a:r>
                <a:r>
                  <a:rPr lang="ar-IQ" dirty="0"/>
                  <a:t> وعدم انتاج اي وحدة من </a:t>
                </a:r>
                <a:r>
                  <a:rPr lang="ar-IQ" dirty="0" err="1"/>
                  <a:t>المتتج</a:t>
                </a:r>
                <a:r>
                  <a:rPr lang="ar-IQ" dirty="0"/>
                  <a:t> </a:t>
                </a:r>
                <a:r>
                  <a:rPr lang="en-US" dirty="0"/>
                  <a:t>(B)</a:t>
                </a:r>
                <a:r>
                  <a:rPr lang="ar-IQ" dirty="0"/>
                  <a:t> ليتم الحصول على أقصى كمية من الانتاج وهو (8) وحدات . حيث ان الوقت اللازم </a:t>
                </a:r>
                <a:r>
                  <a:rPr lang="ar-IQ" dirty="0" err="1"/>
                  <a:t>للانتاج</a:t>
                </a:r>
                <a:r>
                  <a:rPr lang="ar-IQ" dirty="0"/>
                  <a:t> في القسم الاول (القيد الاول) هو (8) ساعات , وفي القسم الثاني (القيد الثاني) هو (8) ساعات .</a:t>
                </a:r>
                <a:endParaRPr lang="en-US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0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62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</TotalTime>
  <Words>288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حل مسألة البرمجة الخطية بالطريقة  المبسطة (Simplex Method)</vt:lpstr>
      <vt:lpstr>حل مسألة البرمجة الخطية بالطريقة  المبسطة (Simplex Method)</vt:lpstr>
      <vt:lpstr>شكل (2-7) واجهة الحل النهائي </vt:lpstr>
      <vt:lpstr>PowerPoint Presentation</vt:lpstr>
      <vt:lpstr>أما لحل المسألة بالطريقة  المبسطة (Simplex Method) مع إظهار الخطوات الكاملة فيتم ذلك من خلال الأمر Solve and Display Steps ، ويمكن إستخدام الزر     لنفس الغرض ، كما في الشكل ( 2-8 ) : </vt:lpstr>
      <vt:lpstr>شكل (2-8) واجهة الجدول  الاول</vt:lpstr>
      <vt:lpstr>شكل (2-9) واجهة الحل الثاني</vt:lpstr>
      <vt:lpstr>خطوات حل مسألة البرمجة الخطية (Company) بواسطة الطريقة المبسطة كما ياتي : </vt:lpstr>
      <vt:lpstr>تحليل النتائج :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السابعة</dc:title>
  <dc:creator>DR.Ahmed Saker 2o1O</dc:creator>
  <cp:lastModifiedBy>DR.Ahmed Saker 2o1O</cp:lastModifiedBy>
  <cp:revision>12</cp:revision>
  <dcterms:created xsi:type="dcterms:W3CDTF">2019-01-23T16:55:09Z</dcterms:created>
  <dcterms:modified xsi:type="dcterms:W3CDTF">2019-01-23T18:33:11Z</dcterms:modified>
</cp:coreProperties>
</file>