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8D237B-8948-49A8-A1B2-D82E7D11E5E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51A6F9-C248-4F79-A542-0906875B1C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امثلة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5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1537125"/>
              </p:ext>
            </p:extLst>
          </p:nvPr>
        </p:nvGraphicFramePr>
        <p:xfrm>
          <a:off x="491612" y="2286000"/>
          <a:ext cx="7467601" cy="1633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936"/>
                <a:gridCol w="3025872"/>
                <a:gridCol w="2928793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نوع العصير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كمية الانتاج في المصنع </a:t>
                      </a:r>
                      <a:r>
                        <a:rPr lang="en-US" sz="2000">
                          <a:effectLst/>
                        </a:rPr>
                        <a:t> 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كمية الانتاج في المصنع </a:t>
                      </a:r>
                      <a:r>
                        <a:rPr lang="en-US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1500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1500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1000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3000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5000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</a:rPr>
                        <a:t>2000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1613" y="1163598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 2 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تنتج إحدى الشركات ثلاث أنواع من عصير الفواكه في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مصنعيين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، وان كميات الانتاج باللتر كما في الجدول التالي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613" y="4203290"/>
            <a:ext cx="7467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وقد أظهرت دراسة للسوق انه من المتوقع أن يكون أقل طلب في الشهر يقدر بـ 20000 لتر من العصير للنوع الأول 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40000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لتر من النوع الثاني 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44000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لتر من النوع الثالث، فاذا علمت ان كلفة تشغيل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المصنع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وحدة نقدية في اليوم 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كلفة تشغيل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المصنع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وحدة نقدية للمصنع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981200"/>
            <a:ext cx="6096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/>
              <a:t> المطلوب : </a:t>
            </a:r>
            <a:endParaRPr lang="en-US" sz="2800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sz="2800" dirty="0" smtClean="0"/>
              <a:t>صياغة </a:t>
            </a:r>
            <a:r>
              <a:rPr lang="ar-SA" sz="2800" dirty="0"/>
              <a:t>الانموذج الرياضي للمشكلة لعدد ايام العمل في المصنعين بحيث يتم تلبية طلب السوق بأقل التكاليف .</a:t>
            </a:r>
            <a:endParaRPr lang="en-US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 خطوات الحل بواسطة برنامج </a:t>
            </a:r>
            <a:r>
              <a:rPr lang="en-US" sz="2800" dirty="0"/>
              <a:t>Win QSB</a:t>
            </a:r>
            <a:r>
              <a:rPr lang="ar-IQ" sz="2800" dirty="0"/>
              <a:t> 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sz="2800" dirty="0"/>
              <a:t>تحليل النتائج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26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</p:spPr>
            <p:txBody>
              <a:bodyPr>
                <a:normAutofit/>
              </a:bodyPr>
              <a:lstStyle/>
              <a:p>
                <a:pPr marL="0" indent="0" algn="just" rtl="1">
                  <a:buNone/>
                </a:pPr>
                <a:r>
                  <a:rPr lang="ar-IQ" dirty="0"/>
                  <a:t>الحل :</a:t>
                </a:r>
                <a:endParaRPr lang="en-US" dirty="0"/>
              </a:p>
              <a:p>
                <a:pPr algn="just" rtl="1"/>
                <a:r>
                  <a:rPr lang="ar-IQ" b="1" u="sng" dirty="0"/>
                  <a:t>اولا : صياغة الانموذج</a:t>
                </a:r>
                <a:r>
                  <a:rPr lang="ar-IQ" dirty="0"/>
                  <a:t> </a:t>
                </a:r>
                <a:r>
                  <a:rPr lang="ar-IQ" b="1" dirty="0"/>
                  <a:t>:</a:t>
                </a:r>
                <a:endParaRPr lang="en-US" dirty="0"/>
              </a:p>
              <a:p>
                <a:pPr marL="0" indent="0" algn="just" rtl="1">
                  <a:buNone/>
                </a:pPr>
                <a:r>
                  <a:rPr lang="ar-IQ" dirty="0"/>
                  <a:t>نفرض ان عدد ايام العمل في المصنع </a:t>
                </a:r>
                <a:r>
                  <a:rPr lang="en-US" dirty="0"/>
                  <a:t>A</a:t>
                </a:r>
                <a:r>
                  <a:rPr lang="ar-IQ" dirty="0"/>
                  <a:t> هو 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endParaRPr lang="en-US" dirty="0"/>
              </a:p>
              <a:p>
                <a:pPr marL="0" indent="0" algn="just" rtl="1">
                  <a:buNone/>
                </a:pPr>
                <a:r>
                  <a:rPr lang="ar-IQ" dirty="0"/>
                  <a:t>عدد الايام العمل في المصنع </a:t>
                </a:r>
                <a:r>
                  <a:rPr lang="en-US" dirty="0"/>
                  <a:t>B </a:t>
                </a:r>
                <a:r>
                  <a:rPr lang="ar-IQ" dirty="0"/>
                  <a:t> هو 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</a:p>
              <a:p>
                <a:pPr algn="just" rtl="1"/>
                <a:r>
                  <a:rPr lang="ar-IQ" dirty="0"/>
                  <a:t>دالة الهدف :</a:t>
                </a:r>
                <a:endParaRPr lang="en-US" dirty="0"/>
              </a:p>
              <a:p>
                <a:pPr marL="0" indent="0" algn="just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𝑀𝑖𝑛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𝑍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600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+</m:t>
                      </m:r>
                      <m:r>
                        <a:rPr lang="en-US" i="1"/>
                        <m:t>400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algn="just" rtl="1"/>
                <a:r>
                  <a:rPr lang="en-US" dirty="0"/>
                  <a:t>S.T.           </a:t>
                </a:r>
                <a:r>
                  <a:rPr lang="ar-IQ" dirty="0"/>
                  <a:t>            </a:t>
                </a:r>
                <a:r>
                  <a:rPr lang="en-US" dirty="0"/>
                  <a:t>   </a:t>
                </a:r>
                <a:r>
                  <a:rPr lang="ar-IQ" dirty="0"/>
                  <a:t> كل قيد يمثل نوع من انواع العصير : </a:t>
                </a:r>
                <a:endParaRPr lang="ar-IQ" dirty="0" smtClean="0"/>
              </a:p>
              <a:p>
                <a:pPr marL="0" indent="0" algn="just" rtl="1">
                  <a:buNone/>
                </a:pPr>
                <a:r>
                  <a:rPr lang="ar-IQ" dirty="0" smtClean="0"/>
                  <a:t>القيود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pPr marL="0" indent="0" algn="just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1500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+</m:t>
                      </m:r>
                      <m:r>
                        <a:rPr lang="en-US" i="1"/>
                        <m:t>1500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≥</m:t>
                      </m:r>
                      <m:r>
                        <a:rPr lang="en-US" i="1"/>
                        <m:t>20000</m:t>
                      </m:r>
                    </m:oMath>
                  </m:oMathPara>
                </a14:m>
                <a:endParaRPr lang="en-US" dirty="0"/>
              </a:p>
              <a:p>
                <a:pPr marL="0" indent="0" algn="just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1000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+</m:t>
                      </m:r>
                      <m:r>
                        <a:rPr lang="en-US" i="1"/>
                        <m:t>3000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≥</m:t>
                      </m:r>
                      <m:r>
                        <a:rPr lang="en-US" i="1"/>
                        <m:t>40000</m:t>
                      </m:r>
                    </m:oMath>
                  </m:oMathPara>
                </a14:m>
                <a:endParaRPr lang="en-US" dirty="0"/>
              </a:p>
              <a:p>
                <a:pPr marL="0" indent="0" algn="just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5000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+</m:t>
                      </m:r>
                      <m:r>
                        <a:rPr lang="en-US" i="1"/>
                        <m:t>2000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𝑋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≥</m:t>
                      </m:r>
                      <m:r>
                        <a:rPr lang="en-US" i="1"/>
                        <m:t>20000</m:t>
                      </m:r>
                    </m:oMath>
                  </m:oMathPara>
                </a14:m>
                <a:endParaRPr lang="en-US" dirty="0"/>
              </a:p>
              <a:p>
                <a:pPr algn="just" rtl="1"/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𝑋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ar-IQ"/>
                      <m:t>،</m:t>
                    </m:r>
                    <m:r>
                      <a:rPr lang="ar-IQ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𝑋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≥</m:t>
                    </m:r>
                    <m:r>
                      <a:rPr lang="en-US" i="1"/>
                      <m:t>0</m:t>
                    </m:r>
                  </m:oMath>
                </a14:m>
                <a:endParaRPr lang="en-US" dirty="0"/>
              </a:p>
              <a:p>
                <a:pPr algn="just" rt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  <a:blipFill rotWithShape="1">
                <a:blip r:embed="rId2"/>
                <a:stretch>
                  <a:fillRect t="-843" r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5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b="1" u="sng" dirty="0"/>
              <a:t>ثانيا : خطوات الحل (المسار)</a:t>
            </a:r>
            <a:r>
              <a:rPr lang="ar-IQ" dirty="0"/>
              <a:t> :</a:t>
            </a:r>
            <a:endParaRPr lang="en-US" dirty="0"/>
          </a:p>
          <a:p>
            <a:pPr marL="0" indent="0" algn="r" rtl="1">
              <a:buNone/>
            </a:pPr>
            <a:r>
              <a:rPr lang="ar-IQ" b="1" u="sng" dirty="0"/>
              <a:t>طريقة الرسم</a:t>
            </a:r>
            <a:r>
              <a:rPr lang="ar-IQ" b="1" dirty="0"/>
              <a:t> :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Start             Programs            Win QSB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Linear and integer programming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New problem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Problem name : (Company)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Number of Variables : (2)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Number of Constraints : (</a:t>
            </a:r>
            <a:r>
              <a:rPr lang="ar-IQ" dirty="0"/>
              <a:t>3</a:t>
            </a:r>
            <a:r>
              <a:rPr lang="en-US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Objective Criterion : (Maximization)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Default Variable Type : ( Non Negative Continuous)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Data Entry Format : ( Spreadsheet Matrix Form)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Solve and Analyze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Graphical Method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Horizontal : ( X</a:t>
            </a:r>
            <a:r>
              <a:rPr lang="en-US" baseline="-25000" dirty="0"/>
              <a:t>1</a:t>
            </a:r>
            <a:r>
              <a:rPr lang="en-US" dirty="0"/>
              <a:t> ) ,  Vertical:(X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9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شكل(2-10)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win7\Pictures\New Picture (15).bmp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8486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61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IQ" b="1" u="sng" dirty="0"/>
              <a:t>ثالثا : تحليل النتائج</a:t>
            </a:r>
            <a:r>
              <a:rPr lang="ar-IQ" b="1" dirty="0"/>
              <a:t> :</a:t>
            </a:r>
            <a:endParaRPr lang="en-US" dirty="0"/>
          </a:p>
          <a:p>
            <a:pPr marL="0" indent="0" algn="just" rtl="1">
              <a:buNone/>
            </a:pPr>
            <a:r>
              <a:rPr lang="ar-IQ" dirty="0"/>
              <a:t>يتضح من الاشكال (2-10) الخاصة بنتائج مسألة البرمجة الخطية </a:t>
            </a:r>
            <a:r>
              <a:rPr lang="en-US" dirty="0"/>
              <a:t>(Company2)</a:t>
            </a:r>
            <a:r>
              <a:rPr lang="ar-IQ" dirty="0"/>
              <a:t> باستخدام طريقة الرسم ، ان الحل الامثل للحصول على اقل تكاليف لتلبية طلب السوق في الموعد المحدد هو ان يعمل المصنع الاول لمدة (4) ايام وبتكاليف قدرها (2400) وحدة نقدية ، وان المصنع الثاني يجب ان يعمل لمدة (12) يوم بتكلفة تبلغ (4800) وحدة نقدية ، وان اقل تكاليف </a:t>
            </a:r>
            <a:r>
              <a:rPr lang="ar-IQ" dirty="0" err="1"/>
              <a:t>ستتكلفها</a:t>
            </a:r>
            <a:r>
              <a:rPr lang="ar-IQ" dirty="0"/>
              <a:t>  الشركة عندها  لتلبية طلب السوق هي (7200) وحدة نقدية 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2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419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امثلة</vt:lpstr>
      <vt:lpstr>PowerPoint Presentation</vt:lpstr>
      <vt:lpstr>PowerPoint Presentation</vt:lpstr>
      <vt:lpstr>PowerPoint Presentation</vt:lpstr>
      <vt:lpstr>PowerPoint Presentation</vt:lpstr>
      <vt:lpstr>شكل(2-10)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</dc:title>
  <dc:creator>DR.Ahmed Saker 2o1O</dc:creator>
  <cp:lastModifiedBy>DR.Ahmed Saker 2o1O</cp:lastModifiedBy>
  <cp:revision>8</cp:revision>
  <dcterms:created xsi:type="dcterms:W3CDTF">2019-01-23T19:24:06Z</dcterms:created>
  <dcterms:modified xsi:type="dcterms:W3CDTF">2019-01-23T19:36:34Z</dcterms:modified>
</cp:coreProperties>
</file>