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EF3040-23C6-4B7C-B12D-1B4EB27C4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CFD3FD-CCC7-4D89-9332-08C7749F899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590800"/>
            <a:ext cx="3962400" cy="2133600"/>
          </a:xfrm>
        </p:spPr>
        <p:txBody>
          <a:bodyPr>
            <a:noAutofit/>
          </a:bodyPr>
          <a:lstStyle/>
          <a:p>
            <a:pPr algn="ctr" rtl="1"/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SA" sz="3600" b="1" dirty="0" smtClean="0"/>
              <a:t>الفصل </a:t>
            </a:r>
            <a:r>
              <a:rPr lang="ar-IQ" sz="3600" b="1" dirty="0"/>
              <a:t>الثالث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ar-SA" sz="3600" b="1" dirty="0"/>
              <a:t>نماذج شبكات الاعمال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Network Modeling</a:t>
            </a:r>
            <a:br>
              <a:rPr lang="en-US" sz="3600" b="1" dirty="0"/>
            </a:br>
            <a:r>
              <a:rPr lang="ar-SA" sz="3600" b="1" dirty="0"/>
              <a:t> 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690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445276"/>
            <a:ext cx="6934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SA" sz="5400" b="1" u="sng" dirty="0"/>
              <a:t>اولا : نماذج النقل</a:t>
            </a:r>
            <a:r>
              <a:rPr lang="ar-SA" sz="5400" b="1" dirty="0"/>
              <a:t> </a:t>
            </a:r>
            <a:r>
              <a:rPr lang="ar-SA" sz="5400" b="1" dirty="0" smtClean="0"/>
              <a:t>:</a:t>
            </a:r>
            <a:r>
              <a:rPr lang="en-US" sz="5400" b="1" dirty="0" smtClean="0"/>
              <a:t>Transportation Models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172563"/>
            <a:ext cx="6934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400" dirty="0"/>
              <a:t>تظهر مشكلات النقل في </a:t>
            </a:r>
            <a:r>
              <a:rPr lang="ar-SA" sz="2400" dirty="0" err="1"/>
              <a:t>الحیاة</a:t>
            </a:r>
            <a:r>
              <a:rPr lang="ar-SA" sz="2400" dirty="0"/>
              <a:t> </a:t>
            </a:r>
            <a:r>
              <a:rPr lang="ar-SA" sz="2400" dirty="0" err="1"/>
              <a:t>العملیة</a:t>
            </a:r>
            <a:r>
              <a:rPr lang="ar-SA" sz="2400" dirty="0"/>
              <a:t> بصورة متكررة، فكثيرا ما </a:t>
            </a:r>
            <a:r>
              <a:rPr lang="ar-SA" sz="2400" dirty="0" err="1"/>
              <a:t>یرى</a:t>
            </a:r>
            <a:r>
              <a:rPr lang="ar-SA" sz="2400" dirty="0"/>
              <a:t> المرء شاحنات لنقل البضائع </a:t>
            </a:r>
            <a:r>
              <a:rPr lang="ar-SA" sz="2400" dirty="0" err="1"/>
              <a:t>تسیر</a:t>
            </a:r>
            <a:r>
              <a:rPr lang="ar-SA" sz="2400" dirty="0"/>
              <a:t> عبر طرق مختلفة من مواقع </a:t>
            </a:r>
            <a:r>
              <a:rPr lang="ar-SA" sz="2400" dirty="0" err="1"/>
              <a:t>عددیة</a:t>
            </a:r>
            <a:r>
              <a:rPr lang="ar-SA" sz="2400" dirty="0"/>
              <a:t> </a:t>
            </a:r>
            <a:r>
              <a:rPr lang="ar-SA" sz="2400" dirty="0" err="1"/>
              <a:t>لإیصال</a:t>
            </a:r>
            <a:r>
              <a:rPr lang="ar-SA" sz="2400" dirty="0"/>
              <a:t> هذه المادة </a:t>
            </a:r>
            <a:r>
              <a:rPr lang="ar-SA" sz="2400" dirty="0" err="1"/>
              <a:t>الحیویة</a:t>
            </a:r>
            <a:r>
              <a:rPr lang="ar-SA" sz="2400" dirty="0"/>
              <a:t> إلى المستهلك الذي </a:t>
            </a:r>
            <a:r>
              <a:rPr lang="ar-SA" sz="2400" dirty="0" err="1"/>
              <a:t>یمكن</a:t>
            </a:r>
            <a:r>
              <a:rPr lang="ar-SA" sz="2400" dirty="0"/>
              <a:t> أن </a:t>
            </a:r>
            <a:r>
              <a:rPr lang="ar-SA" sz="2400" dirty="0" err="1"/>
              <a:t>یوجد</a:t>
            </a:r>
            <a:r>
              <a:rPr lang="ar-SA" sz="2400" dirty="0"/>
              <a:t> في أماكن متعددة</a:t>
            </a:r>
            <a:r>
              <a:rPr lang="en-US" sz="2400" dirty="0"/>
              <a:t>.</a:t>
            </a:r>
          </a:p>
          <a:p>
            <a:pPr algn="just" rtl="1"/>
            <a:r>
              <a:rPr lang="ar-SA" sz="2400" dirty="0"/>
              <a:t>تعتبر مسألة النقل إحدى </a:t>
            </a:r>
            <a:r>
              <a:rPr lang="ar-SA" sz="2400" dirty="0" err="1"/>
              <a:t>تطبیقات</a:t>
            </a:r>
            <a:r>
              <a:rPr lang="ar-SA" sz="2400" dirty="0"/>
              <a:t> البرمجة </a:t>
            </a:r>
            <a:r>
              <a:rPr lang="ar-SA" sz="2400" dirty="0" err="1"/>
              <a:t>الخطیة</a:t>
            </a:r>
            <a:r>
              <a:rPr lang="ar-SA" sz="2400" dirty="0"/>
              <a:t> الهامة </a:t>
            </a:r>
            <a:r>
              <a:rPr lang="ar-SA" sz="2400" dirty="0" err="1"/>
              <a:t>حیث</a:t>
            </a:r>
            <a:r>
              <a:rPr lang="ar-SA" sz="2400" dirty="0"/>
              <a:t> أن النماذج </a:t>
            </a:r>
            <a:r>
              <a:rPr lang="ar-SA" sz="2400" dirty="0" err="1"/>
              <a:t>الریاضیة</a:t>
            </a:r>
            <a:r>
              <a:rPr lang="ar-SA" sz="2400" dirty="0"/>
              <a:t> المستخدمة</a:t>
            </a:r>
            <a:endParaRPr lang="en-US" sz="2400" dirty="0"/>
          </a:p>
          <a:p>
            <a:pPr algn="just" rtl="1"/>
            <a:r>
              <a:rPr lang="ar-SA" sz="2400" dirty="0"/>
              <a:t>في مشكلة النقل هي نماذج </a:t>
            </a:r>
            <a:r>
              <a:rPr lang="ar-SA" sz="2400" dirty="0" err="1"/>
              <a:t>خطیة</a:t>
            </a:r>
            <a:r>
              <a:rPr lang="ar-SA" sz="2400" dirty="0"/>
              <a:t> والهدف من </a:t>
            </a:r>
            <a:r>
              <a:rPr lang="ar-SA" sz="2400" dirty="0" err="1"/>
              <a:t>إستخدامها</a:t>
            </a:r>
            <a:r>
              <a:rPr lang="ar-SA" sz="2400" dirty="0"/>
              <a:t> هو </a:t>
            </a:r>
            <a:r>
              <a:rPr lang="ar-SA" sz="2400" dirty="0" err="1"/>
              <a:t>إیجاد</a:t>
            </a:r>
            <a:r>
              <a:rPr lang="ar-SA" sz="2400" dirty="0"/>
              <a:t> أسلوب امثل </a:t>
            </a:r>
            <a:r>
              <a:rPr lang="ar-SA" sz="2400" dirty="0" err="1"/>
              <a:t>لتوزیع</a:t>
            </a:r>
            <a:r>
              <a:rPr lang="ar-SA" sz="2400" dirty="0"/>
              <a:t> الوحدات أو</a:t>
            </a:r>
            <a:endParaRPr lang="en-US" sz="2400" dirty="0"/>
          </a:p>
          <a:p>
            <a:pPr algn="just" rtl="1"/>
            <a:r>
              <a:rPr lang="ar-SA" sz="2400" dirty="0"/>
              <a:t>المنتوجات من عدة مصادر للعرض معامل ، موانئ ، مراكز </a:t>
            </a:r>
            <a:r>
              <a:rPr lang="ar-SA" sz="2400" dirty="0" err="1"/>
              <a:t>تسویقیة</a:t>
            </a:r>
            <a:r>
              <a:rPr lang="ar-SA" sz="2400" dirty="0"/>
              <a:t> إلى عدة مواقع للطلب مراكز </a:t>
            </a:r>
            <a:r>
              <a:rPr lang="ar-SA" sz="2400" dirty="0" err="1" smtClean="0"/>
              <a:t>استهلاكیة</a:t>
            </a:r>
            <a:r>
              <a:rPr lang="en-US" sz="2400" dirty="0" smtClean="0"/>
              <a:t> </a:t>
            </a:r>
            <a:r>
              <a:rPr lang="ar-SA" sz="2400" dirty="0" smtClean="0"/>
              <a:t>بأقل </a:t>
            </a:r>
            <a:r>
              <a:rPr lang="ar-SA" sz="2400" dirty="0"/>
              <a:t>كلفة ممكنة أو بأعلى ربح أو بأقل وقت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707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5029199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SA" sz="2800" dirty="0" err="1"/>
              <a:t>یتم</a:t>
            </a:r>
            <a:r>
              <a:rPr lang="ar-SA" sz="2800" dirty="0"/>
              <a:t> إعداد </a:t>
            </a:r>
            <a:r>
              <a:rPr lang="ar-SA" sz="2800" dirty="0" err="1"/>
              <a:t>الصیغة</a:t>
            </a:r>
            <a:r>
              <a:rPr lang="ar-SA" sz="2800" dirty="0"/>
              <a:t> </a:t>
            </a:r>
            <a:r>
              <a:rPr lang="ar-SA" sz="2800" dirty="0" err="1"/>
              <a:t>الجدولیة</a:t>
            </a:r>
            <a:r>
              <a:rPr lang="ar-SA" sz="2800" dirty="0"/>
              <a:t> لمشكلة النقل ثم يتم </a:t>
            </a:r>
            <a:r>
              <a:rPr lang="ar-SA" sz="2800" dirty="0" err="1"/>
              <a:t>إیجاد</a:t>
            </a:r>
            <a:r>
              <a:rPr lang="ar-SA" sz="2800" dirty="0"/>
              <a:t> الحل الأساسي الأولي الممكن، وهناك ثلاث طرائق تستخدم لهذا الغرض </a:t>
            </a:r>
            <a:r>
              <a:rPr lang="en-US" sz="2800" dirty="0"/>
              <a:t>:</a:t>
            </a:r>
          </a:p>
          <a:p>
            <a:pPr algn="just" rtl="1"/>
            <a:r>
              <a:rPr lang="ar-SA" sz="2800" dirty="0"/>
              <a:t>اولا : طريقة الركن الشمالي الغربي </a:t>
            </a:r>
            <a:endParaRPr lang="en-US" sz="2800" dirty="0"/>
          </a:p>
          <a:p>
            <a:pPr algn="just" rtl="1"/>
            <a:r>
              <a:rPr lang="ar-IQ" sz="2800" dirty="0"/>
              <a:t>ثانيا : طريقة أقل كلفة </a:t>
            </a:r>
            <a:endParaRPr lang="en-US" sz="2800" dirty="0"/>
          </a:p>
          <a:p>
            <a:pPr algn="just" rtl="1"/>
            <a:r>
              <a:rPr lang="ar-IQ" sz="2800" dirty="0"/>
              <a:t>ثالثا : طريقة فوجل </a:t>
            </a:r>
            <a:endParaRPr lang="en-US" sz="2800" dirty="0"/>
          </a:p>
          <a:p>
            <a:pPr marL="0" indent="0" algn="just" rtl="1">
              <a:buNone/>
            </a:pPr>
            <a:r>
              <a:rPr lang="ar-SA" sz="2800" dirty="0"/>
              <a:t>وبعد التوصل إلى الحل الأساسي الأولي </a:t>
            </a:r>
            <a:r>
              <a:rPr lang="ar-SA" sz="2800" dirty="0" err="1"/>
              <a:t>یجب</a:t>
            </a:r>
            <a:r>
              <a:rPr lang="ar-SA" sz="2800" dirty="0"/>
              <a:t> </a:t>
            </a:r>
            <a:r>
              <a:rPr lang="ar-SA" sz="2800" dirty="0" err="1"/>
              <a:t>تدقیق</a:t>
            </a:r>
            <a:r>
              <a:rPr lang="ar-SA" sz="2800" dirty="0"/>
              <a:t> هذا الحل لمعرفة </a:t>
            </a:r>
            <a:r>
              <a:rPr lang="ar-SA" sz="2800" dirty="0" err="1"/>
              <a:t>فیما</a:t>
            </a:r>
            <a:r>
              <a:rPr lang="ar-SA" sz="2800" dirty="0"/>
              <a:t> إذا كان هذا الحل أمثلاً أم لا، </a:t>
            </a:r>
            <a:r>
              <a:rPr lang="ar-SA" sz="2800" dirty="0" err="1"/>
              <a:t>ویتم</a:t>
            </a:r>
            <a:r>
              <a:rPr lang="ar-SA" sz="2800" dirty="0"/>
              <a:t> الاختبار بإحدى </a:t>
            </a:r>
            <a:r>
              <a:rPr lang="ar-SA" sz="2800" dirty="0" err="1"/>
              <a:t>الطریقتین</a:t>
            </a:r>
            <a:r>
              <a:rPr lang="ar-SA" sz="2800" dirty="0"/>
              <a:t> </a:t>
            </a:r>
            <a:r>
              <a:rPr lang="en-US" sz="2800" dirty="0"/>
              <a:t>:</a:t>
            </a:r>
          </a:p>
          <a:p>
            <a:pPr algn="just" rtl="1"/>
            <a:r>
              <a:rPr lang="ar-SA" sz="2800" dirty="0"/>
              <a:t>اولا : طريقة المسار المتعرج</a:t>
            </a:r>
            <a:endParaRPr lang="en-US" sz="2800" dirty="0"/>
          </a:p>
          <a:p>
            <a:pPr algn="just" rtl="1"/>
            <a:r>
              <a:rPr lang="ar-SA" sz="2800" dirty="0"/>
              <a:t>ثانيا : طريقة التوزيع المعدل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838200"/>
          </a:xfrm>
        </p:spPr>
        <p:txBody>
          <a:bodyPr>
            <a:normAutofit fontScale="90000"/>
          </a:bodyPr>
          <a:lstStyle/>
          <a:p>
            <a:r>
              <a:rPr lang="ar-SA" b="1" u="sng" dirty="0"/>
              <a:t>طرائق حل مسائل النقل </a:t>
            </a:r>
            <a:r>
              <a:rPr lang="ar-SA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2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724399"/>
          </a:xfrm>
        </p:spPr>
        <p:txBody>
          <a:bodyPr>
            <a:normAutofit/>
          </a:bodyPr>
          <a:lstStyle/>
          <a:p>
            <a:pPr lvl="0" algn="just" rtl="1"/>
            <a:r>
              <a:rPr lang="ar-IQ" sz="2800" dirty="0"/>
              <a:t>من التبويب </a:t>
            </a:r>
            <a:r>
              <a:rPr lang="en-US" sz="2800" dirty="0"/>
              <a:t>File </a:t>
            </a:r>
            <a:r>
              <a:rPr lang="ar-IQ" sz="2800" dirty="0"/>
              <a:t> يتم اختيار </a:t>
            </a:r>
            <a:r>
              <a:rPr lang="en-US" sz="2800" dirty="0"/>
              <a:t> New Problem</a:t>
            </a:r>
            <a:r>
              <a:rPr lang="ar-IQ" sz="2800" dirty="0"/>
              <a:t>فتظهر النافذة </a:t>
            </a:r>
            <a:r>
              <a:rPr lang="en-US" sz="2800" dirty="0" smtClean="0"/>
              <a:t>.</a:t>
            </a:r>
          </a:p>
          <a:p>
            <a:pPr lvl="0" algn="just" rtl="1"/>
            <a:r>
              <a:rPr lang="ar-IQ" sz="2800" dirty="0" smtClean="0"/>
              <a:t>اختيار </a:t>
            </a:r>
            <a:r>
              <a:rPr lang="ar-IQ" sz="2800" dirty="0"/>
              <a:t>الامر </a:t>
            </a:r>
            <a:r>
              <a:rPr lang="en-US" sz="2800" dirty="0"/>
              <a:t>Transportation Problem</a:t>
            </a:r>
            <a:r>
              <a:rPr lang="ar-IQ" sz="2800" dirty="0"/>
              <a:t> فتظهر نافذة مسألة النقل اذ يتم من خلالها تحديد اسم المشكلة وعدد المصادر وعدد مراكز التسويق </a:t>
            </a:r>
            <a:r>
              <a:rPr lang="ar-IQ" sz="2800" dirty="0" smtClean="0"/>
              <a:t>.</a:t>
            </a:r>
            <a:endParaRPr lang="en-US" sz="2800" dirty="0" smtClean="0"/>
          </a:p>
          <a:p>
            <a:pPr lvl="0" algn="just" rtl="1"/>
            <a:r>
              <a:rPr lang="ar-IQ" sz="2800" dirty="0"/>
              <a:t>تظهر نافذة ادخال التكاليف التي تم وضعها في الجدول الخاص بالمسألة ويتم من خلالها ادخال التكاليف وكميات العرض والطلب </a:t>
            </a:r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457200"/>
            <a:ext cx="5181600" cy="838200"/>
          </a:xfrm>
        </p:spPr>
        <p:txBody>
          <a:bodyPr>
            <a:normAutofit fontScale="90000"/>
          </a:bodyPr>
          <a:lstStyle/>
          <a:p>
            <a:pPr algn="l" rtl="1"/>
            <a:r>
              <a:rPr lang="ar-SA" b="1" dirty="0"/>
              <a:t>خطوات الحل بواسطة برنامج </a:t>
            </a:r>
            <a:r>
              <a:rPr lang="en-US" b="1" dirty="0"/>
              <a:t>Win QSB </a:t>
            </a:r>
            <a:r>
              <a:rPr lang="ar-IQ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3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3124200"/>
          </a:xfrm>
        </p:spPr>
        <p:txBody>
          <a:bodyPr>
            <a:normAutofit/>
          </a:bodyPr>
          <a:lstStyle/>
          <a:p>
            <a:pPr algn="just" rtl="1"/>
            <a:r>
              <a:rPr lang="ar-IQ" sz="2800" dirty="0"/>
              <a:t>يمكن تسمية المصادر والمراكز حسب </a:t>
            </a:r>
            <a:r>
              <a:rPr lang="ar-IQ" sz="2800" dirty="0" smtClean="0"/>
              <a:t>ما موجود </a:t>
            </a:r>
            <a:r>
              <a:rPr lang="ar-IQ" sz="2800" dirty="0"/>
              <a:t>في المسالة من خلال التبويب </a:t>
            </a:r>
            <a:r>
              <a:rPr lang="en-US" sz="2800" dirty="0"/>
              <a:t>Edit</a:t>
            </a:r>
            <a:r>
              <a:rPr lang="ar-IQ" sz="2800" dirty="0"/>
              <a:t> والامر </a:t>
            </a:r>
            <a:r>
              <a:rPr lang="en-US" sz="2800" dirty="0"/>
              <a:t>Node Name </a:t>
            </a:r>
            <a:endParaRPr lang="ar-IQ" sz="2800" dirty="0" smtClean="0"/>
          </a:p>
          <a:p>
            <a:pPr algn="just" rtl="1"/>
            <a:r>
              <a:rPr lang="ar-IQ" sz="2800" dirty="0"/>
              <a:t>من خلال التبويب </a:t>
            </a:r>
            <a:r>
              <a:rPr lang="en-US" sz="2800" dirty="0"/>
              <a:t>Solve and Analyze </a:t>
            </a:r>
            <a:r>
              <a:rPr lang="ar-IQ" sz="2800" dirty="0"/>
              <a:t> نختار </a:t>
            </a:r>
            <a:r>
              <a:rPr lang="en-US" sz="2800" dirty="0"/>
              <a:t>Solve Problem</a:t>
            </a:r>
            <a:r>
              <a:rPr lang="ar-IQ" sz="2800" dirty="0"/>
              <a:t> ليتم حل المسألة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859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7772400" cy="5333999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Start             </a:t>
            </a:r>
            <a:r>
              <a:rPr lang="en-US" sz="2400" dirty="0"/>
              <a:t>Programs            Win QSB</a:t>
            </a:r>
          </a:p>
          <a:p>
            <a:pPr lvl="0"/>
            <a:r>
              <a:rPr lang="en-US" sz="2400" dirty="0"/>
              <a:t>Network  Modeling</a:t>
            </a:r>
          </a:p>
          <a:p>
            <a:pPr lvl="0"/>
            <a:r>
              <a:rPr lang="en-US" sz="2400" dirty="0"/>
              <a:t>New Problem</a:t>
            </a:r>
          </a:p>
          <a:p>
            <a:pPr lvl="0"/>
            <a:r>
              <a:rPr lang="en-US" sz="2400" dirty="0"/>
              <a:t>Transportation Problem</a:t>
            </a:r>
          </a:p>
          <a:p>
            <a:pPr lvl="0"/>
            <a:r>
              <a:rPr lang="en-US" sz="2400" dirty="0"/>
              <a:t>Problem Title : (Transport1)</a:t>
            </a:r>
          </a:p>
          <a:p>
            <a:pPr lvl="0"/>
            <a:r>
              <a:rPr lang="en-US" sz="2400" dirty="0"/>
              <a:t>Number of Sources : </a:t>
            </a:r>
            <a:r>
              <a:rPr lang="en-US" sz="2400" dirty="0" smtClean="0"/>
              <a:t>(</a:t>
            </a:r>
            <a:r>
              <a:rPr lang="ar-IQ" sz="2400" dirty="0" smtClean="0"/>
              <a:t>عدد المصادر</a:t>
            </a:r>
            <a:r>
              <a:rPr lang="en-US" sz="2400" dirty="0" smtClean="0"/>
              <a:t>) </a:t>
            </a:r>
            <a:r>
              <a:rPr lang="en-US" sz="2400" dirty="0"/>
              <a:t>, Number of  Destinations</a:t>
            </a:r>
            <a:r>
              <a:rPr lang="en-US" sz="2400" dirty="0" smtClean="0"/>
              <a:t>:(</a:t>
            </a:r>
            <a:r>
              <a:rPr lang="ar-IQ" sz="2400" dirty="0" smtClean="0"/>
              <a:t>عدد المراكز</a:t>
            </a:r>
            <a:r>
              <a:rPr lang="en-US" sz="2400" dirty="0" smtClean="0"/>
              <a:t>)</a:t>
            </a:r>
            <a:endParaRPr lang="en-US" sz="2400" dirty="0"/>
          </a:p>
          <a:p>
            <a:pPr lvl="0"/>
            <a:r>
              <a:rPr lang="en-US" sz="2400" dirty="0"/>
              <a:t>Objective Criterion : (Maximization)</a:t>
            </a:r>
          </a:p>
          <a:p>
            <a:pPr lvl="0"/>
            <a:r>
              <a:rPr lang="en-US" sz="2400" dirty="0"/>
              <a:t>Data Entry Format : ( Spreadsheet Matrix Form)  </a:t>
            </a:r>
          </a:p>
          <a:p>
            <a:pPr lvl="0"/>
            <a:r>
              <a:rPr lang="en-US" sz="2400" dirty="0" smtClean="0"/>
              <a:t>Solve </a:t>
            </a:r>
            <a:r>
              <a:rPr lang="en-US" sz="2400" dirty="0"/>
              <a:t>and Analyze</a:t>
            </a:r>
          </a:p>
          <a:p>
            <a:pPr lvl="0"/>
            <a:r>
              <a:rPr lang="en-US" sz="2400" dirty="0"/>
              <a:t>Solve Problem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457200"/>
          </a:xfrm>
        </p:spPr>
        <p:txBody>
          <a:bodyPr>
            <a:normAutofit fontScale="90000"/>
          </a:bodyPr>
          <a:lstStyle/>
          <a:p>
            <a:r>
              <a:rPr lang="ar-IQ" b="1" u="sng" dirty="0"/>
              <a:t>خطوات الحل (المسار) </a:t>
            </a:r>
            <a:r>
              <a:rPr lang="ar-IQ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52925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17</TotalTime>
  <Words>319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Composite</vt:lpstr>
      <vt:lpstr>                    الفصل الثالث نماذج شبكات الاعمال  Network Modeling   </vt:lpstr>
      <vt:lpstr>PowerPoint Presentation</vt:lpstr>
      <vt:lpstr>طرائق حل مسائل النقل : </vt:lpstr>
      <vt:lpstr>خطوات الحل بواسطة برنامج Win QSB : </vt:lpstr>
      <vt:lpstr>PowerPoint Presentation</vt:lpstr>
      <vt:lpstr>خطوات الحل (المسار) :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الفصل الثالث نماذج شبكات الاعمال  Network Modeling   </dc:title>
  <dc:creator>DR.Ahmed Saker 2o1O</dc:creator>
  <cp:lastModifiedBy>DR.Ahmed Saker 2o1O</cp:lastModifiedBy>
  <cp:revision>8</cp:revision>
  <dcterms:created xsi:type="dcterms:W3CDTF">2019-01-23T19:52:26Z</dcterms:created>
  <dcterms:modified xsi:type="dcterms:W3CDTF">2019-01-23T20:09:38Z</dcterms:modified>
</cp:coreProperties>
</file>