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09DDAC2-4300-42CF-9C38-9568D99BF70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1850326-6153-41F6-9485-8CDE1F40AA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امثلة مشكلة النقل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/>
            <a:r>
              <a:rPr lang="ar-IQ" sz="1800" dirty="0"/>
              <a:t>من خلال التبويب </a:t>
            </a:r>
            <a:r>
              <a:rPr lang="en-US" sz="1800" dirty="0"/>
              <a:t>Solve and Analyze </a:t>
            </a:r>
            <a:r>
              <a:rPr lang="ar-IQ" sz="1800" dirty="0"/>
              <a:t> نختار </a:t>
            </a:r>
            <a:r>
              <a:rPr lang="en-US" sz="1800" dirty="0"/>
              <a:t>Solve Problem</a:t>
            </a:r>
            <a:r>
              <a:rPr lang="ar-IQ" sz="1800" dirty="0"/>
              <a:t> ليتم حل المسألة :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1800" dirty="0"/>
              <a:t>شكل (3-6)</a:t>
            </a:r>
            <a:endParaRPr lang="en-US" sz="1800" dirty="0"/>
          </a:p>
          <a:p>
            <a:pPr algn="ctr"/>
            <a:endParaRPr lang="en-US" sz="1800" dirty="0"/>
          </a:p>
        </p:txBody>
      </p:sp>
      <p:pic>
        <p:nvPicPr>
          <p:cNvPr id="4" name="Picture 3" descr="C:\Users\win7\AppData\Local\Microsoft\Windows\Temporary Internet Files\Content.Word\New Picture (24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8580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u="sng" dirty="0"/>
              <a:t>تحليل النتائج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457200"/>
            <a:ext cx="7520940" cy="4191000"/>
          </a:xfrm>
        </p:spPr>
        <p:txBody>
          <a:bodyPr>
            <a:noAutofit/>
          </a:bodyPr>
          <a:lstStyle/>
          <a:p>
            <a:pPr algn="r" rtl="1"/>
            <a:endParaRPr lang="en-US" sz="2400" dirty="0"/>
          </a:p>
          <a:p>
            <a:pPr algn="r" rtl="1"/>
            <a:r>
              <a:rPr lang="ar-IQ" sz="2400" dirty="0"/>
              <a:t>من خلال الشكل (3-6) يتضح ان الحل الامثل لمسألة النقل كما يأتي :</a:t>
            </a:r>
            <a:endParaRPr lang="en-US" sz="2400" dirty="0"/>
          </a:p>
          <a:p>
            <a:pPr lvl="0" algn="r" rtl="1"/>
            <a:r>
              <a:rPr lang="ar-IQ" sz="2400" dirty="0"/>
              <a:t>نقل (400) وحدة من المصدر </a:t>
            </a:r>
            <a:r>
              <a:rPr lang="en-US" sz="2400" dirty="0"/>
              <a:t>S1 </a:t>
            </a:r>
            <a:r>
              <a:rPr lang="ar-IQ" sz="2400" dirty="0"/>
              <a:t> الى المركز </a:t>
            </a:r>
            <a:r>
              <a:rPr lang="en-US" sz="2400" dirty="0"/>
              <a:t>D2 </a:t>
            </a:r>
            <a:r>
              <a:rPr lang="ar-IQ" sz="2400" dirty="0"/>
              <a:t>بتكلفة اجمالية (8400) دينار .</a:t>
            </a:r>
            <a:endParaRPr lang="en-US" sz="2400" dirty="0"/>
          </a:p>
          <a:p>
            <a:pPr lvl="0" algn="r" rtl="1"/>
            <a:r>
              <a:rPr lang="ar-IQ" sz="2400" dirty="0"/>
              <a:t>نقل (300) وحدة من المصدر </a:t>
            </a:r>
            <a:r>
              <a:rPr lang="en-US" sz="2400" dirty="0"/>
              <a:t>S2 </a:t>
            </a:r>
            <a:r>
              <a:rPr lang="ar-IQ" sz="2400" dirty="0"/>
              <a:t> الى المركز </a:t>
            </a:r>
            <a:r>
              <a:rPr lang="en-US" sz="2400" dirty="0"/>
              <a:t>D1 </a:t>
            </a:r>
            <a:r>
              <a:rPr lang="ar-IQ" sz="2400" dirty="0"/>
              <a:t> بتكلفة اجمالية (6000) دينار.</a:t>
            </a:r>
            <a:endParaRPr lang="en-US" sz="2400" dirty="0"/>
          </a:p>
          <a:p>
            <a:pPr lvl="0" algn="r" rtl="1"/>
            <a:r>
              <a:rPr lang="ar-IQ" sz="2400" dirty="0"/>
              <a:t>نقل (500) وحدة من المصدر </a:t>
            </a:r>
            <a:r>
              <a:rPr lang="en-US" sz="2400" dirty="0"/>
              <a:t>S2 </a:t>
            </a:r>
            <a:r>
              <a:rPr lang="ar-IQ" sz="2400" dirty="0"/>
              <a:t> الى المركز </a:t>
            </a:r>
            <a:r>
              <a:rPr lang="en-US" sz="2400" dirty="0"/>
              <a:t>D2</a:t>
            </a:r>
            <a:r>
              <a:rPr lang="ar-IQ" sz="2400" dirty="0"/>
              <a:t> بتكلفة اجمالية (10500) دينار.</a:t>
            </a:r>
            <a:endParaRPr lang="en-US" sz="2400" dirty="0"/>
          </a:p>
          <a:p>
            <a:pPr lvl="0" algn="r" rtl="1"/>
            <a:r>
              <a:rPr lang="ar-IQ" sz="2400" dirty="0"/>
              <a:t>نقل (</a:t>
            </a:r>
            <a:r>
              <a:rPr lang="en-US" sz="2400" dirty="0"/>
              <a:t>200</a:t>
            </a:r>
            <a:r>
              <a:rPr lang="ar-IQ" sz="2400" dirty="0"/>
              <a:t>) وحدة من المصدر </a:t>
            </a:r>
            <a:r>
              <a:rPr lang="en-US" sz="2400" dirty="0"/>
              <a:t>S2 </a:t>
            </a:r>
            <a:r>
              <a:rPr lang="ar-IQ" sz="2400" dirty="0"/>
              <a:t> الى المركز </a:t>
            </a:r>
            <a:r>
              <a:rPr lang="en-US" sz="2400" dirty="0"/>
              <a:t>D3</a:t>
            </a:r>
            <a:r>
              <a:rPr lang="ar-IQ" sz="2400" dirty="0"/>
              <a:t> بتكلفة اجمالية (6000) دينار.</a:t>
            </a:r>
            <a:endParaRPr lang="en-US" sz="2400" dirty="0"/>
          </a:p>
          <a:p>
            <a:pPr lvl="0" algn="r" rtl="1"/>
            <a:r>
              <a:rPr lang="ar-IQ" sz="2400" dirty="0"/>
              <a:t>نقل (</a:t>
            </a:r>
            <a:r>
              <a:rPr lang="en-US" sz="2400" dirty="0"/>
              <a:t>600</a:t>
            </a:r>
            <a:r>
              <a:rPr lang="ar-IQ" sz="2400" dirty="0"/>
              <a:t>) وحدة من المصدر </a:t>
            </a:r>
            <a:r>
              <a:rPr lang="en-US" sz="2400" dirty="0"/>
              <a:t>S3 </a:t>
            </a:r>
            <a:r>
              <a:rPr lang="ar-IQ" sz="2400" dirty="0"/>
              <a:t> الى المركز </a:t>
            </a:r>
            <a:r>
              <a:rPr lang="en-US" sz="2400" dirty="0"/>
              <a:t>D3</a:t>
            </a:r>
            <a:r>
              <a:rPr lang="ar-IQ" sz="2400" dirty="0"/>
              <a:t> بتكلفة اجمالية (9000) دينار .</a:t>
            </a:r>
            <a:endParaRPr lang="en-US" sz="2400" dirty="0"/>
          </a:p>
          <a:p>
            <a:pPr lvl="0" algn="r" rtl="1"/>
            <a:r>
              <a:rPr lang="ar-IQ" sz="2400" dirty="0"/>
              <a:t>التكلفة الاجمالية لمسألة النقل بلغت (39900) دينار.</a:t>
            </a:r>
            <a:endParaRPr lang="en-US" sz="2400" dirty="0"/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103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548640"/>
          </a:xfrm>
        </p:spPr>
        <p:txBody>
          <a:bodyPr/>
          <a:lstStyle/>
          <a:p>
            <a:pPr algn="just" rtl="1"/>
            <a:r>
              <a:rPr lang="ar-SA" sz="1800" b="1" u="sng" dirty="0"/>
              <a:t>مثال 1 </a:t>
            </a:r>
            <a:r>
              <a:rPr lang="ar-SA" sz="1800" b="1" dirty="0"/>
              <a:t>: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520940" cy="3852372"/>
          </a:xfrm>
        </p:spPr>
        <p:txBody>
          <a:bodyPr>
            <a:noAutofit/>
          </a:bodyPr>
          <a:lstStyle/>
          <a:p>
            <a:pPr algn="just" rtl="1"/>
            <a:r>
              <a:rPr lang="ar-SA" sz="1800" dirty="0" smtClean="0"/>
              <a:t>إحدى </a:t>
            </a:r>
            <a:r>
              <a:rPr lang="ar-SA" sz="1800" dirty="0"/>
              <a:t>الشركات لها ثلاثة مخازن في مواقع مختلفة، كما أن لها ثلاث مراكز </a:t>
            </a:r>
            <a:r>
              <a:rPr lang="ar-SA" sz="1800" dirty="0" err="1"/>
              <a:t>تسویقیة</a:t>
            </a:r>
            <a:r>
              <a:rPr lang="ar-SA" sz="1800" dirty="0"/>
              <a:t> ، أن</a:t>
            </a:r>
            <a:endParaRPr lang="en-US" sz="1800" dirty="0"/>
          </a:p>
          <a:p>
            <a:pPr algn="just" rtl="1"/>
            <a:r>
              <a:rPr lang="ar-SA" sz="1800" dirty="0" err="1"/>
              <a:t>تكالیف</a:t>
            </a:r>
            <a:r>
              <a:rPr lang="ar-SA" sz="1800" dirty="0"/>
              <a:t> نقل الوحدة الواحدة من السلع </a:t>
            </a:r>
            <a:r>
              <a:rPr lang="ar-SA" sz="1800" dirty="0" err="1"/>
              <a:t>بالدینار</a:t>
            </a:r>
            <a:r>
              <a:rPr lang="ar-SA" sz="1800" dirty="0"/>
              <a:t> وحجم </a:t>
            </a:r>
            <a:r>
              <a:rPr lang="ar-SA" sz="1800" dirty="0" err="1"/>
              <a:t>التخزین</a:t>
            </a:r>
            <a:r>
              <a:rPr lang="ar-SA" sz="1800" dirty="0"/>
              <a:t> لكل محزون </a:t>
            </a:r>
            <a:r>
              <a:rPr lang="ar-SA" sz="1800" dirty="0" err="1" smtClean="0"/>
              <a:t>والاحتیاجات</a:t>
            </a:r>
            <a:r>
              <a:rPr lang="ar-SA" sz="1800" dirty="0" smtClean="0"/>
              <a:t> </a:t>
            </a:r>
            <a:r>
              <a:rPr lang="ar-SA" sz="1800" dirty="0"/>
              <a:t>لكل </a:t>
            </a:r>
            <a:r>
              <a:rPr lang="ar-SA" sz="1800" dirty="0" smtClean="0"/>
              <a:t>مركز</a:t>
            </a:r>
            <a:r>
              <a:rPr lang="ar-IQ" sz="1800" dirty="0" smtClean="0"/>
              <a:t> </a:t>
            </a:r>
            <a:r>
              <a:rPr lang="ar-SA" sz="1800" dirty="0" err="1" smtClean="0"/>
              <a:t>تسویقي</a:t>
            </a:r>
            <a:r>
              <a:rPr lang="ar-SA" sz="1800" dirty="0" smtClean="0"/>
              <a:t> </a:t>
            </a:r>
            <a:r>
              <a:rPr lang="ar-SA" sz="1800" dirty="0"/>
              <a:t>وحسب التفاصيل التالية :</a:t>
            </a:r>
            <a:endParaRPr lang="en-US" sz="1800" dirty="0"/>
          </a:p>
          <a:p>
            <a:pPr lvl="0" algn="just" rtl="1"/>
            <a:r>
              <a:rPr lang="ar-IQ" sz="1800" dirty="0"/>
              <a:t>من المركز </a:t>
            </a:r>
            <a:r>
              <a:rPr lang="en-US" sz="1800" dirty="0"/>
              <a:t>D1 </a:t>
            </a:r>
            <a:r>
              <a:rPr lang="ar-IQ" sz="1800" dirty="0"/>
              <a:t>الى المصدر </a:t>
            </a:r>
            <a:r>
              <a:rPr lang="en-US" sz="1800" dirty="0"/>
              <a:t>S1</a:t>
            </a:r>
            <a:r>
              <a:rPr lang="ar-IQ" sz="1800" dirty="0"/>
              <a:t> تكلفة نقل الوحدة الواحدة 31 دينار</a:t>
            </a:r>
            <a:endParaRPr lang="en-US" sz="1800" dirty="0"/>
          </a:p>
          <a:p>
            <a:pPr lvl="0" algn="just" rtl="1"/>
            <a:r>
              <a:rPr lang="ar-IQ" sz="1800" dirty="0"/>
              <a:t> من المركز </a:t>
            </a:r>
            <a:r>
              <a:rPr lang="en-US" sz="1800" dirty="0"/>
              <a:t>D1</a:t>
            </a:r>
            <a:r>
              <a:rPr lang="ar-IQ" sz="1800" dirty="0"/>
              <a:t> الى المصدر </a:t>
            </a:r>
            <a:r>
              <a:rPr lang="en-US" sz="1800" dirty="0"/>
              <a:t>S2</a:t>
            </a:r>
            <a:r>
              <a:rPr lang="ar-IQ" sz="1800" dirty="0"/>
              <a:t> تكلفة نقل الوحدة الواحدة </a:t>
            </a:r>
            <a:r>
              <a:rPr lang="en-US" sz="1800" dirty="0"/>
              <a:t>20</a:t>
            </a:r>
            <a:r>
              <a:rPr lang="ar-IQ" sz="1800" dirty="0"/>
              <a:t> دينار</a:t>
            </a:r>
            <a:endParaRPr lang="en-US" sz="1800" dirty="0"/>
          </a:p>
          <a:p>
            <a:pPr lvl="0" algn="just" rtl="1"/>
            <a:r>
              <a:rPr lang="ar-IQ" sz="1800" dirty="0"/>
              <a:t>من المركز </a:t>
            </a:r>
            <a:r>
              <a:rPr lang="en-US" sz="1800" dirty="0"/>
              <a:t>D1</a:t>
            </a:r>
            <a:r>
              <a:rPr lang="ar-IQ" sz="1800" dirty="0"/>
              <a:t> الى المصدر </a:t>
            </a:r>
            <a:r>
              <a:rPr lang="en-US" sz="1800" dirty="0"/>
              <a:t>S3</a:t>
            </a:r>
            <a:r>
              <a:rPr lang="ar-IQ" sz="1800" dirty="0"/>
              <a:t> تكلفة نقل الوحدة الواحدة </a:t>
            </a:r>
            <a:r>
              <a:rPr lang="en-US" sz="1800" dirty="0"/>
              <a:t>23</a:t>
            </a:r>
            <a:r>
              <a:rPr lang="ar-IQ" sz="1800" dirty="0"/>
              <a:t> دينار</a:t>
            </a:r>
            <a:endParaRPr lang="en-US" sz="1800" dirty="0"/>
          </a:p>
          <a:p>
            <a:pPr lvl="0" algn="just" rtl="1"/>
            <a:r>
              <a:rPr lang="ar-SA" sz="1800" dirty="0"/>
              <a:t>عدد الوحدات المعروضة في المصدر </a:t>
            </a:r>
            <a:r>
              <a:rPr lang="en-US" sz="1800" dirty="0"/>
              <a:t>S1=400</a:t>
            </a:r>
            <a:r>
              <a:rPr lang="ar-IQ" sz="1800" dirty="0"/>
              <a:t> وعدد الوحدات المطلوبة من المركز </a:t>
            </a:r>
            <a:r>
              <a:rPr lang="en-US" sz="1800" dirty="0"/>
              <a:t>D1=300</a:t>
            </a:r>
          </a:p>
          <a:p>
            <a:pPr lvl="0" algn="just" rtl="1"/>
            <a:r>
              <a:rPr lang="ar-IQ" sz="1800" dirty="0"/>
              <a:t>من المركز </a:t>
            </a:r>
            <a:r>
              <a:rPr lang="en-US" sz="1800" dirty="0"/>
              <a:t>D2</a:t>
            </a:r>
            <a:r>
              <a:rPr lang="ar-IQ" sz="1800" dirty="0"/>
              <a:t> الى المصدر </a:t>
            </a:r>
            <a:r>
              <a:rPr lang="en-US" sz="1800" dirty="0"/>
              <a:t>S1</a:t>
            </a:r>
            <a:r>
              <a:rPr lang="ar-IQ" sz="1800" dirty="0"/>
              <a:t> تكلفة نقل الوحدة الواحدة </a:t>
            </a:r>
            <a:r>
              <a:rPr lang="en-US" sz="1800" dirty="0"/>
              <a:t>21</a:t>
            </a:r>
            <a:r>
              <a:rPr lang="ar-IQ" sz="1800" dirty="0"/>
              <a:t> دينار</a:t>
            </a:r>
            <a:endParaRPr lang="en-US" sz="1800" dirty="0"/>
          </a:p>
          <a:p>
            <a:pPr lvl="0" algn="just" rtl="1"/>
            <a:r>
              <a:rPr lang="ar-IQ" sz="1800" dirty="0"/>
              <a:t>من المركز </a:t>
            </a:r>
            <a:r>
              <a:rPr lang="en-US" sz="1800" dirty="0"/>
              <a:t>D2</a:t>
            </a:r>
            <a:r>
              <a:rPr lang="ar-IQ" sz="1800" dirty="0"/>
              <a:t> الى المصدر </a:t>
            </a:r>
            <a:r>
              <a:rPr lang="en-US" sz="1800" dirty="0"/>
              <a:t>S2</a:t>
            </a:r>
            <a:r>
              <a:rPr lang="ar-IQ" sz="1800" dirty="0"/>
              <a:t> تكلفة نقل الوحدة الواحدة </a:t>
            </a:r>
            <a:r>
              <a:rPr lang="en-US" sz="1800" dirty="0"/>
              <a:t>21</a:t>
            </a:r>
            <a:r>
              <a:rPr lang="ar-IQ" sz="1800" dirty="0"/>
              <a:t> دينار</a:t>
            </a:r>
            <a:endParaRPr lang="en-US" sz="1800" dirty="0"/>
          </a:p>
          <a:p>
            <a:pPr lvl="0" algn="just" rtl="1"/>
            <a:r>
              <a:rPr lang="ar-IQ" sz="1800" dirty="0"/>
              <a:t>من المركز </a:t>
            </a:r>
            <a:r>
              <a:rPr lang="en-US" sz="1800" dirty="0"/>
              <a:t>D2</a:t>
            </a:r>
            <a:r>
              <a:rPr lang="ar-IQ" sz="1800" dirty="0"/>
              <a:t> الى المصدر </a:t>
            </a:r>
            <a:r>
              <a:rPr lang="en-US" sz="1800" dirty="0"/>
              <a:t>S3</a:t>
            </a:r>
            <a:r>
              <a:rPr lang="ar-IQ" sz="1800" dirty="0"/>
              <a:t> تكلفة نقل الوحدة الواحدة </a:t>
            </a:r>
            <a:r>
              <a:rPr lang="en-US" sz="1800" dirty="0"/>
              <a:t>20</a:t>
            </a:r>
            <a:r>
              <a:rPr lang="ar-IQ" sz="1800" dirty="0"/>
              <a:t> دينار</a:t>
            </a:r>
            <a:endParaRPr lang="en-US" sz="1800" dirty="0"/>
          </a:p>
          <a:p>
            <a:pPr lvl="0" algn="just" rtl="1"/>
            <a:r>
              <a:rPr lang="ar-SA" sz="1800" dirty="0"/>
              <a:t>عدد الوحدات المعروضة في المصدر </a:t>
            </a:r>
            <a:r>
              <a:rPr lang="en-US" sz="1800" dirty="0"/>
              <a:t>S2=1000</a:t>
            </a:r>
            <a:r>
              <a:rPr lang="ar-IQ" sz="1800" dirty="0"/>
              <a:t> وعدد الوحدات المطلوبة من المركز </a:t>
            </a:r>
            <a:r>
              <a:rPr lang="en-US" sz="1800" dirty="0"/>
              <a:t>D2=900</a:t>
            </a:r>
          </a:p>
          <a:p>
            <a:pPr lvl="0" algn="just" rtl="1"/>
            <a:r>
              <a:rPr lang="ar-IQ" sz="1800" dirty="0"/>
              <a:t>من المركز </a:t>
            </a:r>
            <a:r>
              <a:rPr lang="en-US" sz="1800" dirty="0"/>
              <a:t>D3</a:t>
            </a:r>
            <a:r>
              <a:rPr lang="ar-IQ" sz="1800" dirty="0"/>
              <a:t> الى المصدر </a:t>
            </a:r>
            <a:r>
              <a:rPr lang="en-US" sz="1800" dirty="0"/>
              <a:t>S1</a:t>
            </a:r>
            <a:r>
              <a:rPr lang="ar-IQ" sz="1800" dirty="0"/>
              <a:t> تكلفة نقل الوحدة الواحدة </a:t>
            </a:r>
            <a:r>
              <a:rPr lang="en-US" sz="1800" dirty="0"/>
              <a:t>42</a:t>
            </a:r>
            <a:r>
              <a:rPr lang="ar-IQ" sz="1800" dirty="0"/>
              <a:t> دينار</a:t>
            </a:r>
            <a:endParaRPr lang="en-US" sz="1800" dirty="0"/>
          </a:p>
          <a:p>
            <a:pPr lvl="0" algn="just" rtl="1"/>
            <a:r>
              <a:rPr lang="ar-IQ" sz="1800" dirty="0"/>
              <a:t>من المركز </a:t>
            </a:r>
            <a:r>
              <a:rPr lang="en-US" sz="1800" dirty="0"/>
              <a:t>D3</a:t>
            </a:r>
            <a:r>
              <a:rPr lang="ar-IQ" sz="1800" dirty="0"/>
              <a:t> الى المصدر </a:t>
            </a:r>
            <a:r>
              <a:rPr lang="en-US" sz="1800" dirty="0"/>
              <a:t>S2</a:t>
            </a:r>
            <a:r>
              <a:rPr lang="ar-IQ" sz="1800" dirty="0"/>
              <a:t> تكلفة نقل الوحدة الواحدة </a:t>
            </a:r>
            <a:r>
              <a:rPr lang="en-US" sz="1800" dirty="0"/>
              <a:t>30</a:t>
            </a:r>
            <a:r>
              <a:rPr lang="ar-IQ" sz="1800" dirty="0"/>
              <a:t> دينار</a:t>
            </a:r>
            <a:endParaRPr lang="en-US" sz="1800" dirty="0"/>
          </a:p>
          <a:p>
            <a:pPr lvl="0" algn="just" rtl="1"/>
            <a:r>
              <a:rPr lang="ar-IQ" sz="1800" dirty="0"/>
              <a:t>من المركز </a:t>
            </a:r>
            <a:r>
              <a:rPr lang="en-US" sz="1800" dirty="0"/>
              <a:t>D3</a:t>
            </a:r>
            <a:r>
              <a:rPr lang="ar-IQ" sz="1800" dirty="0"/>
              <a:t> الى المصدر </a:t>
            </a:r>
            <a:r>
              <a:rPr lang="en-US" sz="1800" dirty="0"/>
              <a:t>S3</a:t>
            </a:r>
            <a:r>
              <a:rPr lang="ar-IQ" sz="1800" dirty="0"/>
              <a:t> تكلفة نقل الوحدة الواحدة </a:t>
            </a:r>
            <a:r>
              <a:rPr lang="en-US" sz="1800" dirty="0"/>
              <a:t>15</a:t>
            </a:r>
            <a:r>
              <a:rPr lang="ar-IQ" sz="1800" dirty="0"/>
              <a:t> دينار</a:t>
            </a:r>
            <a:endParaRPr lang="en-US" sz="1800" dirty="0"/>
          </a:p>
          <a:p>
            <a:pPr algn="just" rtl="1"/>
            <a:r>
              <a:rPr lang="ar-SA" sz="1800" dirty="0"/>
              <a:t>عدد الوحدات المعروضة في المصدر </a:t>
            </a:r>
            <a:r>
              <a:rPr lang="en-US" sz="1800" dirty="0"/>
              <a:t>S1=600</a:t>
            </a:r>
            <a:r>
              <a:rPr lang="ar-IQ" sz="1800" dirty="0"/>
              <a:t> وعدد الوحدات المطلوبة من المركز </a:t>
            </a:r>
            <a:r>
              <a:rPr lang="en-US" sz="1800" dirty="0"/>
              <a:t>D1=800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r" rtl="1"/>
            <a:r>
              <a:rPr lang="ar-IQ" b="1" dirty="0"/>
              <a:t>المطلوب :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>
              <a:buFont typeface="+mj-lt"/>
              <a:buAutoNum type="arabicPeriod"/>
            </a:pPr>
            <a:r>
              <a:rPr lang="ar-IQ" sz="2800" dirty="0" smtClean="0"/>
              <a:t>تكوين </a:t>
            </a:r>
            <a:r>
              <a:rPr lang="ar-IQ" sz="2800" dirty="0"/>
              <a:t>جدول النقل الخاص بالمسألة </a:t>
            </a:r>
            <a:endParaRPr lang="en-US" sz="2800" dirty="0"/>
          </a:p>
          <a:p>
            <a:pPr lvl="0" algn="just" rtl="1">
              <a:buFont typeface="+mj-lt"/>
              <a:buAutoNum type="arabicPeriod"/>
            </a:pPr>
            <a:r>
              <a:rPr lang="ar-IQ" sz="2800" dirty="0"/>
              <a:t>خطوات ايجاد الحل الاساسي والحل الأمثل للمسألة </a:t>
            </a:r>
            <a:r>
              <a:rPr lang="ar-IQ" sz="2800" dirty="0" err="1"/>
              <a:t>بإستخدام</a:t>
            </a:r>
            <a:r>
              <a:rPr lang="ar-IQ" sz="2800" dirty="0"/>
              <a:t> برنامج </a:t>
            </a:r>
            <a:r>
              <a:rPr lang="en-US" sz="2800" dirty="0"/>
              <a:t>Win QSB </a:t>
            </a:r>
          </a:p>
          <a:p>
            <a:pPr algn="just" rtl="1">
              <a:buFont typeface="+mj-lt"/>
              <a:buAutoNum type="arabicPeriod"/>
            </a:pPr>
            <a:r>
              <a:rPr lang="ar-IQ" sz="2800" dirty="0"/>
              <a:t>تحليل النتائج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405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/>
              <a:t>الحل :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61972"/>
          </a:xfrm>
        </p:spPr>
        <p:txBody>
          <a:bodyPr>
            <a:noAutofit/>
          </a:bodyPr>
          <a:lstStyle/>
          <a:p>
            <a:pPr lvl="0" algn="just" rtl="1"/>
            <a:r>
              <a:rPr lang="ar-IQ" sz="2400" dirty="0" smtClean="0"/>
              <a:t>تكوين </a:t>
            </a:r>
            <a:r>
              <a:rPr lang="ar-IQ" sz="2400" dirty="0"/>
              <a:t>جدول النقل :</a:t>
            </a:r>
            <a:endParaRPr lang="en-US" sz="2400" dirty="0"/>
          </a:p>
          <a:p>
            <a:pPr algn="just" rtl="1"/>
            <a:r>
              <a:rPr lang="ar-IQ" sz="2400" dirty="0"/>
              <a:t>يتم تكوين الجدول الخاص بمسألة النقل كما يأتي :</a:t>
            </a:r>
            <a:endParaRPr lang="en-US" sz="2400" dirty="0"/>
          </a:p>
          <a:p>
            <a:pPr lvl="0" algn="just" rtl="1"/>
            <a:r>
              <a:rPr lang="ar-IQ" sz="2400" dirty="0"/>
              <a:t>وضع مصادر التخزين في الصفوف وهي </a:t>
            </a:r>
            <a:r>
              <a:rPr lang="en-US" sz="2400" dirty="0"/>
              <a:t>S1,S2,S3</a:t>
            </a:r>
            <a:r>
              <a:rPr lang="ar-IQ" sz="2400" dirty="0"/>
              <a:t> مراكز الخزن في الاعمدة وهي </a:t>
            </a:r>
            <a:r>
              <a:rPr lang="en-US" sz="2400" dirty="0"/>
              <a:t>D1,D2,D3</a:t>
            </a:r>
            <a:r>
              <a:rPr lang="ar-IQ" sz="2400" dirty="0"/>
              <a:t> .</a:t>
            </a:r>
            <a:endParaRPr lang="en-US" sz="2400" dirty="0"/>
          </a:p>
          <a:p>
            <a:pPr lvl="0" algn="just" rtl="1"/>
            <a:r>
              <a:rPr lang="ar-IQ" sz="2400" dirty="0"/>
              <a:t>وضع تكاليف نقل الوحدة الواحدة في مربع صغير اعلى كل خلية وكلا حسب موقعه</a:t>
            </a:r>
            <a:endParaRPr lang="en-US" sz="2400" dirty="0"/>
          </a:p>
          <a:p>
            <a:pPr lvl="0" algn="just" rtl="1"/>
            <a:r>
              <a:rPr lang="ar-IQ" sz="2400" dirty="0"/>
              <a:t>وضع الوحدات المعروضة من كل مصدر في نهاية كل صف وهي على التوالي  400 , 1000 , 600</a:t>
            </a:r>
            <a:endParaRPr lang="en-US" sz="2400" dirty="0"/>
          </a:p>
          <a:p>
            <a:pPr lvl="0" algn="just" rtl="1"/>
            <a:r>
              <a:rPr lang="ar-IQ" sz="2400" dirty="0"/>
              <a:t>وضع الوحدات المطلوبة في نهاية كل عمود وهي على التوالي 300 , 900 , 800</a:t>
            </a:r>
            <a:endParaRPr lang="en-US" sz="2400" dirty="0"/>
          </a:p>
          <a:p>
            <a:pPr lvl="0" algn="just" rtl="1"/>
            <a:r>
              <a:rPr lang="ar-IQ" sz="2400" dirty="0"/>
              <a:t>يجب </a:t>
            </a:r>
            <a:r>
              <a:rPr lang="ar-IQ" sz="2400" dirty="0" err="1"/>
              <a:t>التاكد</a:t>
            </a:r>
            <a:r>
              <a:rPr lang="ar-IQ" sz="2400" dirty="0"/>
              <a:t> من توازن الجدول أي مجموع المعروض = مجموع المطلوب</a:t>
            </a:r>
            <a:endParaRPr lang="en-US" sz="2400" dirty="0"/>
          </a:p>
          <a:p>
            <a:pPr algn="just" rtl="1"/>
            <a:r>
              <a:rPr lang="ar-IQ" sz="2400" dirty="0"/>
              <a:t>وبذلك سيكون الجدول الخاص بمسالة النقل كما </a:t>
            </a:r>
            <a:r>
              <a:rPr lang="ar-IQ" sz="2400" dirty="0" err="1"/>
              <a:t>ياتي</a:t>
            </a:r>
            <a:r>
              <a:rPr lang="ar-IQ" sz="2400" dirty="0"/>
              <a:t> : </a:t>
            </a:r>
            <a:endParaRPr lang="en-US" sz="2400" dirty="0"/>
          </a:p>
          <a:p>
            <a:pPr algn="just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06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جدول (2-1)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7" t="37084" r="28082" b="16041"/>
          <a:stretch/>
        </p:blipFill>
        <p:spPr bwMode="auto">
          <a:xfrm>
            <a:off x="1295400" y="1371600"/>
            <a:ext cx="7031736" cy="4287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5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2000" dirty="0"/>
              <a:t>خطوات الحل بواسطة برنامج </a:t>
            </a:r>
            <a:r>
              <a:rPr lang="en-US" sz="2000" dirty="0"/>
              <a:t>Win QSB </a:t>
            </a:r>
            <a:r>
              <a:rPr lang="ar-IQ" sz="2000" dirty="0"/>
              <a:t>: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IQ" sz="1800" dirty="0" smtClean="0"/>
              <a:t>من </a:t>
            </a:r>
            <a:r>
              <a:rPr lang="ar-IQ" sz="1800" dirty="0"/>
              <a:t>التبويب </a:t>
            </a:r>
            <a:r>
              <a:rPr lang="en-US" sz="1800" dirty="0"/>
              <a:t>File </a:t>
            </a:r>
            <a:r>
              <a:rPr lang="ar-IQ" sz="1800" dirty="0"/>
              <a:t> يتم اختيار </a:t>
            </a:r>
            <a:r>
              <a:rPr lang="en-US" sz="1800" dirty="0"/>
              <a:t> New Problem</a:t>
            </a:r>
            <a:r>
              <a:rPr lang="ar-IQ" sz="1800" dirty="0"/>
              <a:t>فتظهر النافذة التالية :</a:t>
            </a:r>
            <a:endParaRPr lang="en-US" sz="1800" dirty="0"/>
          </a:p>
          <a:p>
            <a:pPr algn="ctr" rtl="1"/>
            <a:r>
              <a:rPr lang="ar-IQ" sz="1800" dirty="0"/>
              <a:t>شكل (3-1)</a:t>
            </a:r>
            <a:endParaRPr lang="en-US" sz="1800" dirty="0"/>
          </a:p>
          <a:p>
            <a:pPr algn="r" rtl="1"/>
            <a:endParaRPr lang="en-US" sz="1800" dirty="0"/>
          </a:p>
        </p:txBody>
      </p:sp>
      <p:pic>
        <p:nvPicPr>
          <p:cNvPr id="4" name="Picture 3" descr="C:\Users\win7\AppData\Local\Microsoft\Windows\Temporary Internet Files\Content.Word\New Picture (16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0" y="1972903"/>
            <a:ext cx="5941695" cy="3910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319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dirty="0"/>
              <a:t>اختيار الامر </a:t>
            </a:r>
            <a:r>
              <a:rPr lang="en-US" sz="2000" dirty="0"/>
              <a:t>Transportation Problem</a:t>
            </a:r>
            <a:r>
              <a:rPr lang="ar-IQ" sz="2000" dirty="0"/>
              <a:t> فتظهر نافذة مسألة النقل اذ يتم من خلالها تحديد اسم المشكلة وعدد المصادر </a:t>
            </a:r>
            <a:r>
              <a:rPr lang="ar-IQ" sz="2000" dirty="0" smtClean="0"/>
              <a:t>وعدد</a:t>
            </a:r>
          </a:p>
          <a:p>
            <a:pPr algn="ctr" rtl="1"/>
            <a:r>
              <a:rPr lang="ar-IQ" sz="2000" dirty="0"/>
              <a:t>شكل (3-2)</a:t>
            </a:r>
            <a:endParaRPr lang="en-US" sz="2000" dirty="0"/>
          </a:p>
          <a:p>
            <a:pPr algn="r" rtl="1"/>
            <a:r>
              <a:rPr lang="ar-IQ" sz="2000" dirty="0" smtClean="0"/>
              <a:t> </a:t>
            </a:r>
            <a:endParaRPr lang="en-US" sz="2000" dirty="0"/>
          </a:p>
        </p:txBody>
      </p:sp>
      <p:pic>
        <p:nvPicPr>
          <p:cNvPr id="4" name="Picture 3" descr="C:\Users\win7\AppData\Local\Microsoft\Windows\Temporary Internet Files\Content.Word\New Picture (17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6781800" cy="4462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531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IQ" sz="2000" dirty="0" smtClean="0"/>
              <a:t>بالضغط </a:t>
            </a:r>
            <a:r>
              <a:rPr lang="ar-IQ" sz="2000" dirty="0"/>
              <a:t>على </a:t>
            </a:r>
            <a:r>
              <a:rPr lang="en-US" sz="2000" dirty="0"/>
              <a:t>ok </a:t>
            </a:r>
            <a:r>
              <a:rPr lang="ar-IQ" sz="2000" dirty="0"/>
              <a:t> تظهر نافذة ادخال التكاليف التي تم وضعها في الجدول الخاص بالمسألة ويتم من خلالها ادخال التكاليف وكميات العرض والطلب كما يأتي :</a:t>
            </a:r>
            <a:endParaRPr lang="en-US" sz="2000" dirty="0"/>
          </a:p>
          <a:p>
            <a:pPr algn="ctr" rtl="1"/>
            <a:r>
              <a:rPr lang="ar-IQ" sz="2000" dirty="0" smtClean="0"/>
              <a:t>شكل </a:t>
            </a:r>
            <a:r>
              <a:rPr lang="ar-IQ" sz="2000" dirty="0"/>
              <a:t>(3-3)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 descr="C:\Users\win7\AppData\Local\Microsoft\Windows\Temporary Internet Files\Content.Word\New Picture (18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7818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53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شكل (3-5)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:\Users\win7\AppData\Local\Microsoft\Windows\Temporary Internet Files\Content.Word\New Picture (23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143000"/>
            <a:ext cx="7521575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731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519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امثلة مشكلة النقل</vt:lpstr>
      <vt:lpstr>مثال 1 :</vt:lpstr>
      <vt:lpstr>المطلوب :  </vt:lpstr>
      <vt:lpstr>الحل : </vt:lpstr>
      <vt:lpstr>جدول (2-1)</vt:lpstr>
      <vt:lpstr>خطوات الحل بواسطة برنامج Win QSB : </vt:lpstr>
      <vt:lpstr>PowerPoint Presentation</vt:lpstr>
      <vt:lpstr>PowerPoint Presentation</vt:lpstr>
      <vt:lpstr>شكل (3-5) </vt:lpstr>
      <vt:lpstr>من خلال التبويب Solve and Analyze  نختار Solve Problem ليتم حل المسألة : </vt:lpstr>
      <vt:lpstr>تحليل النتائج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امثلة مشكلة النقل</dc:title>
  <dc:creator>DR.Ahmed Saker 2o1O</dc:creator>
  <cp:lastModifiedBy>DR.Ahmed Saker 2o1O</cp:lastModifiedBy>
  <cp:revision>14</cp:revision>
  <dcterms:created xsi:type="dcterms:W3CDTF">2019-01-23T20:09:55Z</dcterms:created>
  <dcterms:modified xsi:type="dcterms:W3CDTF">2019-01-23T20:33:57Z</dcterms:modified>
</cp:coreProperties>
</file>