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E1219-FD02-4530-B81C-EB83559111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34995-0F64-4142-A103-DFD00571B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34995-0F64-4142-A103-DFD00571B5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3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17D2F2-4C4A-4EA7-9BA5-4FC81C3EFA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EA3D73-926A-4E66-B409-AC59290AC6E6}" type="datetimeFigureOut">
              <a:rPr lang="en-US" smtClean="0"/>
              <a:t>1/23/2019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امثلة مشكلة النقل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Autofit/>
          </a:bodyPr>
          <a:lstStyle/>
          <a:p>
            <a:pPr algn="r" rtl="1"/>
            <a:r>
              <a:rPr lang="ar-IQ" sz="2800" b="1" u="sng" dirty="0"/>
              <a:t>مثال 2</a:t>
            </a:r>
            <a:r>
              <a:rPr lang="ar-IQ" sz="2800" b="1" dirty="0"/>
              <a:t> : </a:t>
            </a:r>
            <a:r>
              <a:rPr lang="ar-IQ" sz="2800" dirty="0"/>
              <a:t>شركة لديها مركزين </a:t>
            </a:r>
            <a:r>
              <a:rPr lang="ar-IQ" sz="2800" dirty="0" err="1"/>
              <a:t>لانتاج</a:t>
            </a:r>
            <a:r>
              <a:rPr lang="ar-IQ" sz="2800" dirty="0"/>
              <a:t> مساحيق التنظيف هما </a:t>
            </a:r>
            <a:r>
              <a:rPr lang="en-US" sz="2800" dirty="0"/>
              <a:t>S1 </a:t>
            </a:r>
            <a:r>
              <a:rPr lang="ar-IQ" sz="2800" dirty="0"/>
              <a:t> و </a:t>
            </a:r>
            <a:r>
              <a:rPr lang="en-US" sz="2800" dirty="0"/>
              <a:t>S2</a:t>
            </a:r>
            <a:r>
              <a:rPr lang="ar-IQ" sz="2800" dirty="0"/>
              <a:t> ومركزين للتوزيع </a:t>
            </a:r>
            <a:r>
              <a:rPr lang="en-US" sz="2800" dirty="0"/>
              <a:t>D1</a:t>
            </a:r>
            <a:r>
              <a:rPr lang="ar-IQ" sz="2800" dirty="0"/>
              <a:t> و</a:t>
            </a:r>
            <a:r>
              <a:rPr lang="en-US" sz="2800" dirty="0"/>
              <a:t>D2</a:t>
            </a:r>
            <a:r>
              <a:rPr lang="ar-IQ" sz="2800" dirty="0"/>
              <a:t> ، فاذا كانت تفاصيل كميات وتكاليف نقل المساحيق من مراكز الانتاج الى مراكز التوزيع كما </a:t>
            </a:r>
            <a:r>
              <a:rPr lang="ar-IQ" sz="2800" dirty="0" err="1"/>
              <a:t>ياتي</a:t>
            </a:r>
            <a:r>
              <a:rPr lang="ar-IQ" sz="2800" dirty="0"/>
              <a:t> :</a:t>
            </a:r>
            <a:endParaRPr lang="en-US" sz="2800" dirty="0"/>
          </a:p>
          <a:p>
            <a:pPr lvl="0" algn="r" rtl="1"/>
            <a:r>
              <a:rPr lang="ar-IQ" sz="2800" dirty="0"/>
              <a:t>من </a:t>
            </a:r>
            <a:r>
              <a:rPr lang="en-US" sz="2800" dirty="0"/>
              <a:t>S1</a:t>
            </a:r>
            <a:r>
              <a:rPr lang="ar-IQ" sz="2800" dirty="0"/>
              <a:t> الى </a:t>
            </a:r>
            <a:r>
              <a:rPr lang="en-US" sz="2800" dirty="0"/>
              <a:t>D1</a:t>
            </a:r>
            <a:r>
              <a:rPr lang="ar-IQ" sz="2800" dirty="0"/>
              <a:t>  بتكلفة 10 دينار للوحدة الواحدة </a:t>
            </a:r>
            <a:endParaRPr lang="en-US" sz="2800" dirty="0"/>
          </a:p>
          <a:p>
            <a:pPr lvl="0" algn="r" rtl="1"/>
            <a:r>
              <a:rPr lang="ar-IQ" sz="2800" dirty="0"/>
              <a:t>من </a:t>
            </a:r>
            <a:r>
              <a:rPr lang="en-US" sz="2800" dirty="0"/>
              <a:t>S1</a:t>
            </a:r>
            <a:r>
              <a:rPr lang="ar-IQ" sz="2800" dirty="0"/>
              <a:t> الى </a:t>
            </a:r>
            <a:r>
              <a:rPr lang="en-US" sz="2800" dirty="0"/>
              <a:t>D2</a:t>
            </a:r>
            <a:r>
              <a:rPr lang="ar-IQ" sz="2800" dirty="0"/>
              <a:t>  </a:t>
            </a:r>
            <a:r>
              <a:rPr lang="en-US" sz="2800" dirty="0"/>
              <a:t>5</a:t>
            </a:r>
            <a:r>
              <a:rPr lang="ar-IQ" sz="2800" dirty="0"/>
              <a:t> دينار للوحدة الواحدة </a:t>
            </a:r>
            <a:endParaRPr lang="en-US" sz="2800" dirty="0"/>
          </a:p>
          <a:p>
            <a:pPr lvl="0" algn="r" rtl="1"/>
            <a:r>
              <a:rPr lang="ar-IQ" sz="2800" dirty="0"/>
              <a:t>من </a:t>
            </a:r>
            <a:r>
              <a:rPr lang="en-US" sz="2800" dirty="0"/>
              <a:t>S2</a:t>
            </a:r>
            <a:r>
              <a:rPr lang="ar-IQ" sz="2800" dirty="0"/>
              <a:t> الى </a:t>
            </a:r>
            <a:r>
              <a:rPr lang="en-US" sz="2800" dirty="0"/>
              <a:t>D1</a:t>
            </a:r>
            <a:r>
              <a:rPr lang="ar-IQ" sz="2800" dirty="0"/>
              <a:t>  3 دينار للوحدة الواحدة</a:t>
            </a:r>
            <a:endParaRPr lang="en-US" sz="2800" dirty="0"/>
          </a:p>
          <a:p>
            <a:pPr lvl="0" algn="r" rtl="1"/>
            <a:r>
              <a:rPr lang="ar-IQ" sz="2800" dirty="0"/>
              <a:t>من </a:t>
            </a:r>
            <a:r>
              <a:rPr lang="en-US" sz="2800" dirty="0"/>
              <a:t>S2</a:t>
            </a:r>
            <a:r>
              <a:rPr lang="ar-IQ" sz="2800" dirty="0"/>
              <a:t> الى </a:t>
            </a:r>
            <a:r>
              <a:rPr lang="en-US" sz="2800" dirty="0"/>
              <a:t>D</a:t>
            </a:r>
            <a:r>
              <a:rPr lang="ar-IQ" sz="2800" dirty="0"/>
              <a:t>2  4 دينار للوحدة الواحدة</a:t>
            </a:r>
            <a:endParaRPr lang="en-US" sz="2800" dirty="0"/>
          </a:p>
          <a:p>
            <a:pPr lvl="0" algn="r" rtl="1"/>
            <a:r>
              <a:rPr lang="ar-IQ" sz="2800" dirty="0"/>
              <a:t>الكمية المعروضة في مراكز الانتاج </a:t>
            </a:r>
            <a:r>
              <a:rPr lang="en-US" sz="2800" dirty="0"/>
              <a:t>S1=50,S2=100</a:t>
            </a:r>
          </a:p>
          <a:p>
            <a:pPr lvl="0" algn="r" rtl="1"/>
            <a:r>
              <a:rPr lang="ar-IQ" sz="2800" dirty="0"/>
              <a:t>الكمية المطلوبة في مراكز التوزيع </a:t>
            </a:r>
            <a:r>
              <a:rPr lang="en-US" sz="2800" dirty="0"/>
              <a:t>D1=75,D2=75</a:t>
            </a:r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90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800" u="sng" dirty="0"/>
              <a:t>المطلوب :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IQ" sz="3200" dirty="0" smtClean="0"/>
              <a:t>تكوين </a:t>
            </a:r>
            <a:r>
              <a:rPr lang="ar-IQ" sz="3200" dirty="0"/>
              <a:t>الجدول الخاص بمسألة النقل </a:t>
            </a:r>
            <a:r>
              <a:rPr lang="en-US" sz="3200" dirty="0"/>
              <a:t>(Transport2) </a:t>
            </a:r>
          </a:p>
          <a:p>
            <a:pPr lvl="0" algn="r" rtl="1"/>
            <a:r>
              <a:rPr lang="ar-IQ" sz="3200" dirty="0"/>
              <a:t>خطوات ايجاد الحل الامثل بواسطة برنامج </a:t>
            </a:r>
            <a:r>
              <a:rPr lang="en-US" sz="3200" dirty="0"/>
              <a:t>	Win QSB </a:t>
            </a:r>
          </a:p>
          <a:p>
            <a:pPr lvl="0" algn="r" rtl="1"/>
            <a:r>
              <a:rPr lang="ar-IQ" sz="3200" dirty="0"/>
              <a:t>تحليل النتائج </a:t>
            </a:r>
            <a:endParaRPr lang="en-US" sz="3200" dirty="0"/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2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5" t="32084" r="23630" b="14516"/>
          <a:stretch/>
        </p:blipFill>
        <p:spPr bwMode="auto">
          <a:xfrm>
            <a:off x="1143000" y="609599"/>
            <a:ext cx="6416040" cy="529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620000" cy="5334000"/>
          </a:xfrm>
        </p:spPr>
        <p:txBody>
          <a:bodyPr>
            <a:noAutofit/>
          </a:bodyPr>
          <a:lstStyle/>
          <a:p>
            <a:pPr lvl="0" algn="r" rtl="1"/>
            <a:r>
              <a:rPr lang="ar-IQ" sz="2400" b="1" u="sng" dirty="0"/>
              <a:t>خطوات الحل</a:t>
            </a:r>
            <a:r>
              <a:rPr lang="ar-IQ" sz="2400" dirty="0"/>
              <a:t> </a:t>
            </a:r>
            <a:r>
              <a:rPr lang="ar-IQ" sz="2400" b="1" dirty="0"/>
              <a:t>:</a:t>
            </a:r>
            <a:endParaRPr lang="en-US" sz="2400" dirty="0"/>
          </a:p>
          <a:p>
            <a:pPr lvl="0" algn="r" rtl="1"/>
            <a:r>
              <a:rPr lang="en-US" sz="2400" dirty="0"/>
              <a:t>Start             Programs            Win QSB</a:t>
            </a:r>
          </a:p>
          <a:p>
            <a:pPr lvl="0" algn="r" rtl="1"/>
            <a:r>
              <a:rPr lang="en-US" sz="2400" dirty="0"/>
              <a:t>Network  Modeling</a:t>
            </a:r>
          </a:p>
          <a:p>
            <a:pPr lvl="0" algn="r" rtl="1"/>
            <a:r>
              <a:rPr lang="en-US" sz="2400" dirty="0"/>
              <a:t>New Problem</a:t>
            </a:r>
          </a:p>
          <a:p>
            <a:pPr lvl="0" algn="r" rtl="1"/>
            <a:r>
              <a:rPr lang="en-US" sz="2400" dirty="0"/>
              <a:t>Transportation Problem</a:t>
            </a:r>
          </a:p>
          <a:p>
            <a:pPr lvl="0" algn="r" rtl="1"/>
            <a:r>
              <a:rPr lang="en-US" sz="2400" dirty="0"/>
              <a:t>Problem Title : (Transport</a:t>
            </a:r>
            <a:r>
              <a:rPr lang="ar-IQ" sz="2400" dirty="0"/>
              <a:t>2</a:t>
            </a:r>
            <a:r>
              <a:rPr lang="en-US" sz="2400" dirty="0"/>
              <a:t>)</a:t>
            </a:r>
          </a:p>
          <a:p>
            <a:pPr lvl="0" algn="r" rtl="1"/>
            <a:r>
              <a:rPr lang="en-US" sz="2400" dirty="0"/>
              <a:t>Number of Sources : (</a:t>
            </a:r>
            <a:r>
              <a:rPr lang="ar-IQ" sz="2400" dirty="0"/>
              <a:t>2</a:t>
            </a:r>
            <a:r>
              <a:rPr lang="en-US" sz="2400" dirty="0"/>
              <a:t>) , Number of  Destinations:(</a:t>
            </a:r>
            <a:r>
              <a:rPr lang="ar-IQ" sz="2400" dirty="0"/>
              <a:t>2</a:t>
            </a:r>
            <a:r>
              <a:rPr lang="en-US" sz="2400" dirty="0"/>
              <a:t>)</a:t>
            </a:r>
          </a:p>
          <a:p>
            <a:pPr lvl="0" algn="r" rtl="1"/>
            <a:r>
              <a:rPr lang="en-US" sz="2400" dirty="0"/>
              <a:t>Objective Criterion : (Maximization)</a:t>
            </a:r>
          </a:p>
          <a:p>
            <a:pPr lvl="0" algn="r" rtl="1"/>
            <a:r>
              <a:rPr lang="en-US" sz="2400" dirty="0"/>
              <a:t>Data Entry Format : ( Spreadsheet Matrix Form)  </a:t>
            </a:r>
          </a:p>
          <a:p>
            <a:pPr lvl="0" algn="r" rtl="1"/>
            <a:r>
              <a:rPr lang="en-US" sz="2400" dirty="0"/>
              <a:t>Edit            Node Name (S1,S2),(D1,D2)</a:t>
            </a:r>
          </a:p>
          <a:p>
            <a:pPr lvl="0" algn="r" rtl="1"/>
            <a:r>
              <a:rPr lang="en-US" sz="2400" dirty="0"/>
              <a:t>Solve and Analyze</a:t>
            </a:r>
          </a:p>
          <a:p>
            <a:pPr lvl="0" algn="r" rtl="1"/>
            <a:r>
              <a:rPr lang="en-US" sz="2400" dirty="0"/>
              <a:t>Solve Problem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45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win7\AppData\Local\Microsoft\Windows\Temporary Internet Files\Content.Word\New Picture (25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285753" cy="4961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26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win7\AppData\Local\Microsoft\Windows\Temporary Internet Files\Content.Word\New Picture (27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3167"/>
            <a:ext cx="7620000" cy="38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16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b="1" dirty="0"/>
              <a:t>شكل (3-9)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win7\AppData\Local\Microsoft\Windows\Temporary Internet Files\Content.Word\New Picture (28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38350"/>
            <a:ext cx="6244907" cy="413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79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3200" b="1" dirty="0" smtClean="0"/>
              <a:t>تحليل النتائج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/>
              <a:t> </a:t>
            </a:r>
            <a:endParaRPr lang="en-US" dirty="0"/>
          </a:p>
          <a:p>
            <a:pPr algn="r" rtl="1"/>
            <a:r>
              <a:rPr lang="ar-IQ" dirty="0"/>
              <a:t>من الشكل (3-9) فان الحل الامثل لمسألة النقل  (2</a:t>
            </a:r>
            <a:r>
              <a:rPr lang="en-US" dirty="0"/>
              <a:t>Transport</a:t>
            </a:r>
            <a:r>
              <a:rPr lang="ar-IQ" dirty="0"/>
              <a:t> ) كما </a:t>
            </a:r>
            <a:r>
              <a:rPr lang="ar-IQ" dirty="0" err="1"/>
              <a:t>ياتي</a:t>
            </a:r>
            <a:r>
              <a:rPr lang="ar-IQ" dirty="0"/>
              <a:t> :</a:t>
            </a:r>
            <a:endParaRPr lang="en-US" dirty="0"/>
          </a:p>
          <a:p>
            <a:pPr lvl="0" algn="r" rtl="1"/>
            <a:r>
              <a:rPr lang="ar-IQ" dirty="0"/>
              <a:t>نقل (50) وحدة من المصدر </a:t>
            </a:r>
            <a:r>
              <a:rPr lang="en-US" dirty="0"/>
              <a:t>S1 </a:t>
            </a:r>
            <a:r>
              <a:rPr lang="ar-IQ" dirty="0"/>
              <a:t> الى المركز </a:t>
            </a:r>
            <a:r>
              <a:rPr lang="en-US" dirty="0"/>
              <a:t>D2</a:t>
            </a:r>
            <a:r>
              <a:rPr lang="ar-IQ" dirty="0"/>
              <a:t> بتكلفة اجمالية (250) دينار .</a:t>
            </a:r>
            <a:endParaRPr lang="en-US" dirty="0"/>
          </a:p>
          <a:p>
            <a:pPr lvl="0" algn="r" rtl="1"/>
            <a:r>
              <a:rPr lang="ar-IQ" dirty="0"/>
              <a:t>نقل (</a:t>
            </a:r>
            <a:r>
              <a:rPr lang="en-US" dirty="0"/>
              <a:t>75</a:t>
            </a:r>
            <a:r>
              <a:rPr lang="ar-IQ" dirty="0"/>
              <a:t>) وحدة من المصدر </a:t>
            </a:r>
            <a:r>
              <a:rPr lang="en-US" dirty="0"/>
              <a:t>S2 </a:t>
            </a:r>
            <a:r>
              <a:rPr lang="ar-IQ" dirty="0"/>
              <a:t> الى المركز </a:t>
            </a:r>
            <a:r>
              <a:rPr lang="en-US" dirty="0"/>
              <a:t>D1</a:t>
            </a:r>
            <a:r>
              <a:rPr lang="ar-IQ" dirty="0"/>
              <a:t>  بتكلفة اجمالية (</a:t>
            </a:r>
            <a:r>
              <a:rPr lang="en-US" dirty="0"/>
              <a:t>150</a:t>
            </a:r>
            <a:r>
              <a:rPr lang="ar-IQ" dirty="0"/>
              <a:t>) دينار.</a:t>
            </a:r>
            <a:endParaRPr lang="en-US" dirty="0"/>
          </a:p>
          <a:p>
            <a:pPr lvl="0" algn="r" rtl="1"/>
            <a:r>
              <a:rPr lang="ar-IQ" dirty="0"/>
              <a:t>نقل (</a:t>
            </a:r>
            <a:r>
              <a:rPr lang="en-US" dirty="0"/>
              <a:t>25</a:t>
            </a:r>
            <a:r>
              <a:rPr lang="ar-IQ" dirty="0"/>
              <a:t>) وحدة من المصدر </a:t>
            </a:r>
            <a:r>
              <a:rPr lang="en-US" dirty="0"/>
              <a:t>S2 </a:t>
            </a:r>
            <a:r>
              <a:rPr lang="ar-IQ" dirty="0"/>
              <a:t> الى المركز </a:t>
            </a:r>
            <a:r>
              <a:rPr lang="en-US" dirty="0"/>
              <a:t>D2</a:t>
            </a:r>
            <a:r>
              <a:rPr lang="ar-IQ" dirty="0"/>
              <a:t> بتكلفة اجمالية (</a:t>
            </a:r>
            <a:r>
              <a:rPr lang="en-US" dirty="0"/>
              <a:t>100</a:t>
            </a:r>
            <a:r>
              <a:rPr lang="ar-IQ" dirty="0"/>
              <a:t>) دينار.</a:t>
            </a:r>
            <a:endParaRPr lang="en-US" dirty="0"/>
          </a:p>
          <a:p>
            <a:pPr lvl="0" algn="r" rtl="1"/>
            <a:r>
              <a:rPr lang="ar-IQ" dirty="0"/>
              <a:t>التكلفة الاجمالية لمسألة النقل بلغت (</a:t>
            </a:r>
            <a:r>
              <a:rPr lang="en-US" dirty="0"/>
              <a:t>500</a:t>
            </a:r>
            <a:r>
              <a:rPr lang="ar-IQ" dirty="0"/>
              <a:t>) دينار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67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169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امثلة مشكلة النقل</vt:lpstr>
      <vt:lpstr>PowerPoint Presentation</vt:lpstr>
      <vt:lpstr>المطلوب : </vt:lpstr>
      <vt:lpstr>PowerPoint Presentation</vt:lpstr>
      <vt:lpstr>PowerPoint Presentation</vt:lpstr>
      <vt:lpstr>PowerPoint Presentation</vt:lpstr>
      <vt:lpstr>PowerPoint Presentation</vt:lpstr>
      <vt:lpstr>شكل (3-9)</vt:lpstr>
      <vt:lpstr>تحليل النتائج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7</cp:revision>
  <dcterms:created xsi:type="dcterms:W3CDTF">2019-01-23T20:34:06Z</dcterms:created>
  <dcterms:modified xsi:type="dcterms:W3CDTF">2019-01-23T20:43:01Z</dcterms:modified>
</cp:coreProperties>
</file>