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9144000" cy="1428750"/>
          </a:xfrm>
        </p:spPr>
        <p:txBody>
          <a:bodyPr>
            <a:normAutofit fontScale="90000"/>
          </a:bodyPr>
          <a:lstStyle/>
          <a:p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err="1" smtClean="0"/>
              <a:t>مبادى</a:t>
            </a:r>
            <a:r>
              <a:rPr lang="ar-SA" sz="2400" b="1" dirty="0" smtClean="0"/>
              <a:t> الاقتصاد / المرحلة </a:t>
            </a:r>
            <a:r>
              <a:rPr lang="ar-SA" sz="2400" b="1" dirty="0" err="1" smtClean="0"/>
              <a:t>الاولى</a:t>
            </a:r>
            <a:r>
              <a:rPr lang="ar-SA" sz="2400" b="1" dirty="0" smtClean="0"/>
              <a:t> </a:t>
            </a:r>
            <a:br>
              <a:rPr lang="ar-SA" sz="2400" b="1" dirty="0" smtClean="0"/>
            </a:br>
            <a:r>
              <a:rPr lang="ar-SA" sz="2400" b="1" dirty="0" smtClean="0"/>
              <a:t>د.وحيدة جبر المنشد</a:t>
            </a:r>
            <a:br>
              <a:rPr lang="ar-SA" sz="2400" b="1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smtClean="0"/>
              <a:t>المحاضرة </a:t>
            </a:r>
            <a:r>
              <a:rPr lang="ar-SA" sz="2400" b="1" smtClean="0"/>
              <a:t>السادسة</a:t>
            </a:r>
            <a:r>
              <a:rPr lang="en-US" sz="2200" b="1" dirty="0" smtClean="0"/>
              <a:t>:- </a:t>
            </a:r>
            <a:r>
              <a:rPr lang="ar-SA" sz="2200" b="1" dirty="0" smtClean="0"/>
              <a:t>النظام الاقتصادي</a:t>
            </a:r>
            <a:r>
              <a:rPr lang="ar-SA" sz="2000" b="1" dirty="0" smtClean="0"/>
              <a:t> </a:t>
            </a:r>
            <a:endParaRPr lang="ar-SA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428596" y="2857500"/>
            <a:ext cx="8215370" cy="3357563"/>
          </a:xfrm>
        </p:spPr>
        <p:txBody>
          <a:bodyPr>
            <a:noAutofit/>
          </a:bodyPr>
          <a:lstStyle/>
          <a:p>
            <a:pPr algn="justLow"/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ا</a:t>
            </a:r>
            <a:r>
              <a:rPr lang="ar-SA" sz="2400" b="1" dirty="0" smtClean="0"/>
              <a:t>لنظام الاقتصادي يتكون عادة من القواعد والقوانين والتقاليد والمبادئ التي تحكم عمليات ونشاطات الاقتصاد القومي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ويتم من خلالها استخدام الموارد الإنتاجية المتاحة المحدودة لإشباع الحاجات الإنسانية المتعددة والمتجددة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تختلف النظم الاقتصادية بعضها عن البعض الآخر في طريقة الإجابة على الأسئلة الشائعة الآتية :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ماذا ننتج ؟ وكم ننتج ؟ و كيف ننتج ؟ ولمن ننتج ؟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58" y="1928802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SA" sz="3200" b="1" dirty="0" smtClean="0"/>
              <a:t>وهنالك ثلاثة </a:t>
            </a:r>
            <a:r>
              <a:rPr lang="ar-SA" sz="3200" b="1" dirty="0" err="1" smtClean="0"/>
              <a:t>انواع</a:t>
            </a:r>
            <a:r>
              <a:rPr lang="ar-SA" sz="3200" b="1" dirty="0" smtClean="0"/>
              <a:t> من النظم الاقتصادية التي يجيب كل منها عن هذه الأسئلة بشكل يختلف عن الآخر 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b="1" dirty="0" smtClean="0"/>
              <a:t>* النظام الرأسمالي : ويسمى نظام المشروع الحر ، </a:t>
            </a:r>
            <a:r>
              <a:rPr lang="ar-SA" sz="3200" b="1" dirty="0" err="1" smtClean="0"/>
              <a:t>او</a:t>
            </a:r>
            <a:r>
              <a:rPr lang="ar-SA" sz="3200" b="1" dirty="0" smtClean="0"/>
              <a:t> النظام الفردي ، وفيه تكون جميع الثروة </a:t>
            </a:r>
            <a:r>
              <a:rPr lang="ar-SA" sz="3200" b="1" dirty="0" err="1" smtClean="0"/>
              <a:t>او</a:t>
            </a:r>
            <a:r>
              <a:rPr lang="ar-SA" sz="3200" b="1" dirty="0" smtClean="0"/>
              <a:t> جميع الموارد الاقتصادية مملوكة للأفراد ، وان الأسئلة الاقتصادية يمكن حلها بواسطة آلية الأسعار ، ويطلق عليه (نظام سيادة المستهلك) .</a:t>
            </a:r>
            <a:endParaRPr lang="ar-SA" sz="3200" dirty="0"/>
          </a:p>
        </p:txBody>
      </p:sp>
      <p:sp>
        <p:nvSpPr>
          <p:cNvPr id="5" name="مستطيل 4"/>
          <p:cNvSpPr/>
          <p:nvPr/>
        </p:nvSpPr>
        <p:spPr>
          <a:xfrm>
            <a:off x="1357290" y="714357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err="1" smtClean="0"/>
              <a:t>مبادى</a:t>
            </a:r>
            <a:r>
              <a:rPr lang="ar-SA" sz="2000" b="1" dirty="0" smtClean="0"/>
              <a:t> الاقتصاد / المرحلة </a:t>
            </a:r>
            <a:r>
              <a:rPr lang="ar-SA" sz="2000" b="1" dirty="0" err="1" smtClean="0"/>
              <a:t>الاولى</a:t>
            </a:r>
            <a:r>
              <a:rPr lang="ar-SA" sz="2000" b="1" dirty="0" smtClean="0"/>
              <a:t> </a:t>
            </a:r>
            <a:br>
              <a:rPr lang="ar-SA" sz="2000" b="1" dirty="0" smtClean="0"/>
            </a:br>
            <a:r>
              <a:rPr lang="ar-SA" sz="2000" b="1" dirty="0" smtClean="0"/>
              <a:t>د.وحيدة جبر المنشد</a:t>
            </a:r>
            <a:endParaRPr lang="ar-SA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35716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err="1" smtClean="0"/>
              <a:t>مبادى</a:t>
            </a:r>
            <a:r>
              <a:rPr lang="ar-SA" b="1" dirty="0" smtClean="0"/>
              <a:t> الاقتصاد / المرحلة </a:t>
            </a:r>
            <a:r>
              <a:rPr lang="ar-SA" b="1" dirty="0" err="1" smtClean="0"/>
              <a:t>الاولى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>د.وحيدة جبر المنشد</a:t>
            </a:r>
            <a:endParaRPr lang="ar-SA" b="1" dirty="0"/>
          </a:p>
        </p:txBody>
      </p:sp>
      <p:sp>
        <p:nvSpPr>
          <p:cNvPr id="3" name="مستطيل 2"/>
          <p:cNvSpPr/>
          <p:nvPr/>
        </p:nvSpPr>
        <p:spPr>
          <a:xfrm>
            <a:off x="1142976" y="1285860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SA" sz="2400" b="1" dirty="0" smtClean="0"/>
              <a:t>* النظام الاشتراكي :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يسمى نظام الاقتصاد المخطط </a:t>
            </a:r>
            <a:r>
              <a:rPr lang="ar-SA" sz="2400" b="1" dirty="0" err="1" smtClean="0"/>
              <a:t>او</a:t>
            </a:r>
            <a:r>
              <a:rPr lang="ar-SA" sz="2400" b="1" dirty="0" smtClean="0"/>
              <a:t> النظام المركزي ، وفيه تكون جميع الثروة </a:t>
            </a:r>
            <a:r>
              <a:rPr lang="ar-SA" sz="2400" b="1" dirty="0" err="1" smtClean="0"/>
              <a:t>او</a:t>
            </a:r>
            <a:r>
              <a:rPr lang="ar-SA" sz="2400" b="1" dirty="0" smtClean="0"/>
              <a:t> جميع وسائل الإنتاج مملوكة للمجتمع الذي تمثله الدولة المركزية ، وان الإجابة على الأسئلة الاقتصادية تتم عن طريق سلطة تخطيط مركزي .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* النظام المختلط : وهو مزيج من كلا النظامين ، </a:t>
            </a:r>
            <a:r>
              <a:rPr lang="ar-SA" sz="2400" b="1" dirty="0" err="1" smtClean="0"/>
              <a:t>اذ</a:t>
            </a:r>
            <a:r>
              <a:rPr lang="ar-SA" sz="2400" b="1" dirty="0" smtClean="0"/>
              <a:t> يمكن اعتباره نظاما فرديا ذو قطاع عام كبير ، </a:t>
            </a:r>
            <a:r>
              <a:rPr lang="ar-SA" sz="2400" b="1" dirty="0" err="1" smtClean="0"/>
              <a:t>او</a:t>
            </a:r>
            <a:r>
              <a:rPr lang="ar-SA" sz="2400" b="1" dirty="0" smtClean="0"/>
              <a:t> اعتباره نظاما مخططا ذو قطاع خاص كبير ، وهو بذلك نظام يشترك في الإجابة على الأسئلة الاقتصادية فيه كلا القطاعين الخاص والعام . وهو الأكثر انتشارا في عالم اليوم .</a:t>
            </a:r>
            <a:endParaRPr lang="ar-S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   مبادى الاقتصاد / المرحلة الاولى  د.وحيدة جبر المنشد  المحاضرة السادسة:- النظام الاقتصادي 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15</cp:revision>
  <dcterms:created xsi:type="dcterms:W3CDTF">2019-01-25T10:59:20Z</dcterms:created>
  <dcterms:modified xsi:type="dcterms:W3CDTF">2019-01-25T15:25:27Z</dcterms:modified>
</cp:coreProperties>
</file>