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19/05/40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19/05/40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19/05/40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0" y="214313"/>
            <a:ext cx="9144000" cy="1428750"/>
          </a:xfrm>
        </p:spPr>
        <p:txBody>
          <a:bodyPr>
            <a:normAutofit fontScale="90000"/>
          </a:bodyPr>
          <a:lstStyle/>
          <a:p>
            <a:r>
              <a:rPr lang="ar-SA" sz="2400" dirty="0" smtClean="0"/>
              <a:t/>
            </a:r>
            <a:br>
              <a:rPr lang="ar-SA" sz="2400" dirty="0" smtClean="0"/>
            </a:br>
            <a:r>
              <a:rPr lang="ar-SA" sz="2400" dirty="0" smtClean="0"/>
              <a:t/>
            </a:r>
            <a:br>
              <a:rPr lang="ar-SA" sz="2400" dirty="0" smtClean="0"/>
            </a:br>
            <a:r>
              <a:rPr lang="ar-SA" sz="2400" dirty="0" smtClean="0"/>
              <a:t/>
            </a:r>
            <a:br>
              <a:rPr lang="ar-SA" sz="2400" dirty="0" smtClean="0"/>
            </a:br>
            <a:r>
              <a:rPr lang="ar-SA" sz="2400" b="1" dirty="0" err="1" smtClean="0"/>
              <a:t>مبادى</a:t>
            </a:r>
            <a:r>
              <a:rPr lang="ar-SA" sz="2400" b="1" dirty="0" smtClean="0"/>
              <a:t> الاقتصاد / المرحلة </a:t>
            </a:r>
            <a:r>
              <a:rPr lang="ar-SA" sz="2400" b="1" dirty="0" err="1" smtClean="0"/>
              <a:t>الاولى</a:t>
            </a:r>
            <a:r>
              <a:rPr lang="ar-SA" sz="2400" b="1" dirty="0" smtClean="0"/>
              <a:t> </a:t>
            </a:r>
            <a:br>
              <a:rPr lang="ar-SA" sz="2400" b="1" dirty="0" smtClean="0"/>
            </a:br>
            <a:r>
              <a:rPr lang="ar-SA" sz="2400" b="1" dirty="0" smtClean="0"/>
              <a:t>د.وحيدة جبر المنشد</a:t>
            </a:r>
            <a:br>
              <a:rPr lang="ar-SA" sz="2400" b="1" dirty="0" smtClean="0"/>
            </a:br>
            <a:r>
              <a:rPr lang="ar-SA" sz="2400" dirty="0" smtClean="0"/>
              <a:t/>
            </a:r>
            <a:br>
              <a:rPr lang="ar-SA" sz="2400" dirty="0" smtClean="0"/>
            </a:br>
            <a:r>
              <a:rPr lang="ar-SA" sz="2400" b="1" smtClean="0"/>
              <a:t>المحاضرة </a:t>
            </a:r>
            <a:r>
              <a:rPr lang="ar-SA" sz="2400" b="1" smtClean="0"/>
              <a:t>الثامنة</a:t>
            </a:r>
            <a:r>
              <a:rPr lang="en-US" sz="2200" b="1" dirty="0" smtClean="0"/>
              <a:t>:- </a:t>
            </a:r>
            <a:r>
              <a:rPr lang="ar-SA" sz="2200" b="1" dirty="0" smtClean="0"/>
              <a:t>خصائص المشكلة الاقتصاديّة </a:t>
            </a:r>
            <a:r>
              <a:rPr lang="ar-SA" sz="2000" b="1" dirty="0" smtClean="0"/>
              <a:t> </a:t>
            </a:r>
            <a:endParaRPr lang="ar-SA" sz="2400" dirty="0"/>
          </a:p>
        </p:txBody>
      </p:sp>
      <p:sp>
        <p:nvSpPr>
          <p:cNvPr id="3" name="عنوان فرعي 2"/>
          <p:cNvSpPr>
            <a:spLocks noGrp="1"/>
          </p:cNvSpPr>
          <p:nvPr>
            <p:ph type="subTitle" idx="4294967295"/>
          </p:nvPr>
        </p:nvSpPr>
        <p:spPr>
          <a:xfrm>
            <a:off x="428596" y="2857500"/>
            <a:ext cx="8215370" cy="3357563"/>
          </a:xfrm>
        </p:spPr>
        <p:txBody>
          <a:bodyPr>
            <a:noAutofit/>
          </a:bodyPr>
          <a:lstStyle/>
          <a:p>
            <a:pPr algn="justLow"/>
            <a:r>
              <a:rPr lang="ar-SA" sz="2400" dirty="0" smtClean="0"/>
              <a:t/>
            </a:r>
            <a:br>
              <a:rPr lang="ar-SA" sz="2400" dirty="0" smtClean="0"/>
            </a:br>
            <a:r>
              <a:rPr lang="ar-SA" sz="2400" dirty="0" smtClean="0"/>
              <a:t> </a:t>
            </a:r>
            <a:r>
              <a:rPr lang="ar-SA" sz="2400" b="1" dirty="0" smtClean="0"/>
              <a:t>تتميّز المُشكلة الاقتصاديّة بصفتها أساساً من أُسس علم الاقتصاد بمجموعةٍ من الخصائص، وهي:</a:t>
            </a:r>
            <a:br>
              <a:rPr lang="ar-SA" sz="2400" b="1" dirty="0" smtClean="0"/>
            </a:br>
            <a:r>
              <a:rPr lang="ar-SA" sz="2400" b="1" dirty="0" smtClean="0"/>
              <a:t/>
            </a:r>
            <a:br>
              <a:rPr lang="ar-SA" sz="2400" b="1" dirty="0" smtClean="0"/>
            </a:br>
            <a:r>
              <a:rPr lang="ar-SA" sz="2400" b="1" dirty="0" smtClean="0"/>
              <a:t> النُدرة النسبيّة: هي نقص أو عدم كِفاية المعروض من الموارد؛[٤] إذ إنّ الموارد محدودة بطبيعتها ولها استخداماتٌ متنوّعة، ونتيجةً لذلك يترتّب على الأفراد الاختيارُ بينها. </a:t>
            </a:r>
            <a:br>
              <a:rPr lang="ar-SA" sz="2400" b="1" dirty="0" smtClean="0"/>
            </a:br>
            <a:r>
              <a:rPr lang="ar-SA" sz="2400" dirty="0" smtClean="0"/>
              <a:t/>
            </a:r>
            <a:br>
              <a:rPr lang="ar-SA" sz="2400" dirty="0" smtClean="0"/>
            </a:br>
            <a:endParaRPr lang="ar-SA"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57158" y="1928802"/>
            <a:ext cx="8501122" cy="3416320"/>
          </a:xfrm>
          <a:prstGeom prst="rect">
            <a:avLst/>
          </a:prstGeom>
        </p:spPr>
        <p:txBody>
          <a:bodyPr wrap="square">
            <a:spAutoFit/>
          </a:bodyPr>
          <a:lstStyle/>
          <a:p>
            <a:pPr algn="justLow"/>
            <a:r>
              <a:rPr lang="ar-SA" sz="2400" b="1" dirty="0" smtClean="0"/>
              <a:t>مشكلة الاختيار: هي مَحدوديّة الموارد الاقتصاديّة التي تُقابلها عَدم المحدوديّة في الحاجات البشريّة؛ حيث تظلّ حاجات الأفراد أكثر من الموارد المتوفرة.</a:t>
            </a:r>
          </a:p>
          <a:p>
            <a:pPr algn="justLow"/>
            <a:endParaRPr lang="ar-SA" sz="2400" b="1" dirty="0" smtClean="0"/>
          </a:p>
          <a:p>
            <a:pPr algn="justLow"/>
            <a:r>
              <a:rPr lang="ar-SA" sz="2400" b="1" dirty="0" smtClean="0"/>
              <a:t>التضحية: هي تخلّي الأفرادِ عن حاجات خاصّة بهم من أجل إشباع حاجات أُخرى ذات أهميّة بالنسبة لهم، وتَعتمد على المُفاضلة والمُقارنة بين مجموعة من الحاجات، ومن ثمّ ترتيب أولوّياتها بالنسبة لكلّ فرد من أجل تَخصيصه للمَوارد المُناسبة لها بهدف إشباع الحاجات الخاصّة </a:t>
            </a:r>
            <a:r>
              <a:rPr lang="ar-SA" sz="2400" b="1" dirty="0" err="1" smtClean="0"/>
              <a:t>به</a:t>
            </a:r>
            <a:r>
              <a:rPr lang="ar-SA" sz="2400" b="1" dirty="0" smtClean="0"/>
              <a:t>. </a:t>
            </a:r>
            <a:br>
              <a:rPr lang="ar-SA" sz="2400" b="1" dirty="0" smtClean="0"/>
            </a:br>
            <a:r>
              <a:rPr lang="ar-SA" sz="2400" b="1" dirty="0" smtClean="0"/>
              <a:t/>
            </a:r>
            <a:br>
              <a:rPr lang="ar-SA" sz="2400" b="1" dirty="0" smtClean="0"/>
            </a:br>
            <a:endParaRPr lang="ar-SA" sz="2400" b="1" dirty="0"/>
          </a:p>
        </p:txBody>
      </p:sp>
      <p:sp>
        <p:nvSpPr>
          <p:cNvPr id="5" name="مستطيل 4"/>
          <p:cNvSpPr/>
          <p:nvPr/>
        </p:nvSpPr>
        <p:spPr>
          <a:xfrm>
            <a:off x="1357290" y="714357"/>
            <a:ext cx="6143668" cy="707886"/>
          </a:xfrm>
          <a:prstGeom prst="rect">
            <a:avLst/>
          </a:prstGeom>
        </p:spPr>
        <p:txBody>
          <a:bodyPr wrap="square">
            <a:spAutoFit/>
          </a:bodyPr>
          <a:lstStyle/>
          <a:p>
            <a:pPr algn="ctr"/>
            <a:r>
              <a:rPr lang="ar-SA" sz="2000" b="1" dirty="0" err="1" smtClean="0"/>
              <a:t>مبادى</a:t>
            </a:r>
            <a:r>
              <a:rPr lang="ar-SA" sz="2000" b="1" dirty="0" smtClean="0"/>
              <a:t> الاقتصاد / المرحلة </a:t>
            </a:r>
            <a:r>
              <a:rPr lang="ar-SA" sz="2000" b="1" dirty="0" err="1" smtClean="0"/>
              <a:t>الاولى</a:t>
            </a:r>
            <a:r>
              <a:rPr lang="ar-SA" sz="2000" b="1" dirty="0" smtClean="0"/>
              <a:t> </a:t>
            </a:r>
            <a:br>
              <a:rPr lang="ar-SA" sz="2000" b="1" dirty="0" smtClean="0"/>
            </a:br>
            <a:r>
              <a:rPr lang="ar-SA" sz="2000" b="1" dirty="0" smtClean="0"/>
              <a:t>د.وحيدة جبر المنشد</a:t>
            </a:r>
            <a:endParaRPr lang="ar-SA" sz="2000" b="1"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76</Words>
  <PresentationFormat>عرض على الشاشة (3:4)‏</PresentationFormat>
  <Paragraphs>6</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   مبادى الاقتصاد / المرحلة الاولى  د.وحيدة جبر المنشد  المحاضرة الثامنة:- خصائص المشكلة الاقتصاديّة  </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19</cp:revision>
  <dcterms:created xsi:type="dcterms:W3CDTF">2019-01-25T10:59:20Z</dcterms:created>
  <dcterms:modified xsi:type="dcterms:W3CDTF">2019-01-25T15:26:42Z</dcterms:modified>
</cp:coreProperties>
</file>