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idx="4294967295"/>
          </p:nvPr>
        </p:nvSpPr>
        <p:spPr>
          <a:xfrm>
            <a:off x="0" y="214313"/>
            <a:ext cx="9144000" cy="1428750"/>
          </a:xfrm>
        </p:spPr>
        <p:txBody>
          <a:bodyPr>
            <a:normAutofit fontScale="90000"/>
          </a:bodyPr>
          <a:lstStyle/>
          <a:p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dirty="0" err="1" smtClean="0"/>
              <a:t>مبادى</a:t>
            </a:r>
            <a:r>
              <a:rPr lang="ar-SA" sz="2400" b="1" dirty="0" smtClean="0"/>
              <a:t> الاقتصاد / المرحلة </a:t>
            </a:r>
            <a:r>
              <a:rPr lang="ar-SA" sz="2400" b="1" dirty="0" err="1" smtClean="0"/>
              <a:t>الاولى</a:t>
            </a:r>
            <a:r>
              <a:rPr lang="ar-SA" sz="2400" b="1" dirty="0" smtClean="0"/>
              <a:t> </a:t>
            </a:r>
            <a:br>
              <a:rPr lang="ar-SA" sz="2400" b="1" dirty="0" smtClean="0"/>
            </a:br>
            <a:r>
              <a:rPr lang="ar-SA" sz="2400" b="1" dirty="0" smtClean="0"/>
              <a:t>د.وحيدة جبر المنشد</a:t>
            </a:r>
            <a:br>
              <a:rPr lang="ar-SA" sz="2400" b="1" dirty="0" smtClean="0"/>
            </a:b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dirty="0" smtClean="0"/>
              <a:t>المحاضرة </a:t>
            </a:r>
            <a:r>
              <a:rPr lang="ar-SA" sz="2400" b="1" dirty="0" smtClean="0"/>
              <a:t>العشرون </a:t>
            </a:r>
            <a:r>
              <a:rPr lang="ar-SA" sz="2200" b="1" dirty="0" smtClean="0"/>
              <a:t>:-</a:t>
            </a:r>
            <a:r>
              <a:rPr lang="ar-SA" sz="2200" b="1" dirty="0" smtClean="0"/>
              <a:t>نظرية </a:t>
            </a:r>
            <a:r>
              <a:rPr lang="ar-SA" sz="2200" b="1" dirty="0" smtClean="0"/>
              <a:t>منحنى السواء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ar-SA" sz="2000" b="1" dirty="0" smtClean="0"/>
              <a:t> </a:t>
            </a:r>
            <a:endParaRPr lang="ar-SA" sz="2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4294967295"/>
          </p:nvPr>
        </p:nvSpPr>
        <p:spPr>
          <a:xfrm>
            <a:off x="428596" y="2071678"/>
            <a:ext cx="8215370" cy="4143385"/>
          </a:xfrm>
        </p:spPr>
        <p:txBody>
          <a:bodyPr>
            <a:noAutofit/>
          </a:bodyPr>
          <a:lstStyle/>
          <a:p>
            <a:pPr lvl="0"/>
            <a:r>
              <a:rPr lang="ar-SA" sz="2400" b="1" dirty="0" smtClean="0"/>
              <a:t>تعريف منحنى السواء :-</a:t>
            </a:r>
            <a:r>
              <a:rPr lang="ar-SA" sz="2400" dirty="0" smtClean="0"/>
              <a:t> بأنه المنحنى الذي يبين مختلف التوليفات من سلعتين بديلتين </a:t>
            </a:r>
            <a:r>
              <a:rPr lang="ar-SA" sz="2400" dirty="0" err="1" smtClean="0"/>
              <a:t>و</a:t>
            </a:r>
            <a:r>
              <a:rPr lang="ar-SA" sz="2400" dirty="0" smtClean="0"/>
              <a:t> التي تحقق منفعة أو إشباعا متساويا للمستهلك </a:t>
            </a:r>
            <a:br>
              <a:rPr lang="ar-SA" sz="2400" dirty="0" smtClean="0"/>
            </a:br>
            <a:r>
              <a:rPr lang="ar-SA" sz="2400" b="1" i="1" dirty="0" smtClean="0"/>
              <a:t>خصائص منحنيات السواء :- </a:t>
            </a:r>
            <a:endParaRPr lang="en-US" sz="2400" dirty="0" smtClean="0"/>
          </a:p>
          <a:p>
            <a:pPr lvl="1"/>
            <a:r>
              <a:rPr lang="ar-SA" sz="2400" b="1" dirty="0" smtClean="0"/>
              <a:t>منحيات تنحدر من أعلى إلى </a:t>
            </a:r>
            <a:r>
              <a:rPr lang="ar-SA" sz="2400" b="1" dirty="0" err="1" smtClean="0"/>
              <a:t>اسفل</a:t>
            </a:r>
            <a:r>
              <a:rPr lang="ar-SA" sz="2400" b="1" dirty="0" smtClean="0"/>
              <a:t> باتجاه اليمين .</a:t>
            </a:r>
            <a:endParaRPr lang="en-US" sz="2400" b="1" dirty="0" smtClean="0"/>
          </a:p>
          <a:p>
            <a:pPr lvl="1"/>
            <a:r>
              <a:rPr lang="ar-SA" sz="2400" b="1" dirty="0" smtClean="0"/>
              <a:t> منحنيات السواء ما هي إلا توضح سلم </a:t>
            </a:r>
            <a:r>
              <a:rPr lang="ar-SA" sz="2400" b="1" dirty="0" err="1" smtClean="0"/>
              <a:t>افضليات</a:t>
            </a:r>
            <a:r>
              <a:rPr lang="ar-SA" sz="2400" b="1" dirty="0" smtClean="0"/>
              <a:t> المستهلك من السلع </a:t>
            </a:r>
            <a:r>
              <a:rPr lang="ar-SA" sz="2400" b="1" dirty="0" err="1" smtClean="0"/>
              <a:t>و</a:t>
            </a:r>
            <a:r>
              <a:rPr lang="ar-SA" sz="2400" b="1" dirty="0" smtClean="0"/>
              <a:t> مدى إشباع رغباته </a:t>
            </a:r>
            <a:r>
              <a:rPr lang="ar-SA" sz="2400" b="1" dirty="0" err="1" smtClean="0"/>
              <a:t>و</a:t>
            </a:r>
            <a:r>
              <a:rPr lang="ar-SA" sz="2400" b="1" dirty="0" smtClean="0"/>
              <a:t> حاجاته من تلك السلع.</a:t>
            </a:r>
            <a:endParaRPr lang="en-US" sz="2400" b="1" dirty="0" smtClean="0"/>
          </a:p>
          <a:p>
            <a:pPr lvl="1"/>
            <a:r>
              <a:rPr lang="ar-SA" sz="2400" b="1" dirty="0" smtClean="0"/>
              <a:t>منحنيات السواء تتسم بخاصية عدم تقاطع لان منحنى السواء الأعلى يعطي منطقه اكبر بوجود كميه اكبر من إحدى أو كلا السلعتين إذا افترضنا تقاطع تلك المنتجات فإن تلك المنحنيات ( المتقاطعة ) وان اختلفت كميات السلع والخدمات فسوف تمثل نفس القدر من الإشباع هذا غير منطقي .</a:t>
            </a:r>
            <a:endParaRPr lang="en-US" sz="2400" b="1" dirty="0" smtClean="0"/>
          </a:p>
          <a:p>
            <a:r>
              <a:rPr lang="ar-SA" sz="2400" b="1" dirty="0" smtClean="0"/>
              <a:t> </a:t>
            </a:r>
            <a:endParaRPr lang="en-US" sz="2400" b="1" dirty="0" smtClean="0"/>
          </a:p>
          <a:p>
            <a:pPr algn="justLow"/>
            <a:endParaRPr lang="ar-SA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357167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err="1" smtClean="0"/>
              <a:t>مبادى</a:t>
            </a:r>
            <a:r>
              <a:rPr lang="ar-SA" b="1" dirty="0" smtClean="0"/>
              <a:t> الاقتصاد / المرحلة </a:t>
            </a:r>
            <a:r>
              <a:rPr lang="ar-SA" b="1" dirty="0" err="1" smtClean="0"/>
              <a:t>الاولى</a:t>
            </a:r>
            <a:r>
              <a:rPr lang="ar-SA" b="1" dirty="0" smtClean="0"/>
              <a:t> </a:t>
            </a:r>
            <a:br>
              <a:rPr lang="ar-SA" b="1" dirty="0" smtClean="0"/>
            </a:br>
            <a:r>
              <a:rPr lang="ar-SA" b="1" dirty="0" smtClean="0"/>
              <a:t>د.وحيدة جبر المنشد</a:t>
            </a:r>
            <a:endParaRPr lang="ar-SA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354216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Low" fontAlgn="base">
              <a:spcBef>
                <a:spcPct val="0"/>
              </a:spcBef>
              <a:spcAft>
                <a:spcPct val="0"/>
              </a:spcAf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تعريف </a:t>
            </a:r>
            <a:r>
              <a:rPr kumimoji="0" lang="ar-SA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خط الميزانية: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الخط الذي يبين مختلف التوليفات من سلعتين التي يمكن للمستهلك شراؤها من ميزانية معينة مع ثبات الأسعار.</a:t>
            </a:r>
            <a:r>
              <a:rPr lang="ar-SA" sz="2400" dirty="0" smtClean="0"/>
              <a:t> </a:t>
            </a:r>
          </a:p>
          <a:p>
            <a:pPr algn="justLow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/>
              <a:t>يختلف ميل خط الميزانية حسب أسعار السلع أو ميزانية أو دخل المستهلك . فبينما تحدد الأسعار الميل لهذا الخط تحدد الميزانية موقع الخط.</a:t>
            </a:r>
            <a:endParaRPr lang="ar-SA" sz="2400" b="1" dirty="0" smtClean="0">
              <a:latin typeface="Arial" pitchFamily="34" charset="0"/>
              <a:cs typeface="Arial" pitchFamily="34" charset="0"/>
            </a:endParaRPr>
          </a:p>
          <a:p>
            <a:pPr lvl="0" algn="justLow" fontAlgn="base">
              <a:spcBef>
                <a:spcPct val="0"/>
              </a:spcBef>
              <a:spcAft>
                <a:spcPct val="0"/>
              </a:spcAft>
            </a:pPr>
            <a:endParaRPr lang="ar-SA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357166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err="1" smtClean="0"/>
              <a:t>مبادى</a:t>
            </a:r>
            <a:r>
              <a:rPr lang="ar-SA" b="1" dirty="0" smtClean="0"/>
              <a:t> الاقتصاد / المرحلة </a:t>
            </a:r>
            <a:r>
              <a:rPr lang="ar-SA" b="1" dirty="0" err="1" smtClean="0"/>
              <a:t>الاولى</a:t>
            </a:r>
            <a:r>
              <a:rPr lang="ar-SA" b="1" dirty="0" smtClean="0"/>
              <a:t> </a:t>
            </a:r>
            <a:br>
              <a:rPr lang="ar-SA" b="1" dirty="0" smtClean="0"/>
            </a:br>
            <a:r>
              <a:rPr lang="ar-SA" b="1" dirty="0" smtClean="0"/>
              <a:t>د.وحيدة جبر المنشد</a:t>
            </a:r>
          </a:p>
          <a:p>
            <a:pPr algn="ctr"/>
            <a:endParaRPr lang="ar-SA" b="1" dirty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42910" y="1571612"/>
            <a:ext cx="8072494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44475" algn="justLow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توازن المستهلك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Low"/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إن خط الميزانية  يمكن المستهلك أن يحصل علي ميزانية معينه عند ثبات أسعار  السلع . بينما تعكس منحنيات السواء ما يرغب المستهلك والهدف من عملية التحليل هو تحديد نقطه التوازن المستهلك من خلال الموائمة بين  الرغبات والقدرات . وحيث أن المستهلك دائم الرغبة في الحصول على اكبر قدر ممكن من المنطقة  أو الإشباع وهذا يعني بالرسم أنه يعمل على  الوصول إلى أعلى منحنى سواء ممكن تسمع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به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ميزانية المحدودة وهذا يعنى حصوله على كميات اكبر من السلع المتوفرة في التوليفة المناسبة .</a:t>
            </a:r>
            <a:r>
              <a:rPr lang="ar-SA" sz="2400" b="1" dirty="0" smtClean="0"/>
              <a:t> </a:t>
            </a:r>
          </a:p>
          <a:p>
            <a:pPr algn="justLow"/>
            <a:r>
              <a:rPr lang="ar-SA" sz="2400" b="1" dirty="0" smtClean="0"/>
              <a:t>تعريف توازن المستهلك :النقطة التي يتحقق عندها الحد الأقصى من الإشباع لدى المستهلك خلال دخله الثابت وثبات الأسعار .</a:t>
            </a:r>
            <a:endParaRPr lang="en-US" sz="2400" b="1" dirty="0" smtClean="0"/>
          </a:p>
          <a:p>
            <a:pPr algn="justLow"/>
            <a:r>
              <a:rPr lang="ar-SA" sz="2400" b="1" dirty="0" smtClean="0"/>
              <a:t> </a:t>
            </a:r>
            <a:endParaRPr lang="en-US" sz="2400" b="1" dirty="0" smtClean="0"/>
          </a:p>
          <a:p>
            <a:pPr marL="0" marR="0" lvl="0" indent="244475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44475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182</Words>
  <PresentationFormat>عرض على الشاشة (3:4)‏</PresentationFormat>
  <Paragraphs>14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   مبادى الاقتصاد / المرحلة الاولى  د.وحيدة جبر المنشد  المحاضرة العشرون :-نظرية منحنى السواء   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Dell</dc:creator>
  <cp:lastModifiedBy>Dell</cp:lastModifiedBy>
  <cp:revision>19</cp:revision>
  <dcterms:created xsi:type="dcterms:W3CDTF">2019-01-25T10:59:20Z</dcterms:created>
  <dcterms:modified xsi:type="dcterms:W3CDTF">2019-01-25T15:37:18Z</dcterms:modified>
</cp:coreProperties>
</file>