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C2E50-6105-419A-906F-51CE27EF24E9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2F22-25EC-42C0-B750-1E325942009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18736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C2E50-6105-419A-906F-51CE27EF24E9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2F22-25EC-42C0-B750-1E325942009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37158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C2E50-6105-419A-906F-51CE27EF24E9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2F22-25EC-42C0-B750-1E325942009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45780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C2E50-6105-419A-906F-51CE27EF24E9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2F22-25EC-42C0-B750-1E325942009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26464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C2E50-6105-419A-906F-51CE27EF24E9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2F22-25EC-42C0-B750-1E325942009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11659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C2E50-6105-419A-906F-51CE27EF24E9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2F22-25EC-42C0-B750-1E325942009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33428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C2E50-6105-419A-906F-51CE27EF24E9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2F22-25EC-42C0-B750-1E325942009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46626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C2E50-6105-419A-906F-51CE27EF24E9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2F22-25EC-42C0-B750-1E325942009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11036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C2E50-6105-419A-906F-51CE27EF24E9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2F22-25EC-42C0-B750-1E325942009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38355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C2E50-6105-419A-906F-51CE27EF24E9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2F22-25EC-42C0-B750-1E325942009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47191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C2E50-6105-419A-906F-51CE27EF24E9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2F22-25EC-42C0-B750-1E325942009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40776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C2E50-6105-419A-906F-51CE27EF24E9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42F22-25EC-42C0-B750-1E325942009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61540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ar-IQ" dirty="0" smtClean="0"/>
              <a:t>ضرب المصفوفات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r>
              <a:rPr lang="ar-IQ" dirty="0" smtClean="0"/>
              <a:t>ضرب المصفوفات في ثابت:</a:t>
            </a:r>
          </a:p>
          <a:p>
            <a:pPr algn="just"/>
            <a:r>
              <a:rPr lang="ar-SA" sz="2000" b="1" dirty="0"/>
              <a:t>حاصل ضرب مصفوفة </a:t>
            </a:r>
            <a:r>
              <a:rPr lang="en-US" sz="2000" b="1" dirty="0"/>
              <a:t>A</a:t>
            </a:r>
            <a:r>
              <a:rPr lang="ar-SA" sz="2000" b="1" dirty="0"/>
              <a:t> في عدد </a:t>
            </a:r>
            <a:r>
              <a:rPr lang="en-US" sz="2000" b="1" dirty="0"/>
              <a:t>m</a:t>
            </a:r>
            <a:r>
              <a:rPr lang="ar-SA" sz="2000" b="1" dirty="0"/>
              <a:t> حقيقي أو تخيلي (مقدار قياسي أو مقدار ثابت) هو مصفوفة </a:t>
            </a:r>
            <a:r>
              <a:rPr lang="en-US" sz="2000" b="1" dirty="0"/>
              <a:t>B</a:t>
            </a:r>
            <a:r>
              <a:rPr lang="ar-SA" sz="2000" b="1" dirty="0"/>
              <a:t> عناصرها عبارة عن حاصل ضرب كل عنصر من عناصر </a:t>
            </a:r>
            <a:r>
              <a:rPr lang="en-US" sz="2000" b="1" dirty="0"/>
              <a:t>A</a:t>
            </a:r>
            <a:r>
              <a:rPr lang="ar-SA" sz="2000" b="1" dirty="0"/>
              <a:t> </a:t>
            </a:r>
            <a:r>
              <a:rPr lang="ar-SA" sz="2000" b="1" dirty="0" err="1"/>
              <a:t>فى</a:t>
            </a:r>
            <a:r>
              <a:rPr lang="ar-SA" sz="2000" b="1" dirty="0"/>
              <a:t> </a:t>
            </a:r>
            <a:r>
              <a:rPr lang="en-US" sz="2000" b="1" dirty="0"/>
              <a:t>m</a:t>
            </a:r>
            <a:r>
              <a:rPr lang="ar-SA" sz="2000" b="1" dirty="0"/>
              <a:t>. </a:t>
            </a:r>
            <a:endParaRPr lang="ar-IQ" sz="2000" b="1" dirty="0" smtClean="0"/>
          </a:p>
          <a:p>
            <a:pPr algn="just"/>
            <a:r>
              <a:rPr lang="ar-SA" sz="2000" b="1" dirty="0" smtClean="0"/>
              <a:t>فمثلاً </a:t>
            </a:r>
            <a:r>
              <a:rPr lang="ar-SA" sz="2000" b="1" dirty="0"/>
              <a:t>إذا كانت</a:t>
            </a:r>
            <a:r>
              <a:rPr lang="ar-SA" sz="2000" b="1" dirty="0" smtClean="0"/>
              <a:t>:</a:t>
            </a:r>
            <a:endParaRPr lang="ar-IQ" sz="2000" b="1" dirty="0" smtClean="0"/>
          </a:p>
          <a:p>
            <a:pPr algn="just"/>
            <a:endParaRPr lang="ar-IQ" sz="2000" b="1" dirty="0"/>
          </a:p>
          <a:p>
            <a:pPr algn="just"/>
            <a:endParaRPr lang="ar-IQ" sz="2000" b="1" dirty="0" smtClean="0"/>
          </a:p>
          <a:p>
            <a:pPr algn="just"/>
            <a:endParaRPr lang="ar-IQ" sz="2000" b="1" dirty="0"/>
          </a:p>
          <a:p>
            <a:pPr algn="just"/>
            <a:endParaRPr lang="ar-IQ" sz="2000" b="1" dirty="0" smtClean="0"/>
          </a:p>
          <a:p>
            <a:r>
              <a:rPr lang="ar-SA" sz="2000" b="1" dirty="0"/>
              <a:t>وجدير بالملاحظة أن ضرب المصفوفة في عدد يخضع لقانون التوزيع وقانون التبادل في علم الجبر ويكون:		</a:t>
            </a:r>
            <a:r>
              <a:rPr lang="en-US" sz="2000" b="1" i="1" dirty="0"/>
              <a:t>m (A ± B) = mA ± </a:t>
            </a:r>
            <a:r>
              <a:rPr lang="en-US" sz="2000" b="1" i="1" dirty="0" err="1"/>
              <a:t>mB</a:t>
            </a:r>
            <a:endParaRPr lang="en-US" sz="2000" dirty="0"/>
          </a:p>
          <a:p>
            <a:r>
              <a:rPr lang="ar-SA" sz="2000" b="1" dirty="0"/>
              <a:t>وكذلك:			 </a:t>
            </a:r>
            <a:r>
              <a:rPr lang="en-US" sz="2000" b="1" i="1" dirty="0"/>
              <a:t>mA = Am</a:t>
            </a:r>
            <a:endParaRPr lang="en-US" sz="2000" dirty="0"/>
          </a:p>
          <a:p>
            <a:r>
              <a:rPr lang="ar-SA" sz="2000" b="1" dirty="0"/>
              <a:t> </a:t>
            </a:r>
            <a:endParaRPr lang="en-US" sz="2000" dirty="0"/>
          </a:p>
          <a:p>
            <a:r>
              <a:rPr lang="ar-SA" sz="2000" b="1" dirty="0"/>
              <a:t>بشرط أن تكون </a:t>
            </a:r>
            <a:r>
              <a:rPr lang="en-US" sz="2000" b="1" dirty="0"/>
              <a:t>m</a:t>
            </a:r>
            <a:r>
              <a:rPr lang="ar-SA" sz="2000" b="1" dirty="0"/>
              <a:t> عدد وليست مصفوفة أخرى مثلاً.</a:t>
            </a:r>
            <a:endParaRPr lang="en-US" sz="2000" dirty="0"/>
          </a:p>
          <a:p>
            <a:r>
              <a:rPr lang="ar-SA" sz="2000" b="1" dirty="0"/>
              <a:t>	وهذا ما يسمى بالضرب في قياسي </a:t>
            </a:r>
            <a:r>
              <a:rPr lang="en-US" sz="2000" b="1" dirty="0"/>
              <a:t>Scalar Multiplication</a:t>
            </a:r>
            <a:r>
              <a:rPr lang="ar-SA" sz="2000" b="1" dirty="0"/>
              <a:t>.</a:t>
            </a:r>
            <a:endParaRPr lang="en-US" sz="2000" dirty="0"/>
          </a:p>
          <a:p>
            <a:pPr algn="just"/>
            <a:endParaRPr lang="ar-IQ" sz="2000" b="1" dirty="0" smtClean="0"/>
          </a:p>
          <a:p>
            <a:pPr algn="just"/>
            <a:endParaRPr lang="ar-IQ" sz="2000" dirty="0" smtClean="0"/>
          </a:p>
          <a:p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780928"/>
            <a:ext cx="5184576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64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/>
          <a:lstStyle/>
          <a:p>
            <a:r>
              <a:rPr lang="ar-SA" b="1" u="sng" dirty="0"/>
              <a:t>ضرب المصفوفات:</a:t>
            </a:r>
            <a:endParaRPr lang="en-US" dirty="0"/>
          </a:p>
          <a:p>
            <a:pPr algn="just"/>
            <a:r>
              <a:rPr lang="ar-SA" sz="2000" b="1" dirty="0"/>
              <a:t>إذا كانت هناك مصفوفتان </a:t>
            </a:r>
            <a:r>
              <a:rPr lang="en-US" sz="2000" b="1" dirty="0"/>
              <a:t>A, B</a:t>
            </a:r>
            <a:r>
              <a:rPr lang="ar-SA" sz="2000" b="1" dirty="0"/>
              <a:t> فإنهما تكونان قابلتين للضرب إذا كان عدد الأعمدة في المصفوفة اليسرى </a:t>
            </a:r>
            <a:r>
              <a:rPr lang="en-US" sz="2000" b="1" dirty="0"/>
              <a:t>A</a:t>
            </a:r>
            <a:r>
              <a:rPr lang="ar-SA" sz="2000" b="1" dirty="0"/>
              <a:t> مساوياً لعدد الصفوف في المصفوفة اليمنى </a:t>
            </a:r>
            <a:r>
              <a:rPr lang="en-US" sz="2000" b="1" dirty="0"/>
              <a:t>B</a:t>
            </a:r>
            <a:r>
              <a:rPr lang="ar-SA" sz="2000" b="1" dirty="0"/>
              <a:t> . فعلى سبيل المثال، المصفوفتين </a:t>
            </a:r>
            <a:r>
              <a:rPr lang="en-US" sz="2000" b="1" dirty="0"/>
              <a:t>A , B</a:t>
            </a:r>
            <a:r>
              <a:rPr lang="ar-SA" sz="2000" b="1" dirty="0"/>
              <a:t> رتبتاهما </a:t>
            </a:r>
            <a:r>
              <a:rPr lang="en-US" sz="2000" b="1" dirty="0"/>
              <a:t>(3 x 2) , (2 x2)</a:t>
            </a:r>
            <a:r>
              <a:rPr lang="ar-SA" sz="2000" b="1" dirty="0"/>
              <a:t> على الترتيب وتتكون من</a:t>
            </a:r>
            <a:r>
              <a:rPr lang="ar-SA" sz="2000" b="1" dirty="0" smtClean="0"/>
              <a:t>:</a:t>
            </a:r>
            <a:endParaRPr lang="ar-IQ" sz="2000" b="1" dirty="0" smtClean="0"/>
          </a:p>
          <a:p>
            <a:pPr algn="just"/>
            <a:endParaRPr lang="ar-IQ" sz="2000" b="1" dirty="0"/>
          </a:p>
          <a:p>
            <a:pPr algn="just"/>
            <a:endParaRPr lang="ar-IQ" sz="2000" b="1" dirty="0" smtClean="0"/>
          </a:p>
          <a:p>
            <a:pPr algn="just"/>
            <a:endParaRPr lang="ar-IQ" sz="2000" b="1" dirty="0"/>
          </a:p>
          <a:p>
            <a:pPr algn="just"/>
            <a:endParaRPr lang="ar-IQ" sz="2000" b="1" dirty="0" smtClean="0"/>
          </a:p>
          <a:p>
            <a:pPr algn="just"/>
            <a:endParaRPr lang="ar-IQ" sz="2000" b="1" dirty="0"/>
          </a:p>
          <a:p>
            <a:pPr algn="just"/>
            <a:r>
              <a:rPr lang="ar-SA" sz="2000" b="1" dirty="0"/>
              <a:t>حاصل الضرب </a:t>
            </a:r>
            <a:r>
              <a:rPr lang="en-US" sz="2000" b="1" dirty="0"/>
              <a:t>C = AB</a:t>
            </a:r>
            <a:r>
              <a:rPr lang="ar-SA" sz="2000" b="1" dirty="0"/>
              <a:t> هو مصفوفة رتبتها </a:t>
            </a:r>
            <a:r>
              <a:rPr lang="en-US" sz="2000" b="1" dirty="0"/>
              <a:t>(3 x 2)</a:t>
            </a:r>
            <a:r>
              <a:rPr lang="ar-SA" sz="2000" b="1" dirty="0"/>
              <a:t> تعرف كالآتي</a:t>
            </a:r>
            <a:r>
              <a:rPr lang="ar-SA" sz="2000" b="1" dirty="0" smtClean="0"/>
              <a:t>:</a:t>
            </a:r>
            <a:endParaRPr lang="ar-IQ" sz="2000" b="1" dirty="0" smtClean="0"/>
          </a:p>
          <a:p>
            <a:pPr algn="just"/>
            <a:endParaRPr lang="ar-IQ" sz="2000" b="1" dirty="0" smtClean="0"/>
          </a:p>
          <a:p>
            <a:pPr algn="just"/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334" y="2132856"/>
            <a:ext cx="4536504" cy="147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707" y="4149080"/>
            <a:ext cx="3528392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5369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9789"/>
            <a:ext cx="8229600" cy="6297563"/>
          </a:xfrm>
        </p:spPr>
        <p:txBody>
          <a:bodyPr/>
          <a:lstStyle/>
          <a:p>
            <a:pPr algn="just"/>
            <a:r>
              <a:rPr lang="ar-SA" sz="2000" b="1" dirty="0"/>
              <a:t>أي أن المصفوفة الناتجة لها عدد من الصفوف يساوى عدد صفوف المصفوفة الأولى </a:t>
            </a:r>
            <a:r>
              <a:rPr lang="en-US" sz="2000" b="1" dirty="0"/>
              <a:t>A</a:t>
            </a:r>
            <a:r>
              <a:rPr lang="ar-SA" sz="2000" b="1" dirty="0"/>
              <a:t> وعدد من الأعمدة يساوى عدد أعمدة المصفوفة الثانية </a:t>
            </a:r>
            <a:r>
              <a:rPr lang="en-US" sz="2000" b="1" dirty="0"/>
              <a:t>B</a:t>
            </a:r>
            <a:r>
              <a:rPr lang="ar-SA" sz="2000" b="1" dirty="0"/>
              <a:t> ويكون كل عنصر من عناصر المصفوفة </a:t>
            </a:r>
            <a:r>
              <a:rPr lang="en-US" sz="2000" b="1" dirty="0"/>
              <a:t>C</a:t>
            </a:r>
            <a:r>
              <a:rPr lang="ar-SA" sz="2000" b="1" dirty="0"/>
              <a:t> وليكن </a:t>
            </a:r>
            <a:r>
              <a:rPr lang="en-US" sz="2000" b="1" dirty="0" err="1"/>
              <a:t>C</a:t>
            </a:r>
            <a:r>
              <a:rPr lang="en-US" sz="2000" b="1" baseline="-25000" dirty="0" err="1"/>
              <a:t>ik</a:t>
            </a:r>
            <a:r>
              <a:rPr lang="en-US" sz="2000" b="1" baseline="-25000" dirty="0"/>
              <a:t> </a:t>
            </a:r>
            <a:r>
              <a:rPr lang="ar-SA" sz="2000" b="1" dirty="0"/>
              <a:t>(</a:t>
            </a:r>
            <a:r>
              <a:rPr lang="ar-SA" sz="2000" b="1" dirty="0" err="1"/>
              <a:t>أى</a:t>
            </a:r>
            <a:r>
              <a:rPr lang="ar-SA" sz="2000" b="1" dirty="0"/>
              <a:t> الواقع في الصف رقم </a:t>
            </a:r>
            <a:r>
              <a:rPr lang="en-US" sz="2000" b="1" dirty="0"/>
              <a:t>I</a:t>
            </a:r>
            <a:r>
              <a:rPr lang="ar-SA" sz="2000" b="1" dirty="0"/>
              <a:t> والعمود رقم </a:t>
            </a:r>
            <a:r>
              <a:rPr lang="en-US" sz="2000" b="1" dirty="0"/>
              <a:t>k</a:t>
            </a:r>
            <a:r>
              <a:rPr lang="ar-SA" sz="2000" b="1" dirty="0"/>
              <a:t> ) مساوياً لمجموع حواصل ضرب عناصر الصف رقم </a:t>
            </a:r>
            <a:r>
              <a:rPr lang="en-US" sz="2000" b="1" dirty="0"/>
              <a:t>I</a:t>
            </a:r>
            <a:r>
              <a:rPr lang="ar-SA" sz="2000" b="1" dirty="0"/>
              <a:t> في المصفوفة اليسرى </a:t>
            </a:r>
            <a:r>
              <a:rPr lang="en-US" sz="2000" b="1" dirty="0"/>
              <a:t>A</a:t>
            </a:r>
            <a:r>
              <a:rPr lang="ar-SA" sz="2000" b="1" dirty="0"/>
              <a:t> في عناصر العمود رقم </a:t>
            </a:r>
            <a:r>
              <a:rPr lang="en-US" sz="2000" b="1" dirty="0"/>
              <a:t>k</a:t>
            </a:r>
            <a:r>
              <a:rPr lang="ar-SA" sz="2000" b="1" dirty="0"/>
              <a:t> من المصفوفة اليمنى </a:t>
            </a:r>
            <a:r>
              <a:rPr lang="en-US" sz="2000" b="1" dirty="0"/>
              <a:t>B</a:t>
            </a:r>
            <a:r>
              <a:rPr lang="ar-SA" sz="2000" b="1" dirty="0"/>
              <a:t> </a:t>
            </a:r>
            <a:r>
              <a:rPr lang="ar-SA" sz="2000" b="1" dirty="0" err="1"/>
              <a:t>فى</a:t>
            </a:r>
            <a:r>
              <a:rPr lang="ar-SA" sz="2000" b="1" dirty="0"/>
              <a:t> نظيره.</a:t>
            </a:r>
            <a:endParaRPr lang="en-US" sz="2000" dirty="0"/>
          </a:p>
          <a:p>
            <a:r>
              <a:rPr lang="ar-SA" b="1" dirty="0"/>
              <a:t> </a:t>
            </a:r>
            <a:r>
              <a:rPr lang="ar-SA" sz="2000" b="1" dirty="0" smtClean="0"/>
              <a:t>مثال </a:t>
            </a:r>
            <a:r>
              <a:rPr lang="ar-IQ" sz="2000" b="1" dirty="0" smtClean="0"/>
              <a:t>:</a:t>
            </a:r>
            <a:r>
              <a:rPr lang="ar-SA" sz="2000" b="1" dirty="0" err="1" smtClean="0"/>
              <a:t>إوجد</a:t>
            </a:r>
            <a:r>
              <a:rPr lang="ar-SA" sz="2000" b="1" dirty="0" smtClean="0"/>
              <a:t> </a:t>
            </a:r>
            <a:r>
              <a:rPr lang="ar-SA" sz="2000" b="1" dirty="0"/>
              <a:t>حاصل ضرب المصفوفتين</a:t>
            </a:r>
            <a:r>
              <a:rPr lang="ar-SA" sz="2000" b="1" dirty="0" smtClean="0"/>
              <a:t>:</a:t>
            </a:r>
            <a:endParaRPr lang="ar-IQ" sz="2000" b="1" dirty="0" smtClean="0"/>
          </a:p>
          <a:p>
            <a:endParaRPr lang="ar-IQ" sz="2000" b="1" dirty="0"/>
          </a:p>
          <a:p>
            <a:endParaRPr lang="ar-IQ" sz="2000" b="1" dirty="0" smtClean="0"/>
          </a:p>
          <a:p>
            <a:endParaRPr lang="ar-IQ" sz="2000" b="1" dirty="0"/>
          </a:p>
          <a:p>
            <a:endParaRPr lang="ar-IQ" sz="2000" b="1" dirty="0" smtClean="0"/>
          </a:p>
          <a:p>
            <a:r>
              <a:rPr lang="ar-SA" sz="2000" b="1" dirty="0" smtClean="0"/>
              <a:t>فإن </a:t>
            </a:r>
            <a:r>
              <a:rPr lang="ar-SA" sz="2000" b="1" dirty="0"/>
              <a:t>المصفوفة </a:t>
            </a:r>
            <a:r>
              <a:rPr lang="en-US" sz="2000" b="1" dirty="0"/>
              <a:t>A</a:t>
            </a:r>
            <a:r>
              <a:rPr lang="ar-SA" sz="2000" b="1" dirty="0"/>
              <a:t> قابلة للضرب </a:t>
            </a:r>
            <a:r>
              <a:rPr lang="ar-SA" sz="2000" b="1" dirty="0" err="1"/>
              <a:t>فى</a:t>
            </a:r>
            <a:r>
              <a:rPr lang="ar-SA" sz="2000" b="1" dirty="0"/>
              <a:t> المصفوفة </a:t>
            </a:r>
            <a:r>
              <a:rPr lang="en-US" sz="2000" b="1" dirty="0"/>
              <a:t>B</a:t>
            </a:r>
            <a:r>
              <a:rPr lang="ar-SA" sz="2000" b="1" dirty="0"/>
              <a:t> ويعطى حاصل الضرب </a:t>
            </a:r>
            <a:r>
              <a:rPr lang="en-US" sz="2000" b="1" dirty="0"/>
              <a:t>C = AB</a:t>
            </a:r>
            <a:r>
              <a:rPr lang="ar-SA" sz="2000" b="1" dirty="0"/>
              <a:t> من</a:t>
            </a:r>
            <a:r>
              <a:rPr lang="ar-SA" sz="2000" b="1" dirty="0" smtClean="0"/>
              <a:t>:</a:t>
            </a:r>
            <a:endParaRPr lang="ar-IQ" sz="2000" b="1" dirty="0" smtClean="0"/>
          </a:p>
          <a:p>
            <a:endParaRPr lang="en-US" sz="2000" dirty="0"/>
          </a:p>
          <a:p>
            <a:endParaRPr lang="ar-IQ" sz="2000" b="1" dirty="0"/>
          </a:p>
          <a:p>
            <a:endParaRPr lang="ar-IQ" sz="2000" b="1" dirty="0" smtClean="0"/>
          </a:p>
          <a:p>
            <a:endParaRPr lang="ar-IQ" sz="2000" b="1" dirty="0" smtClean="0"/>
          </a:p>
          <a:p>
            <a:endParaRPr lang="en-US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273" y="2492896"/>
            <a:ext cx="3454499" cy="1610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437112"/>
            <a:ext cx="5544616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3813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669360"/>
          </a:xfrm>
        </p:spPr>
        <p:txBody>
          <a:bodyPr>
            <a:normAutofit/>
          </a:bodyPr>
          <a:lstStyle/>
          <a:p>
            <a:r>
              <a:rPr lang="ar-SA" sz="2000" b="1" dirty="0"/>
              <a:t>ومن جهة أخرى فإن المصفوفة </a:t>
            </a:r>
            <a:r>
              <a:rPr lang="en-US" sz="2000" b="1" dirty="0"/>
              <a:t>B</a:t>
            </a:r>
            <a:r>
              <a:rPr lang="ar-SA" sz="2000" b="1" dirty="0"/>
              <a:t> قابلة للضرب </a:t>
            </a:r>
            <a:r>
              <a:rPr lang="ar-SA" sz="2000" b="1" dirty="0" err="1"/>
              <a:t>فى</a:t>
            </a:r>
            <a:r>
              <a:rPr lang="ar-SA" sz="2000" b="1" dirty="0"/>
              <a:t> المصفوفة </a:t>
            </a:r>
            <a:r>
              <a:rPr lang="en-US" sz="2000" b="1" dirty="0"/>
              <a:t>A</a:t>
            </a:r>
            <a:r>
              <a:rPr lang="ar-SA" sz="2000" b="1" dirty="0"/>
              <a:t> ويعطى حاصل الضرب </a:t>
            </a:r>
            <a:r>
              <a:rPr lang="en-US" sz="2000" b="1" dirty="0"/>
              <a:t>D = BA</a:t>
            </a:r>
            <a:r>
              <a:rPr lang="ar-SA" sz="2000" b="1" dirty="0"/>
              <a:t> من</a:t>
            </a:r>
            <a:r>
              <a:rPr lang="ar-SA" sz="2000" b="1" dirty="0" smtClean="0"/>
              <a:t>:</a:t>
            </a:r>
            <a:endParaRPr lang="ar-IQ" sz="2000" b="1" dirty="0" smtClean="0"/>
          </a:p>
          <a:p>
            <a:endParaRPr lang="ar-IQ" sz="2000" b="1" dirty="0"/>
          </a:p>
          <a:p>
            <a:endParaRPr lang="ar-IQ" sz="2000" b="1" dirty="0" smtClean="0"/>
          </a:p>
          <a:p>
            <a:endParaRPr lang="ar-IQ" sz="2000" b="1" dirty="0"/>
          </a:p>
          <a:p>
            <a:endParaRPr lang="ar-IQ" sz="2000" b="1" dirty="0" smtClean="0"/>
          </a:p>
          <a:p>
            <a:endParaRPr lang="ar-IQ" sz="2000" b="1" dirty="0"/>
          </a:p>
          <a:p>
            <a:endParaRPr lang="ar-IQ" sz="2000" b="1" dirty="0" smtClean="0"/>
          </a:p>
          <a:p>
            <a:endParaRPr lang="ar-IQ" sz="2000" b="1" dirty="0"/>
          </a:p>
          <a:p>
            <a:endParaRPr lang="ar-IQ" sz="2000" b="1" smtClean="0"/>
          </a:p>
          <a:p>
            <a:endParaRPr lang="ar-IQ" sz="2000" b="1" dirty="0" smtClean="0"/>
          </a:p>
          <a:p>
            <a:endParaRPr lang="ar-IQ" sz="2000" b="1" dirty="0"/>
          </a:p>
          <a:p>
            <a:r>
              <a:rPr lang="ar-SA" sz="2000" b="1" dirty="0"/>
              <a:t>ومن هذا يتضح أن </a:t>
            </a:r>
            <a:r>
              <a:rPr lang="en-US" sz="2000" b="1" i="1" dirty="0"/>
              <a:t>AB </a:t>
            </a:r>
            <a:r>
              <a:rPr lang="en-US" sz="2000" b="1" i="1" dirty="0">
                <a:sym typeface="Symbol"/>
              </a:rPr>
              <a:t></a:t>
            </a:r>
            <a:r>
              <a:rPr lang="en-US" sz="2000" b="1" i="1" dirty="0"/>
              <a:t>BA</a:t>
            </a:r>
            <a:r>
              <a:rPr lang="ar-SA" sz="2000" b="1" dirty="0"/>
              <a:t> أي أن قانون التبادل لا يصلح للمصفوفات حتى لو كانت رتبة مصفوفة حاصل ضرب </a:t>
            </a:r>
            <a:r>
              <a:rPr lang="en-US" sz="2000" b="1" dirty="0"/>
              <a:t>A</a:t>
            </a:r>
            <a:r>
              <a:rPr lang="en-US" sz="2000" b="1" dirty="0">
                <a:sym typeface="Symbol"/>
              </a:rPr>
              <a:t></a:t>
            </a:r>
            <a:r>
              <a:rPr lang="en-US" sz="2000" b="1" dirty="0"/>
              <a:t>B</a:t>
            </a:r>
            <a:r>
              <a:rPr lang="ar-SA" sz="2000" b="1" dirty="0"/>
              <a:t> تساوى رتبة مصفوفة حاصل ضرب </a:t>
            </a:r>
            <a:r>
              <a:rPr lang="en-US" sz="2000" b="1" i="1" dirty="0"/>
              <a:t>B</a:t>
            </a:r>
            <a:r>
              <a:rPr lang="en-US" sz="2000" b="1" i="1" dirty="0">
                <a:sym typeface="Symbol"/>
              </a:rPr>
              <a:t></a:t>
            </a:r>
            <a:r>
              <a:rPr lang="en-US" sz="2000" b="1" i="1" dirty="0"/>
              <a:t>A</a:t>
            </a:r>
            <a:r>
              <a:rPr lang="ar-SA" sz="2000" b="1" dirty="0"/>
              <a:t>.</a:t>
            </a:r>
            <a:endParaRPr lang="en-US" sz="2000" dirty="0"/>
          </a:p>
          <a:p>
            <a:endParaRPr lang="ar-IQ" sz="2000" b="1" dirty="0" smtClean="0"/>
          </a:p>
          <a:p>
            <a:endParaRPr lang="ar-IQ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6912768" cy="3240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2550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250</Words>
  <Application>Microsoft Office PowerPoint</Application>
  <PresentationFormat>On-screen Show (4:3)</PresentationFormat>
  <Paragraphs>44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ضرب المصفوفات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ضرب المصفوفات</dc:title>
  <dc:creator>Maher</dc:creator>
  <cp:lastModifiedBy>Maher</cp:lastModifiedBy>
  <cp:revision>7</cp:revision>
  <dcterms:created xsi:type="dcterms:W3CDTF">2019-01-25T14:01:49Z</dcterms:created>
  <dcterms:modified xsi:type="dcterms:W3CDTF">2019-01-25T14:19:45Z</dcterms:modified>
</cp:coreProperties>
</file>