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483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323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084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652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202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225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60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925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511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29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741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E5982-D10C-46F5-9B5D-C82720EAEF40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E9226-E38B-4DC1-8ECF-BEB3D1D349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3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21400"/>
          </a:xfrm>
        </p:spPr>
        <p:txBody>
          <a:bodyPr/>
          <a:lstStyle/>
          <a:p>
            <a:r>
              <a:rPr lang="ar-IQ" sz="2400" b="1" dirty="0" smtClean="0"/>
              <a:t>خصائص ضرب </a:t>
            </a:r>
            <a:r>
              <a:rPr lang="ar-IQ" sz="2400" b="1" dirty="0" smtClean="0"/>
              <a:t>المصفوفات</a:t>
            </a:r>
          </a:p>
          <a:p>
            <a:r>
              <a:rPr lang="ar-IQ" sz="2000" dirty="0" smtClean="0"/>
              <a:t>ضرب المصفوفات له الخصائص التالية:</a:t>
            </a:r>
          </a:p>
          <a:p>
            <a:r>
              <a:rPr lang="ar-IQ" sz="2000" dirty="0" smtClean="0"/>
              <a:t>التوزيع الاول:</a:t>
            </a:r>
          </a:p>
          <a:p>
            <a:r>
              <a:rPr lang="ar-IQ" sz="2000" dirty="0" smtClean="0"/>
              <a:t>التوزيع الثاني:</a:t>
            </a:r>
          </a:p>
          <a:p>
            <a:endParaRPr lang="ar-IQ" sz="2000" dirty="0"/>
          </a:p>
          <a:p>
            <a:r>
              <a:rPr lang="ar-IQ" sz="2000" dirty="0" smtClean="0"/>
              <a:t>خاصية التجميع: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 smtClean="0"/>
          </a:p>
          <a:p>
            <a:r>
              <a:rPr lang="ar-SA" sz="2000" b="1" dirty="0"/>
              <a:t>وعموماً يمكن إثبات أن:	</a:t>
            </a:r>
            <a:r>
              <a:rPr lang="en-US" sz="2000" b="1" i="1" dirty="0"/>
              <a:t>AB </a:t>
            </a:r>
            <a:r>
              <a:rPr lang="en-US" sz="2000" b="1" i="1" dirty="0">
                <a:sym typeface="Symbol"/>
              </a:rPr>
              <a:t></a:t>
            </a:r>
            <a:r>
              <a:rPr lang="en-US" sz="2000" b="1" i="1" dirty="0"/>
              <a:t> BA , ABC </a:t>
            </a:r>
            <a:r>
              <a:rPr lang="en-US" sz="2000" b="1" i="1" dirty="0">
                <a:sym typeface="Symbol"/>
              </a:rPr>
              <a:t></a:t>
            </a:r>
            <a:r>
              <a:rPr lang="en-US" sz="2000" b="1" i="1" dirty="0"/>
              <a:t> BAC</a:t>
            </a:r>
            <a:endParaRPr lang="en-US" sz="2000" dirty="0"/>
          </a:p>
          <a:p>
            <a:r>
              <a:rPr lang="ar-SA" sz="2000" b="1" dirty="0"/>
              <a:t>وإذا كانت </a:t>
            </a:r>
            <a:r>
              <a:rPr lang="en-US" sz="2000" b="1" i="1" dirty="0"/>
              <a:t>AB = AC</a:t>
            </a:r>
            <a:r>
              <a:rPr lang="ar-SA" sz="2000" b="1" dirty="0"/>
              <a:t> فهذا لا يعنى أن </a:t>
            </a:r>
            <a:r>
              <a:rPr lang="en-US" sz="2000" b="1" i="1" dirty="0"/>
              <a:t>B = C</a:t>
            </a:r>
            <a:r>
              <a:rPr lang="ar-SA" sz="2000" b="1" dirty="0"/>
              <a:t> . وإذا كانت </a:t>
            </a:r>
            <a:r>
              <a:rPr lang="en-US" sz="2000" b="1" i="1" dirty="0"/>
              <a:t>AB = 0</a:t>
            </a:r>
            <a:r>
              <a:rPr lang="ar-SA" sz="2000" b="1" dirty="0"/>
              <a:t> فلا يعنى هذا أن </a:t>
            </a:r>
            <a:r>
              <a:rPr lang="en-US" sz="2000" b="1" i="1" dirty="0"/>
              <a:t>B = 0</a:t>
            </a:r>
            <a:r>
              <a:rPr lang="ar-SA" sz="2000" b="1" dirty="0"/>
              <a:t> أو </a:t>
            </a:r>
            <a:r>
              <a:rPr lang="en-US" sz="2000" b="1" i="1" dirty="0"/>
              <a:t>A = 0</a:t>
            </a:r>
            <a:r>
              <a:rPr lang="en-US" sz="2000" b="1" dirty="0"/>
              <a:t>  </a:t>
            </a:r>
            <a:endParaRPr lang="en-US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 smtClean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27471"/>
            <a:ext cx="561165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47551"/>
            <a:ext cx="5328592" cy="6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47" y="2422351"/>
            <a:ext cx="4750045" cy="75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74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المصفوفات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15926"/>
          </a:xfrm>
        </p:spPr>
        <p:txBody>
          <a:bodyPr/>
          <a:lstStyle/>
          <a:p>
            <a:pPr algn="just"/>
            <a:r>
              <a:rPr lang="ar-SA" b="1" u="sng" dirty="0"/>
              <a:t> </a:t>
            </a:r>
            <a:r>
              <a:rPr lang="ar-SA" sz="2000" b="1" u="sng" dirty="0"/>
              <a:t>مصفوفة الصف: </a:t>
            </a:r>
            <a:r>
              <a:rPr lang="en-US" sz="2000" b="1" u="sng" dirty="0"/>
              <a:t>Row Matrix</a:t>
            </a:r>
            <a:endParaRPr lang="en-US" sz="2000" dirty="0"/>
          </a:p>
          <a:p>
            <a:pPr algn="just"/>
            <a:r>
              <a:rPr lang="ar-SA" sz="2000" b="1" dirty="0"/>
              <a:t>	المصفوفة التي لها صف واحد يطلق عليها مصفوفة ذات الصف الواحد وتسمى في بعض الأحيان بالمتجه الصفي </a:t>
            </a:r>
            <a:r>
              <a:rPr lang="en-US" sz="2000" b="1" dirty="0"/>
              <a:t>Row Vector</a:t>
            </a:r>
            <a:r>
              <a:rPr lang="ar-SA" sz="2000" b="1" dirty="0"/>
              <a:t> ويرمز لهذه المصفوفة بالرمز </a:t>
            </a:r>
            <a:r>
              <a:rPr lang="en-US" sz="2000" b="1" dirty="0"/>
              <a:t>(A)</a:t>
            </a:r>
            <a:r>
              <a:rPr lang="ar-SA" sz="2000" b="1" dirty="0"/>
              <a:t> ورتبتها </a:t>
            </a:r>
            <a:r>
              <a:rPr lang="en-US" sz="2000" b="1" dirty="0"/>
              <a:t>(1 x n)</a:t>
            </a:r>
            <a:r>
              <a:rPr lang="ar-SA" sz="2000" b="1" dirty="0"/>
              <a:t> فمثال ذلك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r>
              <a:rPr lang="ar-SA" sz="2000" b="1" u="sng" dirty="0"/>
              <a:t>مصفوفة العمود: </a:t>
            </a:r>
            <a:r>
              <a:rPr lang="en-US" sz="2000" b="1" u="sng" dirty="0"/>
              <a:t>Column Matrix</a:t>
            </a:r>
            <a:endParaRPr lang="en-US" sz="2000" dirty="0"/>
          </a:p>
          <a:p>
            <a:r>
              <a:rPr lang="ar-SA" sz="2000" b="1" dirty="0"/>
              <a:t>	 المصفوفة التي لها العمود الواحد يطلق عليها مصفوفة ذات العمود الواحد وتسمى في بعض الأحيان بالمتجه العمودي </a:t>
            </a:r>
            <a:r>
              <a:rPr lang="en-US" sz="2000" b="1" dirty="0"/>
              <a:t>Column Vector</a:t>
            </a:r>
            <a:r>
              <a:rPr lang="ar-SA" sz="2000" b="1" dirty="0"/>
              <a:t> ويرمز لهذه المصفوفة بالرمز </a:t>
            </a:r>
            <a:r>
              <a:rPr lang="en-US" sz="2000" b="1" dirty="0"/>
              <a:t>[A]</a:t>
            </a:r>
            <a:r>
              <a:rPr lang="ar-SA" sz="2000" b="1" dirty="0"/>
              <a:t> ورتبتها  </a:t>
            </a:r>
            <a:r>
              <a:rPr lang="en-US" sz="2000" b="1" dirty="0"/>
              <a:t>(m x 1)</a:t>
            </a:r>
            <a:r>
              <a:rPr lang="ar-SA" sz="2000" b="1" dirty="0"/>
              <a:t> فمثال ذلك:</a:t>
            </a:r>
            <a:endParaRPr lang="en-US" sz="2000" dirty="0"/>
          </a:p>
          <a:p>
            <a:pPr algn="just"/>
            <a:endParaRPr lang="ar-IQ" sz="2000" b="1" dirty="0" smtClean="0"/>
          </a:p>
          <a:p>
            <a:pPr algn="just"/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786" y="3011944"/>
            <a:ext cx="3245497" cy="56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786" y="4797152"/>
            <a:ext cx="160710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91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algn="just"/>
            <a:r>
              <a:rPr lang="ar-SA" sz="2000" b="1" u="sng" dirty="0"/>
              <a:t> المصفوفة المربعة: </a:t>
            </a:r>
            <a:r>
              <a:rPr lang="en-US" sz="2000" b="1" u="sng" dirty="0"/>
              <a:t>Squared Matrix</a:t>
            </a:r>
            <a:endParaRPr lang="en-US" sz="2000" dirty="0"/>
          </a:p>
          <a:p>
            <a:pPr algn="just"/>
            <a:r>
              <a:rPr lang="ar-SA" sz="2000" b="1" dirty="0"/>
              <a:t>	وهى مصفوفة فيها عدد الصفوف يساوى عدد الأعمدة مثل المصفوفة التالية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endParaRPr lang="ar-IQ" sz="2000" b="1" dirty="0"/>
          </a:p>
          <a:p>
            <a:r>
              <a:rPr lang="ar-SA" sz="2000" b="1" u="sng" dirty="0"/>
              <a:t> المصفوفة القطرية: </a:t>
            </a:r>
            <a:r>
              <a:rPr lang="en-US" sz="2000" b="1" u="sng" dirty="0"/>
              <a:t>Diagonal Matrix</a:t>
            </a:r>
            <a:endParaRPr lang="en-US" sz="2000" dirty="0"/>
          </a:p>
          <a:p>
            <a:r>
              <a:rPr lang="ar-SA" sz="2000" b="1" dirty="0"/>
              <a:t>	هي المصفوفة المربعة التي فيها كل العناصر تساوى صفر ما عدا عناصر القطر الأساسي وهو (المار بأعلى عنصر من اليسار إلى أسفل عنصر من اليمين </a:t>
            </a:r>
            <a:r>
              <a:rPr lang="en-US" sz="2000" b="1" dirty="0"/>
              <a:t>(a</a:t>
            </a:r>
            <a:r>
              <a:rPr lang="en-US" sz="2000" b="1" baseline="-25000" dirty="0"/>
              <a:t>11</a:t>
            </a:r>
            <a:r>
              <a:rPr lang="en-US" sz="2000" b="1" dirty="0"/>
              <a:t> , a</a:t>
            </a:r>
            <a:r>
              <a:rPr lang="en-US" sz="2000" b="1" baseline="-25000" dirty="0"/>
              <a:t>22</a:t>
            </a:r>
            <a:r>
              <a:rPr lang="en-US" sz="2000" b="1" dirty="0"/>
              <a:t> , a</a:t>
            </a:r>
            <a:r>
              <a:rPr lang="en-US" sz="2000" b="1" baseline="-25000" dirty="0"/>
              <a:t>33</a:t>
            </a:r>
            <a:r>
              <a:rPr lang="en-US" sz="2000" b="1" dirty="0"/>
              <a:t> , .......</a:t>
            </a:r>
            <a:r>
              <a:rPr lang="en-US" sz="2000" b="1" dirty="0" err="1"/>
              <a:t>a</a:t>
            </a:r>
            <a:r>
              <a:rPr lang="en-US" sz="2000" b="1" baseline="-25000" dirty="0" err="1"/>
              <a:t>mn</a:t>
            </a:r>
            <a:r>
              <a:rPr lang="en-US" sz="2000" b="1" dirty="0"/>
              <a:t>)</a:t>
            </a:r>
            <a:r>
              <a:rPr lang="en-US" sz="2000" b="1" baseline="-25000" dirty="0"/>
              <a:t> </a:t>
            </a:r>
            <a:r>
              <a:rPr lang="ar-SA" sz="2000" b="1" dirty="0"/>
              <a:t>مثل المصفوفة التالية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pPr algn="just"/>
            <a:endParaRPr lang="ar-IQ" sz="2000" b="1" dirty="0" smtClean="0"/>
          </a:p>
          <a:p>
            <a:pPr algn="just"/>
            <a:endParaRPr lang="en-US" sz="2000" dirty="0"/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568" y="1412776"/>
            <a:ext cx="191081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310" y="4149080"/>
            <a:ext cx="241455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18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algn="just"/>
            <a:r>
              <a:rPr lang="ar-SA" sz="2000" b="1" dirty="0"/>
              <a:t>ومن الواضح أن أي مصفوفتين مربعتين تقبلان الضرب في بعضهما إذا كانتا من نفس الرتبة. كذلك فإن أي مصفوفتين قطريتين تقبلان الضرب في بعضهما وتخضعان لقانون التبادل أي أن </a:t>
            </a:r>
            <a:r>
              <a:rPr lang="en-US" sz="2000" b="1" dirty="0"/>
              <a:t>AB =BA</a:t>
            </a:r>
            <a:r>
              <a:rPr lang="ar-SA" sz="2000" b="1" dirty="0"/>
              <a:t>.</a:t>
            </a:r>
            <a:endParaRPr lang="en-US" sz="2000" dirty="0"/>
          </a:p>
          <a:p>
            <a:r>
              <a:rPr lang="ar-SA" sz="2000" b="1" u="sng" dirty="0"/>
              <a:t>المصفوفة القياسية ومصفوفة الوحدة: </a:t>
            </a:r>
            <a:r>
              <a:rPr lang="en-US" sz="2000" b="1" u="sng" dirty="0"/>
              <a:t>Scalar and Unit Matrix</a:t>
            </a:r>
            <a:endParaRPr lang="en-US" sz="2000" dirty="0"/>
          </a:p>
          <a:p>
            <a:r>
              <a:rPr lang="ar-SA" sz="2000" b="1" dirty="0"/>
              <a:t>المصفوفة القطرية التي يكون مجموع عناصر قطرها الرئيسي متساوية تسمى المصفوفة القياسية </a:t>
            </a:r>
            <a:r>
              <a:rPr lang="en-US" sz="2000" b="1" dirty="0"/>
              <a:t>Scalar matrix</a:t>
            </a:r>
            <a:r>
              <a:rPr lang="ar-SA" sz="2000" b="1" dirty="0"/>
              <a:t> وإذا كانت عناصر القطر الرئيسي في المصفوفة القياسية تساوى الواحد الصحيح تسمى هذه المصفوفة بمصفوفة الوحدة </a:t>
            </a:r>
            <a:r>
              <a:rPr lang="en-US" sz="2000" b="1" dirty="0"/>
              <a:t>Unit matrix</a:t>
            </a:r>
            <a:r>
              <a:rPr lang="ar-SA" sz="2000" b="1" dirty="0"/>
              <a:t> ويرمز لها بالرمز </a:t>
            </a:r>
            <a:r>
              <a:rPr lang="en-US" sz="2000" b="1" dirty="0"/>
              <a:t>I</a:t>
            </a:r>
            <a:r>
              <a:rPr lang="en-US" sz="2000" b="1" baseline="-25000" dirty="0"/>
              <a:t>n</a:t>
            </a:r>
            <a:r>
              <a:rPr lang="ar-SA" sz="2000" b="1" dirty="0"/>
              <a:t> حيث </a:t>
            </a:r>
            <a:r>
              <a:rPr lang="en-US" sz="2000" b="1" dirty="0"/>
              <a:t>(n x n)</a:t>
            </a:r>
            <a:r>
              <a:rPr lang="ar-SA" sz="2000" b="1" dirty="0"/>
              <a:t> </a:t>
            </a:r>
            <a:r>
              <a:rPr lang="ar-SA" sz="2000" b="1" dirty="0" err="1"/>
              <a:t>هى</a:t>
            </a:r>
            <a:r>
              <a:rPr lang="ar-SA" sz="2000" b="1" dirty="0"/>
              <a:t> رتبة المصفوفة، فمثلاً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r>
              <a:rPr lang="ar-SA" sz="2000" b="1" dirty="0"/>
              <a:t>وبوجه عام إذا كانت </a:t>
            </a:r>
            <a:r>
              <a:rPr lang="en-US" sz="2000" b="1" dirty="0"/>
              <a:t>A</a:t>
            </a:r>
            <a:r>
              <a:rPr lang="ar-SA" sz="2000" b="1" dirty="0"/>
              <a:t> مصفوفة مربعة رتبتها </a:t>
            </a:r>
            <a:r>
              <a:rPr lang="en-US" sz="2000" b="1" dirty="0"/>
              <a:t>I </a:t>
            </a:r>
            <a:r>
              <a:rPr lang="en-US" sz="2000" b="1" baseline="-25000" dirty="0"/>
              <a:t>(m x m)</a:t>
            </a:r>
            <a:r>
              <a:rPr lang="ar-SA" sz="2000" b="1" dirty="0"/>
              <a:t> هي مصفوفة الوحدة بنفس الرتبة فإن:</a:t>
            </a:r>
            <a:endParaRPr lang="en-US" sz="2000" dirty="0"/>
          </a:p>
          <a:p>
            <a:r>
              <a:rPr lang="ar-SA" sz="2000" b="1" dirty="0"/>
              <a:t> </a:t>
            </a:r>
            <a:endParaRPr lang="en-US" sz="2000" dirty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542" y="2996952"/>
            <a:ext cx="4267036" cy="146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927894"/>
            <a:ext cx="361303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33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algn="just"/>
            <a:r>
              <a:rPr lang="ar-SA" sz="2000" b="1" dirty="0"/>
              <a:t>حيث </a:t>
            </a:r>
            <a:r>
              <a:rPr lang="en-US" sz="2000" b="1" dirty="0"/>
              <a:t>k</a:t>
            </a:r>
            <a:r>
              <a:rPr lang="ar-SA" sz="2000" b="1" dirty="0"/>
              <a:t> عدد صحيح موجب ويمكن إثبات ذلك بسهولة.</a:t>
            </a:r>
            <a:endParaRPr lang="en-US" sz="2000" dirty="0"/>
          </a:p>
          <a:p>
            <a:pPr algn="just"/>
            <a:r>
              <a:rPr lang="ar-SA" sz="2000" b="1" dirty="0"/>
              <a:t>	فبضرب أي مصفوفة </a:t>
            </a:r>
            <a:r>
              <a:rPr lang="en-US" sz="2000" b="1" dirty="0"/>
              <a:t>A</a:t>
            </a:r>
            <a:r>
              <a:rPr lang="ar-SA" sz="2000" b="1" dirty="0"/>
              <a:t> في مصفوفة الوحدة تبقى المصفوفة </a:t>
            </a:r>
            <a:r>
              <a:rPr lang="en-US" sz="2000" b="1" dirty="0"/>
              <a:t>A</a:t>
            </a:r>
            <a:r>
              <a:rPr lang="ar-SA" sz="2000" b="1" dirty="0"/>
              <a:t> كما هي بدون تغيير بفرض قابلية ضرب المصفوفتين حسب قانون ضرب المصفوفات السابق، فمثلاً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r>
              <a:rPr lang="ar-IQ" sz="2000" b="1" dirty="0" smtClean="0"/>
              <a:t>وكذلك اذا كانت:</a:t>
            </a:r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endParaRPr lang="ar-IQ" sz="2000" b="1" dirty="0" smtClean="0"/>
          </a:p>
          <a:p>
            <a:pPr algn="just"/>
            <a:endParaRPr lang="ar-IQ" sz="2000" b="1" dirty="0"/>
          </a:p>
          <a:p>
            <a:pPr algn="just"/>
            <a:endParaRPr lang="ar-IQ" sz="2000" b="1" dirty="0" smtClean="0"/>
          </a:p>
          <a:p>
            <a:pPr algn="just"/>
            <a:endParaRPr lang="en-US" sz="2000" dirty="0"/>
          </a:p>
          <a:p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68240"/>
            <a:ext cx="3223899" cy="116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41208"/>
            <a:ext cx="1746870" cy="1210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910" y="4051539"/>
            <a:ext cx="5594810" cy="1666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507915"/>
            <a:ext cx="5471039" cy="1101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08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159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انواع المصفوفات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ضرب المصفوفات</dc:title>
  <dc:creator>Maher</dc:creator>
  <cp:lastModifiedBy>Maher</cp:lastModifiedBy>
  <cp:revision>14</cp:revision>
  <dcterms:created xsi:type="dcterms:W3CDTF">2019-01-25T14:19:54Z</dcterms:created>
  <dcterms:modified xsi:type="dcterms:W3CDTF">2019-01-25T15:54:02Z</dcterms:modified>
</cp:coreProperties>
</file>