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7876C90-4752-4D28-BF66-8F8A50205A63}"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8F7E642-B527-475E-9F0B-99AC64940671}" type="slidenum">
              <a:rPr lang="ar-IQ" smtClean="0"/>
              <a:t>‹#›</a:t>
            </a:fld>
            <a:endParaRPr lang="ar-IQ"/>
          </a:p>
        </p:txBody>
      </p:sp>
    </p:spTree>
    <p:extLst>
      <p:ext uri="{BB962C8B-B14F-4D97-AF65-F5344CB8AC3E}">
        <p14:creationId xmlns:p14="http://schemas.microsoft.com/office/powerpoint/2010/main" val="4655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7876C90-4752-4D28-BF66-8F8A50205A63}"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8F7E642-B527-475E-9F0B-99AC64940671}" type="slidenum">
              <a:rPr lang="ar-IQ" smtClean="0"/>
              <a:t>‹#›</a:t>
            </a:fld>
            <a:endParaRPr lang="ar-IQ"/>
          </a:p>
        </p:txBody>
      </p:sp>
    </p:spTree>
    <p:extLst>
      <p:ext uri="{BB962C8B-B14F-4D97-AF65-F5344CB8AC3E}">
        <p14:creationId xmlns:p14="http://schemas.microsoft.com/office/powerpoint/2010/main" val="56678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7876C90-4752-4D28-BF66-8F8A50205A63}"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8F7E642-B527-475E-9F0B-99AC64940671}" type="slidenum">
              <a:rPr lang="ar-IQ" smtClean="0"/>
              <a:t>‹#›</a:t>
            </a:fld>
            <a:endParaRPr lang="ar-IQ"/>
          </a:p>
        </p:txBody>
      </p:sp>
    </p:spTree>
    <p:extLst>
      <p:ext uri="{BB962C8B-B14F-4D97-AF65-F5344CB8AC3E}">
        <p14:creationId xmlns:p14="http://schemas.microsoft.com/office/powerpoint/2010/main" val="1593261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7876C90-4752-4D28-BF66-8F8A50205A63}"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8F7E642-B527-475E-9F0B-99AC64940671}" type="slidenum">
              <a:rPr lang="ar-IQ" smtClean="0"/>
              <a:t>‹#›</a:t>
            </a:fld>
            <a:endParaRPr lang="ar-IQ"/>
          </a:p>
        </p:txBody>
      </p:sp>
    </p:spTree>
    <p:extLst>
      <p:ext uri="{BB962C8B-B14F-4D97-AF65-F5344CB8AC3E}">
        <p14:creationId xmlns:p14="http://schemas.microsoft.com/office/powerpoint/2010/main" val="2444885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876C90-4752-4D28-BF66-8F8A50205A63}"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8F7E642-B527-475E-9F0B-99AC64940671}" type="slidenum">
              <a:rPr lang="ar-IQ" smtClean="0"/>
              <a:t>‹#›</a:t>
            </a:fld>
            <a:endParaRPr lang="ar-IQ"/>
          </a:p>
        </p:txBody>
      </p:sp>
    </p:spTree>
    <p:extLst>
      <p:ext uri="{BB962C8B-B14F-4D97-AF65-F5344CB8AC3E}">
        <p14:creationId xmlns:p14="http://schemas.microsoft.com/office/powerpoint/2010/main" val="213344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7876C90-4752-4D28-BF66-8F8A50205A63}"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8F7E642-B527-475E-9F0B-99AC64940671}" type="slidenum">
              <a:rPr lang="ar-IQ" smtClean="0"/>
              <a:t>‹#›</a:t>
            </a:fld>
            <a:endParaRPr lang="ar-IQ"/>
          </a:p>
        </p:txBody>
      </p:sp>
    </p:spTree>
    <p:extLst>
      <p:ext uri="{BB962C8B-B14F-4D97-AF65-F5344CB8AC3E}">
        <p14:creationId xmlns:p14="http://schemas.microsoft.com/office/powerpoint/2010/main" val="102409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7876C90-4752-4D28-BF66-8F8A50205A63}" type="datetimeFigureOut">
              <a:rPr lang="ar-IQ" smtClean="0"/>
              <a:t>19/05/1440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8F7E642-B527-475E-9F0B-99AC64940671}" type="slidenum">
              <a:rPr lang="ar-IQ" smtClean="0"/>
              <a:t>‹#›</a:t>
            </a:fld>
            <a:endParaRPr lang="ar-IQ"/>
          </a:p>
        </p:txBody>
      </p:sp>
    </p:spTree>
    <p:extLst>
      <p:ext uri="{BB962C8B-B14F-4D97-AF65-F5344CB8AC3E}">
        <p14:creationId xmlns:p14="http://schemas.microsoft.com/office/powerpoint/2010/main" val="180214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7876C90-4752-4D28-BF66-8F8A50205A63}" type="datetimeFigureOut">
              <a:rPr lang="ar-IQ" smtClean="0"/>
              <a:t>19/05/1440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8F7E642-B527-475E-9F0B-99AC64940671}" type="slidenum">
              <a:rPr lang="ar-IQ" smtClean="0"/>
              <a:t>‹#›</a:t>
            </a:fld>
            <a:endParaRPr lang="ar-IQ"/>
          </a:p>
        </p:txBody>
      </p:sp>
    </p:spTree>
    <p:extLst>
      <p:ext uri="{BB962C8B-B14F-4D97-AF65-F5344CB8AC3E}">
        <p14:creationId xmlns:p14="http://schemas.microsoft.com/office/powerpoint/2010/main" val="3081974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876C90-4752-4D28-BF66-8F8A50205A63}" type="datetimeFigureOut">
              <a:rPr lang="ar-IQ" smtClean="0"/>
              <a:t>19/05/1440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8F7E642-B527-475E-9F0B-99AC64940671}" type="slidenum">
              <a:rPr lang="ar-IQ" smtClean="0"/>
              <a:t>‹#›</a:t>
            </a:fld>
            <a:endParaRPr lang="ar-IQ"/>
          </a:p>
        </p:txBody>
      </p:sp>
    </p:spTree>
    <p:extLst>
      <p:ext uri="{BB962C8B-B14F-4D97-AF65-F5344CB8AC3E}">
        <p14:creationId xmlns:p14="http://schemas.microsoft.com/office/powerpoint/2010/main" val="61503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876C90-4752-4D28-BF66-8F8A50205A63}"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8F7E642-B527-475E-9F0B-99AC64940671}" type="slidenum">
              <a:rPr lang="ar-IQ" smtClean="0"/>
              <a:t>‹#›</a:t>
            </a:fld>
            <a:endParaRPr lang="ar-IQ"/>
          </a:p>
        </p:txBody>
      </p:sp>
    </p:spTree>
    <p:extLst>
      <p:ext uri="{BB962C8B-B14F-4D97-AF65-F5344CB8AC3E}">
        <p14:creationId xmlns:p14="http://schemas.microsoft.com/office/powerpoint/2010/main" val="236987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876C90-4752-4D28-BF66-8F8A50205A63}"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8F7E642-B527-475E-9F0B-99AC64940671}" type="slidenum">
              <a:rPr lang="ar-IQ" smtClean="0"/>
              <a:t>‹#›</a:t>
            </a:fld>
            <a:endParaRPr lang="ar-IQ"/>
          </a:p>
        </p:txBody>
      </p:sp>
    </p:spTree>
    <p:extLst>
      <p:ext uri="{BB962C8B-B14F-4D97-AF65-F5344CB8AC3E}">
        <p14:creationId xmlns:p14="http://schemas.microsoft.com/office/powerpoint/2010/main" val="56452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7876C90-4752-4D28-BF66-8F8A50205A63}" type="datetimeFigureOut">
              <a:rPr lang="ar-IQ" smtClean="0"/>
              <a:t>19/05/1440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F7E642-B527-475E-9F0B-99AC64940671}" type="slidenum">
              <a:rPr lang="ar-IQ" smtClean="0"/>
              <a:t>‹#›</a:t>
            </a:fld>
            <a:endParaRPr lang="ar-IQ"/>
          </a:p>
        </p:txBody>
      </p:sp>
    </p:spTree>
    <p:extLst>
      <p:ext uri="{BB962C8B-B14F-4D97-AF65-F5344CB8AC3E}">
        <p14:creationId xmlns:p14="http://schemas.microsoft.com/office/powerpoint/2010/main" val="43051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ar-SA" sz="2000" b="1" u="dbl" dirty="0"/>
              <a:t>أثر المصفوفة: </a:t>
            </a:r>
            <a:r>
              <a:rPr lang="en-US" sz="2000" b="1" u="dbl" dirty="0"/>
              <a:t>Trace of a Matrix</a:t>
            </a:r>
            <a:endParaRPr lang="en-US" sz="2000" dirty="0"/>
          </a:p>
          <a:p>
            <a:r>
              <a:rPr lang="ar-SA" sz="2000" b="1" dirty="0"/>
              <a:t>	إذا وجدت مصفوفة مربعة </a:t>
            </a:r>
            <a:r>
              <a:rPr lang="en-US" sz="2000" b="1" dirty="0"/>
              <a:t>A(</a:t>
            </a:r>
            <a:r>
              <a:rPr lang="en-US" sz="2000" b="1" dirty="0" err="1"/>
              <a:t>nxn</a:t>
            </a:r>
            <a:r>
              <a:rPr lang="en-US" sz="2000" b="1" dirty="0"/>
              <a:t>)</a:t>
            </a:r>
            <a:r>
              <a:rPr lang="ar-SA" sz="2000" b="1" dirty="0"/>
              <a:t> فإن أثر هذه المصفوفة يعرف بأنه مجموع العناصر القطرية في المصفوفة المربعة، فمثلاً</a:t>
            </a:r>
            <a:r>
              <a:rPr lang="ar-SA" sz="2000" b="1" dirty="0" smtClean="0"/>
              <a:t>:</a:t>
            </a:r>
            <a:endParaRPr lang="ar-IQ" sz="2000" b="1" dirty="0" smtClean="0"/>
          </a:p>
          <a:p>
            <a:endParaRPr lang="ar-IQ" sz="2000" b="1" dirty="0"/>
          </a:p>
          <a:p>
            <a:endParaRPr lang="ar-IQ" sz="2000" b="1" dirty="0" smtClean="0"/>
          </a:p>
          <a:p>
            <a:endParaRPr lang="ar-IQ" sz="2000" b="1" dirty="0"/>
          </a:p>
          <a:p>
            <a:endParaRPr lang="ar-IQ" sz="2000" b="1" dirty="0" smtClean="0"/>
          </a:p>
          <a:p>
            <a:endParaRPr lang="ar-IQ" sz="2000" b="1" dirty="0" smtClean="0"/>
          </a:p>
          <a:p>
            <a:endParaRPr lang="en-US" sz="2000" dirty="0"/>
          </a:p>
          <a:p>
            <a:endParaRPr lang="ar-IQ" dirty="0" smtClean="0"/>
          </a:p>
          <a:p>
            <a:r>
              <a:rPr lang="ar-IQ" sz="2000" dirty="0" smtClean="0"/>
              <a:t>ويحقق الاثر الخواص </a:t>
            </a:r>
            <a:r>
              <a:rPr lang="ar-IQ" sz="2000" dirty="0" err="1" smtClean="0"/>
              <a:t>الثالية</a:t>
            </a:r>
            <a:r>
              <a:rPr lang="ar-IQ" sz="2000" dirty="0" smtClean="0"/>
              <a:t>:</a:t>
            </a:r>
            <a:endParaRPr lang="ar-IQ"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4391" y="1556792"/>
            <a:ext cx="204294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3032124"/>
            <a:ext cx="2699446" cy="1044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7223" y="4437112"/>
            <a:ext cx="2570117" cy="2169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198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algn="just"/>
            <a:r>
              <a:rPr lang="ar-SA" b="1" u="dbl" dirty="0"/>
              <a:t> </a:t>
            </a:r>
            <a:r>
              <a:rPr lang="ar-SA" sz="2000" b="1" u="dbl" dirty="0"/>
              <a:t>تجزئة المصفوفات: </a:t>
            </a:r>
            <a:r>
              <a:rPr lang="en-US" sz="2000" b="1" u="dbl" dirty="0"/>
              <a:t> Partitioning of Matrices</a:t>
            </a:r>
            <a:endParaRPr lang="en-US" sz="2000" dirty="0"/>
          </a:p>
          <a:p>
            <a:pPr algn="just"/>
            <a:r>
              <a:rPr lang="ar-SA" sz="2000" b="1" dirty="0"/>
              <a:t>	من البديهي أنه كلما كان عدد الصفوف وعدد الأعمدة في المصفوفة صغير، فإن التعامل مع المصفوفة يكون أكثر يسراً، فلذا فإننا نلجأ إلى تجزئة المصفوفات حتى يسهل التعامل معها عددياً سواء عند إجراء عملية الضرب أو إيجاد المعكوس أو أية عمليات جبرية أخرى على المصفوفات.</a:t>
            </a:r>
            <a:endParaRPr lang="en-US" sz="2000" dirty="0"/>
          </a:p>
          <a:p>
            <a:pPr algn="just"/>
            <a:r>
              <a:rPr lang="ar-SA" sz="2000" b="1" dirty="0"/>
              <a:t>	فمثلاً المصفوفة التالية</a:t>
            </a:r>
            <a:r>
              <a:rPr lang="ar-SA" sz="2000" b="1" dirty="0" smtClean="0"/>
              <a:t>:</a:t>
            </a:r>
            <a:endParaRPr lang="ar-IQ" sz="2000" b="1" dirty="0" smtClean="0"/>
          </a:p>
          <a:p>
            <a:pPr algn="just"/>
            <a:endParaRPr lang="ar-IQ" sz="2000" b="1" dirty="0"/>
          </a:p>
          <a:p>
            <a:pPr algn="just"/>
            <a:endParaRPr lang="ar-IQ" sz="2000" b="1" dirty="0" smtClean="0"/>
          </a:p>
          <a:p>
            <a:pPr algn="just"/>
            <a:endParaRPr lang="ar-IQ" sz="2000" b="1" dirty="0"/>
          </a:p>
          <a:p>
            <a:pPr algn="just"/>
            <a:endParaRPr lang="ar-IQ" sz="2000" b="1" dirty="0" smtClean="0"/>
          </a:p>
          <a:p>
            <a:pPr algn="just"/>
            <a:endParaRPr lang="ar-IQ" sz="2000" b="1" dirty="0" smtClean="0"/>
          </a:p>
          <a:p>
            <a:pPr marL="0" indent="0" algn="just">
              <a:buNone/>
            </a:pPr>
            <a:endParaRPr lang="ar-IQ" sz="2000" b="1" dirty="0"/>
          </a:p>
          <a:p>
            <a:pPr algn="just"/>
            <a:endParaRPr lang="ar-IQ" sz="2000" b="1" dirty="0" smtClean="0"/>
          </a:p>
          <a:p>
            <a:pPr algn="just"/>
            <a:endParaRPr lang="en-US" sz="2000" dirty="0"/>
          </a:p>
          <a:p>
            <a:pPr algn="just"/>
            <a:endParaRPr lang="ar-IQ" sz="2000" b="1" dirty="0" smtClean="0"/>
          </a:p>
          <a:p>
            <a:pPr algn="just"/>
            <a:endParaRPr lang="ar-IQ"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0413" y="2708920"/>
            <a:ext cx="5659047"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0091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3528" y="404664"/>
            <a:ext cx="8229600" cy="6264696"/>
          </a:xfrm>
        </p:spPr>
        <p:txBody>
          <a:bodyPr/>
          <a:lstStyle/>
          <a:p>
            <a:r>
              <a:rPr lang="ar-SA" sz="2000" b="1" dirty="0" smtClean="0"/>
              <a:t>يمكن تجزئتها على النحو التالي:</a:t>
            </a:r>
            <a:endParaRPr lang="ar-IQ" sz="2000" b="1" dirty="0" smtClean="0"/>
          </a:p>
          <a:p>
            <a:endParaRPr lang="ar-IQ" sz="2000" b="1" dirty="0"/>
          </a:p>
          <a:p>
            <a:endParaRPr lang="ar-IQ" sz="2000" b="1" dirty="0" smtClean="0"/>
          </a:p>
          <a:p>
            <a:endParaRPr lang="ar-IQ" sz="2000" b="1" dirty="0"/>
          </a:p>
          <a:p>
            <a:endParaRPr lang="ar-IQ" sz="2000" b="1" dirty="0" smtClean="0"/>
          </a:p>
          <a:p>
            <a:r>
              <a:rPr lang="ar-SA" sz="2000" b="1" dirty="0"/>
              <a:t>أيضاً يمكن كتابتها </a:t>
            </a:r>
            <a:r>
              <a:rPr lang="ar-SA" sz="2000" b="1" dirty="0" err="1"/>
              <a:t>فى</a:t>
            </a:r>
            <a:r>
              <a:rPr lang="ar-SA" sz="2000" b="1" dirty="0"/>
              <a:t> الصورة:</a:t>
            </a:r>
            <a:endParaRPr lang="en-US" sz="2000" dirty="0"/>
          </a:p>
          <a:p>
            <a:endParaRPr lang="ar-IQ" sz="2000" b="1" dirty="0" smtClean="0"/>
          </a:p>
          <a:p>
            <a:endParaRPr lang="ar-IQ"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908720"/>
            <a:ext cx="2552407"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2708920"/>
            <a:ext cx="4484225" cy="3540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1923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lgn="just"/>
            <a:r>
              <a:rPr lang="ar-SA" sz="2000" b="1" dirty="0"/>
              <a:t>وفى الصورة العامة يمكن كتابة المصفوفة التي أبعادها </a:t>
            </a:r>
            <a:r>
              <a:rPr lang="en-US" sz="2000" b="1" dirty="0"/>
              <a:t>(m x n)</a:t>
            </a:r>
            <a:r>
              <a:rPr lang="ar-SA" sz="2000" b="1" dirty="0"/>
              <a:t> في شكل مصفوفة مجزئة كالتالي</a:t>
            </a:r>
            <a:r>
              <a:rPr lang="ar-SA" sz="2000" b="1" dirty="0" smtClean="0"/>
              <a:t>:</a:t>
            </a:r>
            <a:endParaRPr lang="ar-IQ" sz="2000" b="1" dirty="0" smtClean="0"/>
          </a:p>
          <a:p>
            <a:pPr algn="just"/>
            <a:endParaRPr lang="ar-IQ" sz="2000" b="1" dirty="0"/>
          </a:p>
          <a:p>
            <a:pPr algn="just"/>
            <a:endParaRPr lang="ar-IQ" sz="2000" b="1" dirty="0" smtClean="0"/>
          </a:p>
          <a:p>
            <a:pPr algn="just"/>
            <a:endParaRPr lang="en-US" sz="2000" dirty="0"/>
          </a:p>
          <a:p>
            <a:pPr algn="just"/>
            <a:r>
              <a:rPr lang="ar-IQ" sz="2000" b="1" dirty="0"/>
              <a:t> </a:t>
            </a:r>
            <a:endParaRPr lang="ar-IQ" sz="2000" b="1" dirty="0" smtClean="0"/>
          </a:p>
          <a:p>
            <a:pPr algn="just"/>
            <a:endParaRPr lang="ar-IQ" sz="2000" b="1" dirty="0"/>
          </a:p>
          <a:p>
            <a:pPr algn="just"/>
            <a:endParaRPr lang="ar-IQ" sz="2000" b="1" dirty="0" smtClean="0"/>
          </a:p>
          <a:p>
            <a:pPr algn="just"/>
            <a:endParaRPr lang="en-US" sz="2000" dirty="0"/>
          </a:p>
          <a:p>
            <a:pPr algn="just"/>
            <a:r>
              <a:rPr lang="ar-SA" sz="2000" b="1" dirty="0"/>
              <a:t>والمصفوفة الجزئية </a:t>
            </a:r>
            <a:r>
              <a:rPr lang="en-US" sz="2000" b="1" dirty="0" err="1"/>
              <a:t>Aij</a:t>
            </a:r>
            <a:r>
              <a:rPr lang="ar-SA" sz="2000" b="1" dirty="0"/>
              <a:t> لها </a:t>
            </a:r>
            <a:r>
              <a:rPr lang="en-US" sz="2000" b="1" dirty="0" err="1"/>
              <a:t>r</a:t>
            </a:r>
            <a:r>
              <a:rPr lang="en-US" sz="2000" b="1" baseline="-25000" dirty="0" err="1"/>
              <a:t>i</a:t>
            </a:r>
            <a:r>
              <a:rPr lang="ar-SA" sz="2000" b="1" dirty="0"/>
              <a:t> من الصفوف، </a:t>
            </a:r>
            <a:r>
              <a:rPr lang="en-US" sz="2000" b="1" dirty="0" err="1"/>
              <a:t>c</a:t>
            </a:r>
            <a:r>
              <a:rPr lang="en-US" sz="2000" b="1" baseline="-25000" dirty="0" err="1"/>
              <a:t>j</a:t>
            </a:r>
            <a:r>
              <a:rPr lang="ar-SA" sz="2000" b="1" dirty="0"/>
              <a:t> من الأعمدة ومن الواضح أن جميع المصفوفات الجزئية الواقعة </a:t>
            </a:r>
            <a:r>
              <a:rPr lang="ar-SA" sz="2000" b="1" dirty="0" err="1"/>
              <a:t>فى</a:t>
            </a:r>
            <a:r>
              <a:rPr lang="ar-SA" sz="2000" b="1" dirty="0"/>
              <a:t> نفس الصف يكون لها نفس العدد من الصفوف، وبالمثل المصفوفات الجزئية الواقعة في نفس العمود يكون لها نفس عدد الأعمدة.</a:t>
            </a:r>
            <a:endParaRPr lang="en-US" sz="2000" dirty="0"/>
          </a:p>
          <a:p>
            <a:endParaRPr lang="ar-IQ"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1124744"/>
            <a:ext cx="3803804"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851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45</Words>
  <Application>Microsoft Office PowerPoint</Application>
  <PresentationFormat>On-screen Show (4:3)</PresentationFormat>
  <Paragraphs>36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9</cp:revision>
  <dcterms:created xsi:type="dcterms:W3CDTF">2019-01-25T18:55:19Z</dcterms:created>
  <dcterms:modified xsi:type="dcterms:W3CDTF">2019-01-25T19:23:31Z</dcterms:modified>
</cp:coreProperties>
</file>