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426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997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195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16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237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797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76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916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98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250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332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9AE68-C088-418F-A6EE-EE7E1F549D49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EE796-A6A5-441E-B35A-3EB10F4B51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86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العمليات الجبرية بطريقة التجزئة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/>
          <a:lstStyle/>
          <a:p>
            <a:r>
              <a:rPr lang="ar-IQ" dirty="0" smtClean="0"/>
              <a:t>جمع المصفوفات بالتجزئة:</a:t>
            </a:r>
          </a:p>
          <a:p>
            <a:r>
              <a:rPr lang="ar-SA" sz="2000" b="1" dirty="0"/>
              <a:t>فبالنسبة لعملية الجمع: إذا كان </a:t>
            </a:r>
            <a:r>
              <a:rPr lang="en-US" sz="2000" b="1" dirty="0"/>
              <a:t>A , B</a:t>
            </a:r>
            <a:r>
              <a:rPr lang="ar-SA" sz="2000" b="1" dirty="0"/>
              <a:t> مصفوفتان لهما نفس عدد الأعمدة وعدد الصفوف كذلك المصفوفات المناظرة لها نفس عدد الصفوف وعدد الأعمدة أي أن </a:t>
            </a:r>
            <a:r>
              <a:rPr lang="en-US" sz="2000" b="1" dirty="0"/>
              <a:t>A,B</a:t>
            </a:r>
            <a:r>
              <a:rPr lang="ar-SA" sz="2000" b="1" dirty="0"/>
              <a:t> مقسمتين بنفس الكيفية فإنه يمكن إجراء عملية الجمع كالمعتاد وذلك بجمع العناصر المتناظرة في كل من المصفوفات الجزئية المتناظرة، </a:t>
            </a:r>
            <a:r>
              <a:rPr lang="ar-SA" sz="2000" b="1" dirty="0" err="1"/>
              <a:t>أى</a:t>
            </a:r>
            <a:r>
              <a:rPr lang="ar-SA" sz="2000" b="1" dirty="0"/>
              <a:t> أن:</a:t>
            </a:r>
            <a:endParaRPr lang="en-US" sz="2000" dirty="0"/>
          </a:p>
          <a:p>
            <a:endParaRPr lang="ar-IQ" sz="2000" dirty="0" smtClean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7032"/>
            <a:ext cx="741682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22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r>
              <a:rPr lang="ar-IQ" dirty="0" smtClean="0"/>
              <a:t>الضرب بالتجزئة:</a:t>
            </a:r>
          </a:p>
          <a:p>
            <a:pPr algn="just"/>
            <a:r>
              <a:rPr lang="ar-SA" sz="2000" b="1" dirty="0"/>
              <a:t>أما بالنسبة لعملية الضرب </a:t>
            </a:r>
            <a:r>
              <a:rPr lang="en-US" sz="2000" b="1" dirty="0"/>
              <a:t>Multiplication</a:t>
            </a:r>
            <a:r>
              <a:rPr lang="ar-SA" sz="2000" b="1" dirty="0"/>
              <a:t> بالنسبة لمصفوفتين فإننا يجب أن نأخذ في الاعتبار قابلية الضرب للمصفوفة </a:t>
            </a:r>
            <a:r>
              <a:rPr lang="en-US" sz="2000" b="1" dirty="0"/>
              <a:t>A</a:t>
            </a:r>
            <a:r>
              <a:rPr lang="ar-SA" sz="2000" b="1" dirty="0"/>
              <a:t> في المصفوفة </a:t>
            </a:r>
            <a:r>
              <a:rPr lang="en-US" sz="2000" b="1" dirty="0"/>
              <a:t>B</a:t>
            </a:r>
            <a:r>
              <a:rPr lang="ar-SA" sz="2000" b="1" dirty="0"/>
              <a:t> (أي أن أعمدة </a:t>
            </a:r>
            <a:r>
              <a:rPr lang="en-US" sz="2000" b="1" dirty="0"/>
              <a:t>A</a:t>
            </a:r>
            <a:r>
              <a:rPr lang="ar-SA" sz="2000" b="1" dirty="0"/>
              <a:t> يساوى عدد صفوف </a:t>
            </a:r>
            <a:r>
              <a:rPr lang="en-US" sz="2000" b="1" dirty="0"/>
              <a:t>B</a:t>
            </a:r>
            <a:r>
              <a:rPr lang="ar-SA" sz="2000" b="1" dirty="0"/>
              <a:t>) وكذلك قابلية أو انسجام عمليات الضرب للمصفوفات المجزئة أيضاً، أي أنه إذا كان أعمدة المصفوفات الجزئية في </a:t>
            </a:r>
            <a:r>
              <a:rPr lang="en-US" sz="2000" b="1" dirty="0"/>
              <a:t>A</a:t>
            </a:r>
            <a:r>
              <a:rPr lang="ar-SA" sz="2000" b="1" dirty="0"/>
              <a:t> هي على الترتيب </a:t>
            </a:r>
            <a:r>
              <a:rPr lang="en-US" sz="2000" b="1" dirty="0"/>
              <a:t>c</a:t>
            </a:r>
            <a:r>
              <a:rPr lang="en-US" sz="2000" b="1" baseline="-25000" dirty="0"/>
              <a:t>1</a:t>
            </a:r>
            <a:r>
              <a:rPr lang="en-US" sz="2000" b="1" dirty="0"/>
              <a:t> , c</a:t>
            </a:r>
            <a:r>
              <a:rPr lang="en-US" sz="2000" b="1" baseline="-25000" dirty="0"/>
              <a:t>2</a:t>
            </a:r>
            <a:r>
              <a:rPr lang="en-US" sz="2000" b="1" dirty="0"/>
              <a:t> ,......, </a:t>
            </a:r>
            <a:r>
              <a:rPr lang="en-US" sz="2000" b="1" dirty="0" err="1"/>
              <a:t>c</a:t>
            </a:r>
            <a:r>
              <a:rPr lang="en-US" sz="2000" b="1" baseline="-25000" dirty="0" err="1"/>
              <a:t>n</a:t>
            </a:r>
            <a:r>
              <a:rPr lang="ar-SA" sz="2000" b="1" dirty="0"/>
              <a:t> فيجب أن يكون عدد صفوف المصفوفات الجزئية المناظرة </a:t>
            </a:r>
            <a:r>
              <a:rPr lang="ar-SA" sz="2000" b="1" dirty="0" err="1"/>
              <a:t>فى</a:t>
            </a:r>
            <a:r>
              <a:rPr lang="ar-SA" sz="2000" b="1" dirty="0"/>
              <a:t> </a:t>
            </a:r>
            <a:r>
              <a:rPr lang="en-US" sz="2000" b="1" dirty="0"/>
              <a:t>B</a:t>
            </a:r>
            <a:r>
              <a:rPr lang="ar-SA" sz="2000" b="1" dirty="0"/>
              <a:t> هو </a:t>
            </a:r>
            <a:r>
              <a:rPr lang="en-US" sz="2000" b="1" dirty="0"/>
              <a:t>c</a:t>
            </a:r>
            <a:r>
              <a:rPr lang="en-US" sz="2000" b="1" baseline="-25000" dirty="0"/>
              <a:t>1</a:t>
            </a:r>
            <a:r>
              <a:rPr lang="en-US" sz="2000" b="1" dirty="0"/>
              <a:t> , c</a:t>
            </a:r>
            <a:r>
              <a:rPr lang="en-US" sz="2000" b="1" baseline="-25000" dirty="0"/>
              <a:t>2</a:t>
            </a:r>
            <a:r>
              <a:rPr lang="en-US" sz="2000" b="1" dirty="0"/>
              <a:t> ,......, </a:t>
            </a:r>
            <a:r>
              <a:rPr lang="en-US" sz="2000" b="1" dirty="0" err="1"/>
              <a:t>c</a:t>
            </a:r>
            <a:r>
              <a:rPr lang="en-US" sz="2000" b="1" baseline="-25000" dirty="0" err="1"/>
              <a:t>n</a:t>
            </a:r>
            <a:r>
              <a:rPr lang="ar-SA" sz="2000" b="1" dirty="0"/>
              <a:t> أيضاً، فمثلاً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pPr algn="just"/>
            <a:endParaRPr lang="en-US" sz="2000" dirty="0"/>
          </a:p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633861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04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ar-SA" sz="2000" b="1" dirty="0"/>
              <a:t>فإن عدد أعمدة </a:t>
            </a:r>
            <a:r>
              <a:rPr lang="en-US" sz="2000" b="1" dirty="0"/>
              <a:t>A</a:t>
            </a:r>
            <a:r>
              <a:rPr lang="en-US" sz="2000" b="1" baseline="-25000" dirty="0"/>
              <a:t>11</a:t>
            </a:r>
            <a:r>
              <a:rPr lang="ar-SA" sz="2000" b="1" dirty="0"/>
              <a:t> يساوى عدد صفوف </a:t>
            </a:r>
            <a:r>
              <a:rPr lang="en-US" sz="2000" b="1" dirty="0"/>
              <a:t>B</a:t>
            </a:r>
            <a:r>
              <a:rPr lang="en-US" sz="2000" b="1" baseline="-25000" dirty="0"/>
              <a:t>11</a:t>
            </a:r>
            <a:r>
              <a:rPr lang="ar-SA" sz="2000" b="1" dirty="0"/>
              <a:t>، عدد أعمدة </a:t>
            </a:r>
            <a:r>
              <a:rPr lang="en-US" sz="2000" b="1" dirty="0"/>
              <a:t>A</a:t>
            </a:r>
            <a:r>
              <a:rPr lang="en-US" sz="2000" b="1" baseline="-25000" dirty="0"/>
              <a:t>12</a:t>
            </a:r>
            <a:r>
              <a:rPr lang="ar-SA" sz="2000" b="1" dirty="0"/>
              <a:t> يساوى عدد صفوف </a:t>
            </a:r>
            <a:r>
              <a:rPr lang="en-US" sz="2000" b="1" dirty="0"/>
              <a:t>B</a:t>
            </a:r>
            <a:r>
              <a:rPr lang="en-US" sz="2000" b="1" baseline="-25000" dirty="0"/>
              <a:t>21</a:t>
            </a:r>
            <a:r>
              <a:rPr lang="ar-SA" sz="2000" b="1" dirty="0"/>
              <a:t> في هذه الحالة يجوز إجراء عملية الضرب و يكون الناتج في </a:t>
            </a:r>
            <a:r>
              <a:rPr lang="ar-SA" sz="2000" b="1" dirty="0" smtClean="0"/>
              <a:t>الصورة</a:t>
            </a:r>
            <a:r>
              <a:rPr lang="ar-IQ" sz="2000" b="1" dirty="0" smtClean="0"/>
              <a:t>:</a:t>
            </a:r>
          </a:p>
          <a:p>
            <a:pPr algn="just"/>
            <a:endParaRPr lang="ar-IQ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60851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149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العمليات الجبرية بطريقة التجزئة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العمليات الجبرية بطريقة التجزئة</dc:title>
  <dc:creator>Maher</dc:creator>
  <cp:lastModifiedBy>Maher</cp:lastModifiedBy>
  <cp:revision>5</cp:revision>
  <dcterms:created xsi:type="dcterms:W3CDTF">2019-01-25T19:23:42Z</dcterms:created>
  <dcterms:modified xsi:type="dcterms:W3CDTF">2019-01-25T19:37:44Z</dcterms:modified>
</cp:coreProperties>
</file>